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9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400" dirty="0">
                <a:solidFill>
                  <a:srgbClr val="FFFF00"/>
                </a:solidFill>
                <a:effectLst/>
                <a:latin typeface="Constantia" pitchFamily="18" charset="0"/>
              </a:rPr>
              <a:t>Література</a:t>
            </a:r>
            <a:r>
              <a:rPr lang="uk-UA" sz="4000" dirty="0">
                <a:solidFill>
                  <a:srgbClr val="FFFF00"/>
                </a:solidFill>
                <a:effectLst/>
                <a:latin typeface="Constantia" pitchFamily="18" charset="0"/>
              </a:rPr>
              <a:t> </a:t>
            </a:r>
            <a:br>
              <a:rPr lang="uk-UA" sz="4000" dirty="0">
                <a:solidFill>
                  <a:srgbClr val="FFFF00"/>
                </a:solidFill>
                <a:effectLst/>
                <a:latin typeface="Constantia" pitchFamily="18" charset="0"/>
              </a:rPr>
            </a:br>
            <a:r>
              <a:rPr lang="uk-UA" sz="4000" dirty="0">
                <a:solidFill>
                  <a:srgbClr val="FFFF00"/>
                </a:solidFill>
                <a:effectLst/>
                <a:latin typeface="Constantia" pitchFamily="18" charset="0"/>
              </a:rPr>
              <a:t>наприкінці  ХХ - на початку  ХХІ ст. </a:t>
            </a:r>
            <a:endParaRPr lang="ru-RU" sz="4000" dirty="0">
              <a:solidFill>
                <a:srgbClr val="FFFF00"/>
              </a:solidFill>
              <a:effectLst/>
              <a:latin typeface="Constantia" pitchFamily="18" charset="0"/>
            </a:endParaRPr>
          </a:p>
        </p:txBody>
      </p:sp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133600"/>
            <a:ext cx="5029200" cy="37035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/>
          <p:cNvSpPr txBox="1"/>
          <p:nvPr/>
        </p:nvSpPr>
        <p:spPr>
          <a:xfrm>
            <a:off x="1447800" y="6324600"/>
            <a:ext cx="746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FFFF00"/>
                </a:solidFill>
              </a:rPr>
              <a:t>Підготувала Шевченко І.В., учителька ЗОШ № 25 м. Маріуполь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/>
              <a:t>Література наприкінці ХХ - на початку  ХХІ ст. 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8915400" cy="5486400"/>
          </a:xfrm>
        </p:spPr>
        <p:txBody>
          <a:bodyPr/>
          <a:lstStyle/>
          <a:p>
            <a:pPr algn="just"/>
            <a:r>
              <a:rPr lang="ru-RU" dirty="0"/>
              <a:t>У </a:t>
            </a:r>
            <a:r>
              <a:rPr lang="ru-RU" dirty="0" err="1"/>
              <a:t>кінці</a:t>
            </a:r>
            <a:r>
              <a:rPr lang="ru-RU" dirty="0"/>
              <a:t> 80-х - на початку 90-х роках ХХ </a:t>
            </a:r>
            <a:r>
              <a:rPr lang="ru-RU" dirty="0" err="1"/>
              <a:t>століття</a:t>
            </a:r>
            <a:r>
              <a:rPr lang="ru-RU" dirty="0"/>
              <a:t> </a:t>
            </a:r>
            <a:r>
              <a:rPr lang="ru-RU" dirty="0" err="1"/>
              <a:t>процес</a:t>
            </a:r>
            <a:r>
              <a:rPr lang="ru-RU" dirty="0"/>
              <a:t> </a:t>
            </a:r>
            <a:r>
              <a:rPr lang="ru-RU" dirty="0" err="1"/>
              <a:t>оновлення</a:t>
            </a:r>
            <a:r>
              <a:rPr lang="ru-RU" dirty="0"/>
              <a:t> </a:t>
            </a:r>
            <a:r>
              <a:rPr lang="ru-RU" dirty="0" err="1"/>
              <a:t>української</a:t>
            </a:r>
            <a:r>
              <a:rPr lang="ru-RU" dirty="0"/>
              <a:t> </a:t>
            </a:r>
            <a:r>
              <a:rPr lang="ru-RU" dirty="0" err="1"/>
              <a:t>літератури</a:t>
            </a:r>
            <a:r>
              <a:rPr lang="ru-RU" dirty="0"/>
              <a:t> </a:t>
            </a:r>
            <a:r>
              <a:rPr lang="ru-RU" dirty="0" err="1"/>
              <a:t>набув</a:t>
            </a:r>
            <a:r>
              <a:rPr lang="ru-RU" dirty="0"/>
              <a:t> </a:t>
            </a:r>
            <a:r>
              <a:rPr lang="ru-RU" dirty="0" err="1"/>
              <a:t>значної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. </a:t>
            </a:r>
            <a:r>
              <a:rPr lang="ru-RU" dirty="0" err="1"/>
              <a:t>Зміни</a:t>
            </a:r>
            <a:r>
              <a:rPr lang="ru-RU" dirty="0"/>
              <a:t> в </a:t>
            </a:r>
            <a:r>
              <a:rPr lang="ru-RU" dirty="0" err="1"/>
              <a:t>суспільному</a:t>
            </a:r>
            <a:r>
              <a:rPr lang="ru-RU" dirty="0"/>
              <a:t> </a:t>
            </a:r>
            <a:r>
              <a:rPr lang="ru-RU" dirty="0" err="1"/>
              <a:t>житті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розпад</a:t>
            </a:r>
            <a:r>
              <a:rPr lang="ru-RU" dirty="0"/>
              <a:t> СРСР, </a:t>
            </a:r>
            <a:r>
              <a:rPr lang="ru-RU" dirty="0" err="1"/>
              <a:t>відбились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в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літератури</a:t>
            </a:r>
            <a:r>
              <a:rPr lang="ru-RU" dirty="0"/>
              <a:t>. </a:t>
            </a:r>
            <a:r>
              <a:rPr lang="ru-RU" dirty="0" err="1"/>
              <a:t>Нове</a:t>
            </a:r>
            <a:r>
              <a:rPr lang="ru-RU" dirty="0"/>
              <a:t> </a:t>
            </a:r>
            <a:r>
              <a:rPr lang="ru-RU" dirty="0" err="1"/>
              <a:t>покоління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поетів</a:t>
            </a:r>
            <a:r>
              <a:rPr lang="ru-RU" dirty="0"/>
              <a:t> </a:t>
            </a:r>
            <a:r>
              <a:rPr lang="ru-RU" dirty="0" err="1"/>
              <a:t>прагнуло</a:t>
            </a:r>
            <a:r>
              <a:rPr lang="ru-RU" dirty="0"/>
              <a:t> </a:t>
            </a:r>
            <a:r>
              <a:rPr lang="ru-RU" dirty="0" err="1"/>
              <a:t>подивитись</a:t>
            </a:r>
            <a:r>
              <a:rPr lang="ru-RU" dirty="0"/>
              <a:t> на </a:t>
            </a:r>
            <a:r>
              <a:rPr lang="ru-RU" dirty="0" err="1"/>
              <a:t>навколишню</a:t>
            </a:r>
            <a:r>
              <a:rPr lang="ru-RU" dirty="0"/>
              <a:t> </a:t>
            </a:r>
            <a:r>
              <a:rPr lang="ru-RU" dirty="0" err="1"/>
              <a:t>дійсність</a:t>
            </a:r>
            <a:r>
              <a:rPr lang="ru-RU" dirty="0"/>
              <a:t> по- новому, а не </a:t>
            </a:r>
            <a:r>
              <a:rPr lang="ru-RU" dirty="0" err="1"/>
              <a:t>під</a:t>
            </a:r>
            <a:r>
              <a:rPr lang="ru-RU" dirty="0"/>
              <a:t> кутом «</a:t>
            </a:r>
            <a:r>
              <a:rPr lang="ru-RU" dirty="0" err="1"/>
              <a:t>соцреалізму</a:t>
            </a:r>
            <a:r>
              <a:rPr lang="ru-RU" dirty="0"/>
              <a:t>».</a:t>
            </a:r>
          </a:p>
          <a:p>
            <a:endParaRPr lang="ru-RU" dirty="0"/>
          </a:p>
        </p:txBody>
      </p:sp>
      <p:pic>
        <p:nvPicPr>
          <p:cNvPr id="4" name="Рисунок 3" descr="840130_15893166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114800"/>
            <a:ext cx="8305800" cy="257651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/>
              <a:t>Література наприкінці ХХ - на початку  ХХІ ст. 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71600"/>
            <a:ext cx="8839200" cy="4953000"/>
          </a:xfrm>
        </p:spPr>
        <p:txBody>
          <a:bodyPr/>
          <a:lstStyle/>
          <a:p>
            <a:pPr algn="just"/>
            <a:r>
              <a:rPr lang="ru-RU" dirty="0"/>
              <a:t>Цей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характеризується</a:t>
            </a:r>
            <a:r>
              <a:rPr lang="ru-RU" dirty="0"/>
              <a:t> </a:t>
            </a:r>
            <a:r>
              <a:rPr lang="ru-RU" dirty="0" err="1"/>
              <a:t>активними</a:t>
            </a:r>
            <a:r>
              <a:rPr lang="ru-RU" dirty="0"/>
              <a:t> </a:t>
            </a:r>
            <a:r>
              <a:rPr lang="ru-RU" dirty="0" err="1"/>
              <a:t>стильовими</a:t>
            </a:r>
            <a:r>
              <a:rPr lang="ru-RU" dirty="0"/>
              <a:t> </a:t>
            </a:r>
            <a:r>
              <a:rPr lang="ru-RU" dirty="0" err="1"/>
              <a:t>пошуками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, </a:t>
            </a:r>
            <a:r>
              <a:rPr lang="ru-RU" dirty="0" err="1"/>
              <a:t>жанровим</a:t>
            </a:r>
            <a:r>
              <a:rPr lang="ru-RU" dirty="0"/>
              <a:t> </a:t>
            </a:r>
            <a:r>
              <a:rPr lang="ru-RU" dirty="0" err="1"/>
              <a:t>розмаїттям</a:t>
            </a:r>
            <a:r>
              <a:rPr lang="ru-RU" dirty="0"/>
              <a:t>, </a:t>
            </a:r>
            <a:r>
              <a:rPr lang="ru-RU" dirty="0" err="1"/>
              <a:t>неординарними</a:t>
            </a:r>
            <a:r>
              <a:rPr lang="ru-RU" dirty="0"/>
              <a:t>, </a:t>
            </a:r>
            <a:r>
              <a:rPr lang="ru-RU" dirty="0" err="1"/>
              <a:t>навіть</a:t>
            </a:r>
            <a:r>
              <a:rPr lang="ru-RU" dirty="0"/>
              <a:t> </a:t>
            </a:r>
            <a:r>
              <a:rPr lang="ru-RU" dirty="0" err="1"/>
              <a:t>радикальними</a:t>
            </a:r>
            <a:r>
              <a:rPr lang="ru-RU" dirty="0"/>
              <a:t> формами </a:t>
            </a:r>
            <a:r>
              <a:rPr lang="ru-RU" dirty="0" err="1"/>
              <a:t>творчого</a:t>
            </a:r>
            <a:r>
              <a:rPr lang="ru-RU" dirty="0"/>
              <a:t>   </a:t>
            </a:r>
            <a:r>
              <a:rPr lang="ru-RU" dirty="0" err="1"/>
              <a:t>вияву</a:t>
            </a:r>
            <a:r>
              <a:rPr lang="ru-RU" dirty="0"/>
              <a:t>   </a:t>
            </a:r>
            <a:r>
              <a:rPr lang="ru-RU" dirty="0" err="1"/>
              <a:t>авторської</a:t>
            </a:r>
            <a:r>
              <a:rPr lang="ru-RU" dirty="0"/>
              <a:t> </a:t>
            </a:r>
            <a:r>
              <a:rPr lang="ru-RU" dirty="0" err="1"/>
              <a:t>свідомості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3200400"/>
            <a:ext cx="6191250" cy="33432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68580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/>
              <a:t>Література наприкінці ХХ - на початку  ХХІ ст. 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143000"/>
            <a:ext cx="4876800" cy="5943600"/>
          </a:xfrm>
        </p:spPr>
        <p:txBody>
          <a:bodyPr>
            <a:normAutofit/>
          </a:bodyPr>
          <a:lstStyle/>
          <a:p>
            <a:pPr algn="just"/>
            <a:r>
              <a:rPr lang="ru-RU" sz="2400" dirty="0"/>
              <a:t>В </a:t>
            </a:r>
            <a:r>
              <a:rPr lang="ru-RU" sz="2400" dirty="0" err="1"/>
              <a:t>українську</a:t>
            </a:r>
            <a:r>
              <a:rPr lang="ru-RU" sz="2400" dirty="0"/>
              <a:t> </a:t>
            </a:r>
            <a:r>
              <a:rPr lang="ru-RU" sz="2400" dirty="0" err="1"/>
              <a:t>літературу</a:t>
            </a:r>
            <a:r>
              <a:rPr lang="ru-RU" sz="2400" dirty="0"/>
              <a:t> </a:t>
            </a:r>
            <a:r>
              <a:rPr lang="ru-RU" sz="2400" dirty="0" err="1"/>
              <a:t>кінця</a:t>
            </a:r>
            <a:r>
              <a:rPr lang="ru-RU" sz="2400" dirty="0"/>
              <a:t> ХХ ст. на </a:t>
            </a:r>
            <a:r>
              <a:rPr lang="ru-RU" sz="2400" dirty="0" err="1"/>
              <a:t>зміну</a:t>
            </a:r>
            <a:r>
              <a:rPr lang="ru-RU" sz="2400" dirty="0"/>
              <a:t> </a:t>
            </a:r>
            <a:r>
              <a:rPr lang="ru-RU" sz="2400" i="1" dirty="0" err="1"/>
              <a:t>модернізму</a:t>
            </a:r>
            <a:r>
              <a:rPr lang="ru-RU" sz="2400" dirty="0"/>
              <a:t> </a:t>
            </a:r>
            <a:r>
              <a:rPr lang="ru-RU" sz="2400" dirty="0" err="1"/>
              <a:t>прийшов</a:t>
            </a:r>
            <a:r>
              <a:rPr lang="ru-RU" sz="2400" dirty="0"/>
              <a:t> </a:t>
            </a:r>
            <a:r>
              <a:rPr lang="ru-RU" sz="2400" b="1" i="1" dirty="0" err="1"/>
              <a:t>постмодернізм</a:t>
            </a:r>
            <a:r>
              <a:rPr lang="ru-RU" sz="2400" dirty="0"/>
              <a:t> як </a:t>
            </a:r>
            <a:r>
              <a:rPr lang="ru-RU" sz="2400" dirty="0" err="1"/>
              <a:t>основний</a:t>
            </a:r>
            <a:r>
              <a:rPr lang="ru-RU" sz="2400" dirty="0"/>
              <a:t> </a:t>
            </a:r>
            <a:r>
              <a:rPr lang="ru-RU" sz="2400" dirty="0" err="1"/>
              <a:t>художній</a:t>
            </a:r>
            <a:r>
              <a:rPr lang="ru-RU" sz="2400" dirty="0"/>
              <a:t> </a:t>
            </a:r>
            <a:r>
              <a:rPr lang="ru-RU" sz="2400" dirty="0" err="1"/>
              <a:t>напрям</a:t>
            </a:r>
            <a:r>
              <a:rPr lang="ru-RU" sz="2400" dirty="0"/>
              <a:t> </a:t>
            </a:r>
            <a:r>
              <a:rPr lang="ru-RU" sz="2400" dirty="0" err="1"/>
              <a:t>літератури</a:t>
            </a:r>
            <a:r>
              <a:rPr lang="ru-RU" sz="2400" dirty="0"/>
              <a:t> 1990-х </a:t>
            </a:r>
            <a:r>
              <a:rPr lang="ru-RU" sz="2400" dirty="0" err="1"/>
              <a:t>років</a:t>
            </a:r>
            <a:r>
              <a:rPr lang="ru-RU" sz="2400" dirty="0"/>
              <a:t>. І </a:t>
            </a:r>
            <a:r>
              <a:rPr lang="ru-RU" sz="2400" dirty="0" err="1"/>
              <a:t>хоча</a:t>
            </a:r>
            <a:r>
              <a:rPr lang="ru-RU" sz="2400" dirty="0"/>
              <a:t> </a:t>
            </a:r>
            <a:r>
              <a:rPr lang="ru-RU" sz="2400" dirty="0" err="1"/>
              <a:t>стосовно</a:t>
            </a:r>
            <a:r>
              <a:rPr lang="ru-RU" sz="2400" dirty="0"/>
              <a:t> </a:t>
            </a:r>
            <a:r>
              <a:rPr lang="ru-RU" sz="2400" dirty="0" err="1"/>
              <a:t>постмодернізму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досі</a:t>
            </a:r>
            <a:r>
              <a:rPr lang="ru-RU" sz="2400" dirty="0"/>
              <a:t> не </a:t>
            </a:r>
            <a:r>
              <a:rPr lang="ru-RU" sz="2400" dirty="0" err="1"/>
              <a:t>припиняються</a:t>
            </a:r>
            <a:r>
              <a:rPr lang="ru-RU" sz="2400" dirty="0"/>
              <a:t> </a:t>
            </a:r>
            <a:r>
              <a:rPr lang="ru-RU" sz="2400" dirty="0" err="1"/>
              <a:t>дискусії</a:t>
            </a:r>
            <a:r>
              <a:rPr lang="ru-RU" sz="2400" dirty="0"/>
              <a:t>, </a:t>
            </a:r>
            <a:r>
              <a:rPr lang="ru-RU" sz="2400" dirty="0" err="1"/>
              <a:t>більшість</a:t>
            </a:r>
            <a:r>
              <a:rPr lang="ru-RU" sz="2400" dirty="0"/>
              <a:t> </a:t>
            </a:r>
            <a:r>
              <a:rPr lang="ru-RU" sz="2400" dirty="0" err="1"/>
              <a:t>дослідників</a:t>
            </a:r>
            <a:r>
              <a:rPr lang="ru-RU" sz="2400" dirty="0"/>
              <a:t> </a:t>
            </a:r>
            <a:r>
              <a:rPr lang="ru-RU" sz="2400" dirty="0" err="1"/>
              <a:t>вважає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український</a:t>
            </a:r>
            <a:r>
              <a:rPr lang="ru-RU" sz="2400" dirty="0"/>
              <a:t> </a:t>
            </a:r>
            <a:r>
              <a:rPr lang="ru-RU" sz="2400" dirty="0" err="1"/>
              <a:t>постмодернізм</a:t>
            </a:r>
            <a:r>
              <a:rPr lang="ru-RU" sz="2400" dirty="0"/>
              <a:t> </a:t>
            </a:r>
            <a:r>
              <a:rPr lang="ru-RU" sz="2400" dirty="0" err="1"/>
              <a:t>зародився</a:t>
            </a:r>
            <a:r>
              <a:rPr lang="ru-RU" sz="2400" dirty="0"/>
              <a:t> у 1980-х роках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пов'язаний</a:t>
            </a:r>
            <a:r>
              <a:rPr lang="ru-RU" sz="2400" dirty="0"/>
              <a:t> </a:t>
            </a:r>
            <a:r>
              <a:rPr lang="ru-RU" sz="2400" dirty="0" err="1"/>
              <a:t>з</a:t>
            </a:r>
            <a:r>
              <a:rPr lang="ru-RU" sz="2400" dirty="0"/>
              <a:t> </a:t>
            </a:r>
            <a:r>
              <a:rPr lang="ru-RU" sz="2400" dirty="0" err="1"/>
              <a:t>іменем</a:t>
            </a:r>
            <a:r>
              <a:rPr lang="ru-RU" sz="2400" dirty="0"/>
              <a:t> Ю. </a:t>
            </a:r>
            <a:r>
              <a:rPr lang="ru-RU" sz="2400" dirty="0" err="1"/>
              <a:t>Андруховича</a:t>
            </a:r>
            <a:r>
              <a:rPr lang="ru-RU" sz="2400" dirty="0"/>
              <a:t>, О. </a:t>
            </a:r>
            <a:r>
              <a:rPr lang="ru-RU" sz="2400" dirty="0" err="1"/>
              <a:t>Ірванця</a:t>
            </a:r>
            <a:r>
              <a:rPr lang="ru-RU" sz="2400" dirty="0"/>
              <a:t>, В. </a:t>
            </a:r>
            <a:r>
              <a:rPr lang="ru-RU" sz="2400" dirty="0" err="1"/>
              <a:t>Неборака</a:t>
            </a:r>
            <a:r>
              <a:rPr lang="ru-RU" sz="2400" dirty="0"/>
              <a:t> (</a:t>
            </a:r>
            <a:r>
              <a:rPr lang="ru-RU" sz="2400" dirty="0" err="1"/>
              <a:t>літературне</a:t>
            </a:r>
            <a:r>
              <a:rPr lang="ru-RU" sz="2400" dirty="0"/>
              <a:t> </a:t>
            </a:r>
            <a:r>
              <a:rPr lang="ru-RU" sz="2400" dirty="0" err="1"/>
              <a:t>угрупування</a:t>
            </a:r>
            <a:r>
              <a:rPr lang="ru-RU" sz="2400" dirty="0"/>
              <a:t> „</a:t>
            </a:r>
            <a:r>
              <a:rPr lang="ru-RU" sz="2400" b="1" dirty="0" err="1"/>
              <a:t>Бу-Ба-Бу</a:t>
            </a:r>
            <a:r>
              <a:rPr lang="ru-RU" sz="2400" dirty="0"/>
              <a:t>”).</a:t>
            </a:r>
          </a:p>
        </p:txBody>
      </p:sp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1371600"/>
            <a:ext cx="3378200" cy="491406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/>
          <a:lstStyle/>
          <a:p>
            <a:pPr algn="ctr"/>
            <a:r>
              <a:rPr lang="uk-UA" b="1" dirty="0"/>
              <a:t>Постмодернізм</a:t>
            </a:r>
            <a:endParaRPr lang="ru-RU" b="1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" y="1447800"/>
            <a:ext cx="88392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Літературний процес кінця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XIX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—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XX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століть умовно поділяють на два етапи: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1) 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епоха модернізму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: кінець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XIX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— перша половина й середина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XX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ст.;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2) 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епоха постмодернізму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: 80-ті — 90-ті роки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XX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ст.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Постмодернізм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виник внаслідок відчуття письменниками кінця історії сучасної епохи. Тому він передбачає опозицію до модернізму. Український постмодерний роман (зокрема, «Рекреації», «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Московіада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Перверзія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uk-UA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Юрія Андруховича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) деякими аспектами перегукується з американським постмодернізмом «</a:t>
            </a:r>
            <a:r>
              <a:rPr kumimoji="0" lang="uk-UA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чорного гумору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».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.jpg"/>
          <p:cNvPicPr>
            <a:picLocks noChangeAspect="1"/>
          </p:cNvPicPr>
          <p:nvPr/>
        </p:nvPicPr>
        <p:blipFill>
          <a:blip r:embed="rId2"/>
          <a:srcRect t="4496" b="2580"/>
          <a:stretch>
            <a:fillRect/>
          </a:stretch>
        </p:blipFill>
        <p:spPr>
          <a:xfrm>
            <a:off x="457200" y="914400"/>
            <a:ext cx="3733800" cy="49254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/>
          <p:cNvSpPr txBox="1"/>
          <p:nvPr/>
        </p:nvSpPr>
        <p:spPr>
          <a:xfrm>
            <a:off x="762000" y="5867400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Книга Юрія </a:t>
            </a:r>
            <a:r>
              <a:rPr lang="uk-UA" sz="2000" dirty="0" err="1"/>
              <a:t>Винничука</a:t>
            </a:r>
            <a:r>
              <a:rPr lang="uk-UA" sz="2000" dirty="0"/>
              <a:t> </a:t>
            </a:r>
            <a:r>
              <a:rPr lang="uk-UA" sz="2000" dirty="0" err="1"/>
              <a:t>“Ги-ги-ги”</a:t>
            </a:r>
            <a:r>
              <a:rPr lang="uk-UA" sz="2000" dirty="0"/>
              <a:t> 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609600"/>
            <a:ext cx="43434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600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У канонах американського постмодернізму (</a:t>
            </a:r>
            <a:r>
              <a:rPr lang="uk-UA" sz="2600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“</a:t>
            </a:r>
            <a:r>
              <a:rPr lang="uk-UA" sz="2600" i="1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чорний</a:t>
            </a:r>
            <a:r>
              <a:rPr lang="uk-UA" sz="2600" i="1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600" i="1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гумор</a:t>
            </a:r>
            <a:r>
              <a:rPr lang="uk-UA" sz="2600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”</a:t>
            </a:r>
            <a:r>
              <a:rPr lang="uk-UA" sz="2600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), наприклад, написано оповідання </a:t>
            </a:r>
            <a:r>
              <a:rPr lang="uk-UA" sz="2600" b="1" i="1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Юрія </a:t>
            </a:r>
            <a:r>
              <a:rPr lang="uk-UA" sz="2600" b="1" i="1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Винничука</a:t>
            </a:r>
            <a:r>
              <a:rPr lang="uk-UA" sz="2600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«</a:t>
            </a:r>
            <a:r>
              <a:rPr lang="uk-UA" sz="2600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Ги-ги-ги</a:t>
            </a:r>
            <a:r>
              <a:rPr lang="uk-UA" sz="2600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». Оповідач-абсурдист найдошкульніше висміює свого героя, діючи на читача </a:t>
            </a:r>
            <a:r>
              <a:rPr lang="uk-UA" sz="2600" dirty="0" err="1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епатажно</a:t>
            </a:r>
            <a:r>
              <a:rPr lang="uk-UA" sz="2600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, викликаючи огиду і відразу до ганебних вчинків персонажа. Видана книга в 2015 році.</a:t>
            </a:r>
            <a:endParaRPr lang="ru-RU" sz="2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ctr"/>
            <a:r>
              <a:rPr lang="uk-UA" b="1" dirty="0"/>
              <a:t>Постмодернізм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47800"/>
            <a:ext cx="8839200" cy="5029200"/>
          </a:xfrm>
        </p:spPr>
        <p:txBody>
          <a:bodyPr>
            <a:normAutofit/>
          </a:bodyPr>
          <a:lstStyle/>
          <a:p>
            <a:pPr algn="just"/>
            <a:r>
              <a:rPr lang="ru-RU" sz="2400" b="1" i="1" dirty="0" err="1"/>
              <a:t>Постмодернізм</a:t>
            </a:r>
            <a:r>
              <a:rPr lang="ru-RU" sz="2400" dirty="0"/>
              <a:t> </a:t>
            </a:r>
            <a:r>
              <a:rPr lang="ru-RU" sz="2400" dirty="0" err="1"/>
              <a:t>вибудовує</a:t>
            </a:r>
            <a:r>
              <a:rPr lang="ru-RU" sz="2400" dirty="0"/>
              <a:t> </a:t>
            </a:r>
            <a:r>
              <a:rPr lang="ru-RU" sz="2400" dirty="0" err="1"/>
              <a:t>особливу</a:t>
            </a:r>
            <a:r>
              <a:rPr lang="ru-RU" sz="2400" dirty="0"/>
              <a:t> </a:t>
            </a:r>
            <a:r>
              <a:rPr lang="ru-RU" sz="2400" dirty="0" err="1"/>
              <a:t>концепцію</a:t>
            </a:r>
            <a:r>
              <a:rPr lang="ru-RU" sz="2400" dirty="0"/>
              <a:t> </a:t>
            </a:r>
            <a:r>
              <a:rPr lang="ru-RU" sz="2400" dirty="0" err="1"/>
              <a:t>світу</a:t>
            </a:r>
            <a:r>
              <a:rPr lang="ru-RU" sz="2400" dirty="0"/>
              <a:t>. 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модерністи</a:t>
            </a:r>
            <a:r>
              <a:rPr lang="ru-RU" sz="2400" dirty="0"/>
              <a:t> </a:t>
            </a:r>
            <a:r>
              <a:rPr lang="ru-RU" sz="2400" dirty="0" err="1"/>
              <a:t>прагнули</a:t>
            </a:r>
            <a:r>
              <a:rPr lang="ru-RU" sz="2400" dirty="0"/>
              <a:t> </a:t>
            </a:r>
            <a:r>
              <a:rPr lang="ru-RU" sz="2400" dirty="0" err="1"/>
              <a:t>виявити</a:t>
            </a:r>
            <a:r>
              <a:rPr lang="ru-RU" sz="2400" dirty="0"/>
              <a:t> </a:t>
            </a:r>
            <a:r>
              <a:rPr lang="ru-RU" sz="2400" dirty="0" err="1"/>
              <a:t>найменші</a:t>
            </a:r>
            <a:r>
              <a:rPr lang="ru-RU" sz="2400" dirty="0"/>
              <a:t> </a:t>
            </a:r>
            <a:r>
              <a:rPr lang="ru-RU" sz="2400" dirty="0" err="1"/>
              <a:t>відмінності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принципову</a:t>
            </a:r>
            <a:r>
              <a:rPr lang="ru-RU" sz="2400" dirty="0"/>
              <a:t> </a:t>
            </a:r>
            <a:r>
              <a:rPr lang="ru-RU" sz="2400" dirty="0" err="1"/>
              <a:t>несумісність</a:t>
            </a:r>
            <a:r>
              <a:rPr lang="ru-RU" sz="2400" dirty="0"/>
              <a:t> </a:t>
            </a:r>
            <a:r>
              <a:rPr lang="ru-RU" sz="2400" dirty="0" err="1"/>
              <a:t>усіх</a:t>
            </a:r>
            <a:r>
              <a:rPr lang="ru-RU" sz="2400" dirty="0"/>
              <a:t> </a:t>
            </a:r>
            <a:r>
              <a:rPr lang="ru-RU" sz="2400" dirty="0" err="1"/>
              <a:t>сторін</a:t>
            </a:r>
            <a:r>
              <a:rPr lang="ru-RU" sz="2400" dirty="0"/>
              <a:t> </a:t>
            </a:r>
            <a:r>
              <a:rPr lang="ru-RU" sz="2400" dirty="0" err="1"/>
              <a:t>зображуваної</a:t>
            </a:r>
            <a:r>
              <a:rPr lang="ru-RU" sz="2400" dirty="0"/>
              <a:t> </a:t>
            </a:r>
            <a:r>
              <a:rPr lang="ru-RU" sz="2400" dirty="0" err="1"/>
              <a:t>дійсності</a:t>
            </a:r>
            <a:r>
              <a:rPr lang="ru-RU" sz="2400" dirty="0"/>
              <a:t>, то </a:t>
            </a:r>
            <a:r>
              <a:rPr lang="ru-RU" sz="2400" dirty="0" err="1"/>
              <a:t>постмодерністи</a:t>
            </a:r>
            <a:r>
              <a:rPr lang="ru-RU" sz="2400" dirty="0"/>
              <a:t> </a:t>
            </a:r>
            <a:r>
              <a:rPr lang="ru-RU" sz="2400" dirty="0" err="1"/>
              <a:t>захищають</a:t>
            </a:r>
            <a:r>
              <a:rPr lang="ru-RU" sz="2400" dirty="0"/>
              <a:t> </a:t>
            </a:r>
            <a:r>
              <a:rPr lang="ru-RU" sz="2400" dirty="0" err="1"/>
              <a:t>позицію</a:t>
            </a:r>
            <a:r>
              <a:rPr lang="ru-RU" sz="2400" dirty="0"/>
              <a:t> </a:t>
            </a:r>
            <a:r>
              <a:rPr lang="ru-RU" sz="2400" dirty="0" err="1"/>
              <a:t>відстороненого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відчуженого</a:t>
            </a:r>
            <a:r>
              <a:rPr lang="ru-RU" sz="2400" dirty="0"/>
              <a:t> </a:t>
            </a:r>
            <a:r>
              <a:rPr lang="ru-RU" sz="2400" dirty="0" err="1"/>
              <a:t>спостерігача</a:t>
            </a:r>
            <a:r>
              <a:rPr lang="ru-RU" sz="2400" dirty="0"/>
              <a:t>. </a:t>
            </a:r>
          </a:p>
          <a:p>
            <a:pPr algn="just">
              <a:buNone/>
            </a:pPr>
            <a:endParaRPr lang="ru-RU" sz="2400" dirty="0"/>
          </a:p>
          <a:p>
            <a:pPr algn="just"/>
            <a:r>
              <a:rPr lang="ru-RU" sz="2400" dirty="0" err="1"/>
              <a:t>Постмодерністи</a:t>
            </a:r>
            <a:r>
              <a:rPr lang="ru-RU" sz="2400" dirty="0"/>
              <a:t> </a:t>
            </a:r>
            <a:r>
              <a:rPr lang="ru-RU" sz="2400" dirty="0" err="1"/>
              <a:t>засуджують</a:t>
            </a:r>
            <a:r>
              <a:rPr lang="ru-RU" sz="2400" dirty="0"/>
              <a:t> </a:t>
            </a:r>
            <a:r>
              <a:rPr lang="ru-RU" sz="2400" dirty="0" err="1"/>
              <a:t>асиміляцію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 </a:t>
            </a:r>
            <a:r>
              <a:rPr lang="ru-RU" sz="2400" dirty="0" err="1"/>
              <a:t>зовнішнім</a:t>
            </a:r>
            <a:r>
              <a:rPr lang="ru-RU" sz="2400" dirty="0"/>
              <a:t> </a:t>
            </a:r>
            <a:r>
              <a:rPr lang="ru-RU" sz="2400" dirty="0" err="1"/>
              <a:t>світом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були</a:t>
            </a:r>
            <a:r>
              <a:rPr lang="ru-RU" sz="2400" dirty="0"/>
              <a:t> </a:t>
            </a:r>
            <a:r>
              <a:rPr lang="ru-RU" sz="2400" dirty="0" err="1"/>
              <a:t>яскраво</a:t>
            </a:r>
            <a:r>
              <a:rPr lang="ru-RU" sz="2400" dirty="0"/>
              <a:t> </a:t>
            </a:r>
            <a:r>
              <a:rPr lang="ru-RU" sz="2400" dirty="0" err="1"/>
              <a:t>виражені</a:t>
            </a:r>
            <a:r>
              <a:rPr lang="ru-RU" sz="2400" dirty="0"/>
              <a:t> в </a:t>
            </a:r>
            <a:r>
              <a:rPr lang="ru-RU" sz="2400" dirty="0" err="1"/>
              <a:t>просторі</a:t>
            </a:r>
            <a:r>
              <a:rPr lang="ru-RU" sz="2400" dirty="0"/>
              <a:t> </a:t>
            </a:r>
            <a:r>
              <a:rPr lang="ru-RU" sz="2400" dirty="0" err="1"/>
              <a:t>радянської</a:t>
            </a:r>
            <a:r>
              <a:rPr lang="ru-RU" sz="2400" dirty="0"/>
              <a:t> </a:t>
            </a:r>
            <a:r>
              <a:rPr lang="ru-RU" sz="2400" dirty="0" err="1"/>
              <a:t>імперії</a:t>
            </a:r>
            <a:r>
              <a:rPr lang="ru-RU" sz="2400" dirty="0"/>
              <a:t> (</a:t>
            </a:r>
            <a:r>
              <a:rPr lang="ru-RU" sz="2400" dirty="0" err="1"/>
              <a:t>збірка</a:t>
            </a:r>
            <a:r>
              <a:rPr lang="ru-RU" sz="2400" dirty="0"/>
              <a:t> </a:t>
            </a:r>
            <a:r>
              <a:rPr lang="ru-RU" sz="2400" dirty="0" err="1"/>
              <a:t>поезій</a:t>
            </a:r>
            <a:r>
              <a:rPr lang="ru-RU" sz="2400" dirty="0"/>
              <a:t> «</a:t>
            </a:r>
            <a:r>
              <a:rPr lang="ru-RU" sz="2400" dirty="0" err="1"/>
              <a:t>Тінь</a:t>
            </a:r>
            <a:r>
              <a:rPr lang="ru-RU" sz="2400" dirty="0"/>
              <a:t> великого </a:t>
            </a:r>
            <a:r>
              <a:rPr lang="ru-RU" sz="2400" dirty="0" err="1"/>
              <a:t>класика</a:t>
            </a:r>
            <a:r>
              <a:rPr lang="ru-RU" sz="2400" dirty="0"/>
              <a:t> та </a:t>
            </a:r>
            <a:r>
              <a:rPr lang="ru-RU" sz="2400" dirty="0" err="1"/>
              <a:t>інші</a:t>
            </a:r>
            <a:r>
              <a:rPr lang="ru-RU" sz="2400" dirty="0"/>
              <a:t> </a:t>
            </a:r>
            <a:r>
              <a:rPr lang="ru-RU" sz="2400" dirty="0" err="1"/>
              <a:t>вірші</a:t>
            </a:r>
            <a:r>
              <a:rPr lang="ru-RU" sz="2400" dirty="0"/>
              <a:t>» (1991), </a:t>
            </a:r>
            <a:r>
              <a:rPr lang="ru-RU" sz="2400" dirty="0" err="1"/>
              <a:t>п'єси</a:t>
            </a:r>
            <a:r>
              <a:rPr lang="ru-RU" sz="2400" dirty="0"/>
              <a:t> </a:t>
            </a:r>
            <a:r>
              <a:rPr lang="ru-RU" sz="2400" dirty="0" err="1"/>
              <a:t>Олександра</a:t>
            </a:r>
            <a:r>
              <a:rPr lang="ru-RU" sz="2400" dirty="0"/>
              <a:t> </a:t>
            </a:r>
            <a:r>
              <a:rPr lang="ru-RU" sz="2400" i="1" dirty="0" err="1"/>
              <a:t>Ірванця</a:t>
            </a:r>
            <a:r>
              <a:rPr lang="ru-RU" sz="2400" dirty="0"/>
              <a:t> «</a:t>
            </a:r>
            <a:r>
              <a:rPr lang="ru-RU" sz="2400" dirty="0" err="1"/>
              <a:t>Маленька</a:t>
            </a:r>
            <a:r>
              <a:rPr lang="ru-RU" sz="2400" dirty="0"/>
              <a:t> </a:t>
            </a:r>
            <a:r>
              <a:rPr lang="ru-RU" sz="2400" dirty="0" err="1"/>
              <a:t>п'єса</a:t>
            </a:r>
            <a:r>
              <a:rPr lang="ru-RU" sz="2400" dirty="0"/>
              <a:t> про </a:t>
            </a:r>
            <a:r>
              <a:rPr lang="ru-RU" sz="2400" dirty="0" err="1"/>
              <a:t>зраду</a:t>
            </a:r>
            <a:r>
              <a:rPr lang="ru-RU" sz="2400" dirty="0"/>
              <a:t> для </a:t>
            </a:r>
            <a:r>
              <a:rPr lang="ru-RU" sz="2400" dirty="0" err="1"/>
              <a:t>однієї</a:t>
            </a:r>
            <a:r>
              <a:rPr lang="ru-RU" sz="2400" dirty="0"/>
              <a:t> </a:t>
            </a:r>
            <a:r>
              <a:rPr lang="ru-RU" sz="2400" dirty="0" err="1"/>
              <a:t>актриси</a:t>
            </a:r>
            <a:r>
              <a:rPr lang="ru-RU" sz="2400" dirty="0"/>
              <a:t>»(1992), роман </a:t>
            </a:r>
            <a:r>
              <a:rPr lang="ru-RU" sz="2400" dirty="0" err="1"/>
              <a:t>Юрія</a:t>
            </a:r>
            <a:r>
              <a:rPr lang="ru-RU" sz="2400" dirty="0"/>
              <a:t> </a:t>
            </a:r>
            <a:r>
              <a:rPr lang="ru-RU" sz="2400" i="1" dirty="0" err="1"/>
              <a:t>Іздрика</a:t>
            </a:r>
            <a:r>
              <a:rPr lang="ru-RU" sz="2400" dirty="0"/>
              <a:t> «</a:t>
            </a:r>
            <a:r>
              <a:rPr lang="ru-RU" sz="2400" dirty="0" err="1"/>
              <a:t>Воццек</a:t>
            </a:r>
            <a:r>
              <a:rPr lang="ru-RU" sz="2400" dirty="0"/>
              <a:t>» (1996).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914400"/>
            <a:ext cx="3200400" cy="488061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/>
          <p:cNvSpPr txBox="1"/>
          <p:nvPr/>
        </p:nvSpPr>
        <p:spPr>
          <a:xfrm>
            <a:off x="457200" y="5943600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Юрій </a:t>
            </a:r>
            <a:r>
              <a:rPr lang="uk-UA" sz="2000" dirty="0" err="1"/>
              <a:t>Іздрик</a:t>
            </a:r>
            <a:r>
              <a:rPr lang="uk-UA" sz="2000" dirty="0"/>
              <a:t> </a:t>
            </a:r>
            <a:r>
              <a:rPr lang="uk-UA" sz="2000" dirty="0" err="1"/>
              <a:t>“Воццек”</a:t>
            </a:r>
            <a:endParaRPr lang="ru-RU" sz="2000" dirty="0"/>
          </a:p>
        </p:txBody>
      </p:sp>
      <p:pic>
        <p:nvPicPr>
          <p:cNvPr id="6" name="Рисунок 5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524000"/>
            <a:ext cx="4915975" cy="3267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TextBox 6"/>
          <p:cNvSpPr txBox="1"/>
          <p:nvPr/>
        </p:nvSpPr>
        <p:spPr>
          <a:xfrm>
            <a:off x="3886200" y="5105400"/>
            <a:ext cx="495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/>
              <a:t>Читання</a:t>
            </a:r>
            <a:r>
              <a:rPr lang="ru-RU" sz="2000" dirty="0"/>
              <a:t> "</a:t>
            </a:r>
            <a:r>
              <a:rPr lang="ru-RU" sz="2000" dirty="0" err="1"/>
              <a:t>Маленька</a:t>
            </a:r>
            <a:r>
              <a:rPr lang="ru-RU" sz="2000" dirty="0"/>
              <a:t> </a:t>
            </a:r>
            <a:r>
              <a:rPr lang="ru-RU" sz="2000" dirty="0" err="1"/>
              <a:t>п'єса</a:t>
            </a:r>
            <a:r>
              <a:rPr lang="ru-RU" sz="2000" dirty="0"/>
              <a:t> про </a:t>
            </a:r>
            <a:r>
              <a:rPr lang="ru-RU" sz="2000" dirty="0" err="1"/>
              <a:t>зраду</a:t>
            </a:r>
            <a:r>
              <a:rPr lang="ru-RU" sz="2000" dirty="0"/>
              <a:t> для </a:t>
            </a:r>
            <a:r>
              <a:rPr lang="ru-RU" sz="2000" dirty="0" err="1"/>
              <a:t>однієї</a:t>
            </a:r>
            <a:r>
              <a:rPr lang="ru-RU" sz="2000" dirty="0"/>
              <a:t>  </a:t>
            </a:r>
            <a:r>
              <a:rPr lang="ru-RU" sz="2000" dirty="0" err="1"/>
              <a:t>актриси</a:t>
            </a:r>
            <a:r>
              <a:rPr lang="ru-RU" sz="2000" dirty="0"/>
              <a:t>"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991600" cy="1143000"/>
          </a:xfrm>
        </p:spPr>
        <p:txBody>
          <a:bodyPr>
            <a:noAutofit/>
          </a:bodyPr>
          <a:lstStyle/>
          <a:p>
            <a:pPr algn="ctr"/>
            <a:r>
              <a:rPr lang="uk-UA" sz="4700" b="1" dirty="0"/>
              <a:t>Визначальні риси</a:t>
            </a:r>
            <a:br>
              <a:rPr lang="uk-UA" sz="4700" b="1" dirty="0"/>
            </a:br>
            <a:r>
              <a:rPr lang="uk-UA" sz="4700" b="1" dirty="0"/>
              <a:t> постмодернізму:</a:t>
            </a:r>
            <a:endParaRPr lang="ru-RU" sz="47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4800600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- культ незалежної особистості;</a:t>
            </a:r>
            <a:endParaRPr lang="ru-RU" dirty="0"/>
          </a:p>
          <a:p>
            <a:r>
              <a:rPr lang="uk-UA" dirty="0"/>
              <a:t>- прагнення поєднати, </a:t>
            </a:r>
            <a:r>
              <a:rPr lang="uk-UA" dirty="0" err="1"/>
              <a:t>взаємодоповнити</a:t>
            </a:r>
            <a:r>
              <a:rPr lang="uk-UA" dirty="0"/>
              <a:t> істини багатьох людей, націй, культур, релігій, філософій;</a:t>
            </a:r>
            <a:endParaRPr lang="ru-RU" dirty="0"/>
          </a:p>
          <a:p>
            <a:r>
              <a:rPr lang="uk-UA" dirty="0"/>
              <a:t>- бачення повсякденного реального життя як театру абсурду, апокаліптичного карнавалу; </a:t>
            </a:r>
            <a:endParaRPr lang="ru-RU" dirty="0"/>
          </a:p>
          <a:p>
            <a:r>
              <a:rPr lang="uk-UA" dirty="0"/>
              <a:t>- акцентування на ненормальності, </a:t>
            </a:r>
            <a:r>
              <a:rPr lang="uk-UA" dirty="0" err="1"/>
              <a:t>несправжності</a:t>
            </a:r>
            <a:r>
              <a:rPr lang="uk-UA" dirty="0"/>
              <a:t>;</a:t>
            </a:r>
            <a:endParaRPr lang="ru-RU" dirty="0"/>
          </a:p>
          <a:p>
            <a:r>
              <a:rPr lang="uk-UA" dirty="0"/>
              <a:t>- зумисне химерне переплетення різних стилів оповіді </a:t>
            </a:r>
            <a:endParaRPr lang="ru-RU" dirty="0"/>
          </a:p>
          <a:p>
            <a:r>
              <a:rPr lang="uk-UA" dirty="0"/>
              <a:t>- суміш багатьох традиційних жанрових різновидів;</a:t>
            </a:r>
            <a:endParaRPr lang="ru-RU" dirty="0"/>
          </a:p>
          <a:p>
            <a:r>
              <a:rPr lang="uk-UA" dirty="0"/>
              <a:t>- сюжети творів — це легко замасковані алюзії на відомі сюжети літератури попередніх епох; </a:t>
            </a:r>
            <a:endParaRPr lang="ru-RU" dirty="0"/>
          </a:p>
          <a:p>
            <a:r>
              <a:rPr lang="uk-UA" dirty="0"/>
              <a:t>- як правило, у постмодерністському творі присутній образ оповідача;</a:t>
            </a:r>
            <a:endParaRPr lang="ru-RU" dirty="0"/>
          </a:p>
          <a:p>
            <a:r>
              <a:rPr lang="uk-UA" dirty="0"/>
              <a:t>- іронічність та пародійність.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„ БУ-БА-БУ” („ </a:t>
            </a:r>
            <a:r>
              <a:rPr lang="ru-RU" sz="4000" b="1" dirty="0" err="1"/>
              <a:t>Бурлеск-Балаган-Буфонада</a:t>
            </a:r>
            <a:r>
              <a:rPr lang="ru-RU" sz="4000" b="1" dirty="0"/>
              <a:t> ”)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81200"/>
            <a:ext cx="8610600" cy="4572000"/>
          </a:xfrm>
        </p:spPr>
        <p:txBody>
          <a:bodyPr>
            <a:normAutofit/>
          </a:bodyPr>
          <a:lstStyle/>
          <a:p>
            <a:pPr algn="just"/>
            <a:r>
              <a:rPr lang="ru-RU" dirty="0" err="1"/>
              <a:t>Літературне</a:t>
            </a:r>
            <a:r>
              <a:rPr lang="ru-RU" dirty="0"/>
              <a:t> </a:t>
            </a:r>
            <a:r>
              <a:rPr lang="ru-RU" dirty="0" err="1"/>
              <a:t>угрупування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складалося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Ю. </a:t>
            </a:r>
            <a:r>
              <a:rPr lang="ru-RU" i="1" dirty="0" err="1"/>
              <a:t>Андруховича</a:t>
            </a:r>
            <a:r>
              <a:rPr lang="ru-RU" dirty="0"/>
              <a:t> (</a:t>
            </a:r>
            <a:r>
              <a:rPr lang="ru-RU" dirty="0" err="1"/>
              <a:t>Патріарх</a:t>
            </a:r>
            <a:r>
              <a:rPr lang="ru-RU" dirty="0"/>
              <a:t>), B. </a:t>
            </a:r>
            <a:r>
              <a:rPr lang="ru-RU" i="1" dirty="0" err="1"/>
              <a:t>Неборака</a:t>
            </a:r>
            <a:r>
              <a:rPr lang="ru-RU" dirty="0"/>
              <a:t> (Прокуратор) та О. </a:t>
            </a:r>
            <a:r>
              <a:rPr lang="ru-RU" i="1" dirty="0" err="1"/>
              <a:t>Ірванця</a:t>
            </a:r>
            <a:r>
              <a:rPr lang="ru-RU" dirty="0"/>
              <a:t> (</a:t>
            </a:r>
            <a:r>
              <a:rPr lang="ru-RU" dirty="0" err="1"/>
              <a:t>Підскарбій</a:t>
            </a:r>
            <a:r>
              <a:rPr lang="ru-RU" dirty="0"/>
              <a:t>). </a:t>
            </a:r>
            <a:r>
              <a:rPr lang="ru-RU" dirty="0" err="1"/>
              <a:t>Літугрупування</a:t>
            </a:r>
            <a:r>
              <a:rPr lang="ru-RU" dirty="0"/>
              <a:t> </a:t>
            </a:r>
            <a:r>
              <a:rPr lang="ru-RU" dirty="0" err="1"/>
              <a:t>засноване</a:t>
            </a:r>
            <a:r>
              <a:rPr lang="ru-RU" dirty="0"/>
              <a:t> 17 </a:t>
            </a:r>
            <a:r>
              <a:rPr lang="ru-RU" dirty="0" err="1"/>
              <a:t>квітня</a:t>
            </a:r>
            <a:r>
              <a:rPr lang="ru-RU" dirty="0"/>
              <a:t> 1985 року у </a:t>
            </a:r>
            <a:r>
              <a:rPr lang="ru-RU" dirty="0" err="1"/>
              <a:t>Львові</a:t>
            </a:r>
            <a:r>
              <a:rPr lang="ru-RU" dirty="0"/>
              <a:t>. </a:t>
            </a:r>
          </a:p>
          <a:p>
            <a:pPr algn="just">
              <a:buNone/>
            </a:pPr>
            <a:r>
              <a:rPr lang="ru-RU" dirty="0"/>
              <a:t>        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найактивнішої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„</a:t>
            </a:r>
            <a:r>
              <a:rPr lang="ru-RU" dirty="0" err="1"/>
              <a:t>Бу-Ба-Бу</a:t>
            </a:r>
            <a:r>
              <a:rPr lang="ru-RU" dirty="0"/>
              <a:t>” припав на 1987 - 1991 роки. Апофеозом став фестиваль „</a:t>
            </a:r>
            <a:r>
              <a:rPr lang="ru-RU" b="1" dirty="0"/>
              <a:t>Вивих-92</a:t>
            </a:r>
            <a:r>
              <a:rPr lang="ru-RU" dirty="0"/>
              <a:t>”, коли </a:t>
            </a:r>
            <a:r>
              <a:rPr lang="ru-RU" dirty="0" err="1"/>
              <a:t>головну</a:t>
            </a:r>
            <a:r>
              <a:rPr lang="ru-RU" dirty="0"/>
              <a:t> </a:t>
            </a:r>
            <a:r>
              <a:rPr lang="ru-RU" dirty="0" err="1"/>
              <a:t>фестивальну</a:t>
            </a:r>
            <a:r>
              <a:rPr lang="ru-RU" dirty="0"/>
              <a:t> </a:t>
            </a:r>
            <a:r>
              <a:rPr lang="ru-RU" dirty="0" err="1"/>
              <a:t>акцію</a:t>
            </a:r>
            <a:r>
              <a:rPr lang="ru-RU" dirty="0"/>
              <a:t> </a:t>
            </a:r>
            <a:r>
              <a:rPr lang="ru-RU" dirty="0" err="1"/>
              <a:t>склали</a:t>
            </a:r>
            <a:r>
              <a:rPr lang="ru-RU" dirty="0"/>
              <a:t> 4 постановки </a:t>
            </a:r>
            <a:r>
              <a:rPr lang="ru-RU" dirty="0" err="1"/>
              <a:t>поезоопери</a:t>
            </a:r>
            <a:r>
              <a:rPr lang="ru-RU" dirty="0"/>
              <a:t> </a:t>
            </a:r>
            <a:r>
              <a:rPr lang="ru-RU" dirty="0" err="1"/>
              <a:t>Бу-Ба-Бу</a:t>
            </a:r>
            <a:r>
              <a:rPr lang="ru-RU" dirty="0"/>
              <a:t> „Крайслер </a:t>
            </a:r>
            <a:r>
              <a:rPr lang="ru-RU" dirty="0" err="1"/>
              <a:t>Імперіал</a:t>
            </a:r>
            <a:r>
              <a:rPr lang="ru-RU" dirty="0"/>
              <a:t>”.   В 1995 </a:t>
            </a:r>
            <a:r>
              <a:rPr lang="ru-RU" dirty="0" err="1"/>
              <a:t>році</a:t>
            </a:r>
            <a:r>
              <a:rPr lang="ru-RU" dirty="0"/>
              <a:t> у </a:t>
            </a:r>
            <a:r>
              <a:rPr lang="ru-RU" dirty="0" err="1"/>
              <a:t>Львівському</a:t>
            </a:r>
            <a:r>
              <a:rPr lang="ru-RU" dirty="0"/>
              <a:t> </a:t>
            </a:r>
            <a:r>
              <a:rPr lang="ru-RU" dirty="0" err="1"/>
              <a:t>видавництві</a:t>
            </a:r>
            <a:r>
              <a:rPr lang="ru-RU" dirty="0"/>
              <a:t> „</a:t>
            </a:r>
            <a:r>
              <a:rPr lang="ru-RU" dirty="0" err="1"/>
              <a:t>Каменяр</a:t>
            </a:r>
            <a:r>
              <a:rPr lang="ru-RU" dirty="0"/>
              <a:t>” </a:t>
            </a:r>
            <a:r>
              <a:rPr lang="ru-RU" dirty="0" err="1"/>
              <a:t>вийшла</a:t>
            </a:r>
            <a:r>
              <a:rPr lang="ru-RU" dirty="0"/>
              <a:t> книга „</a:t>
            </a:r>
            <a:r>
              <a:rPr lang="ru-RU" dirty="0" err="1"/>
              <a:t>Бу-Ба-Бу</a:t>
            </a:r>
            <a:r>
              <a:rPr lang="ru-RU" dirty="0"/>
              <a:t>”.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ю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590800"/>
            <a:ext cx="2579285" cy="25908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/>
          <p:cNvSpPr txBox="1"/>
          <p:nvPr/>
        </p:nvSpPr>
        <p:spPr>
          <a:xfrm>
            <a:off x="3352800" y="5257800"/>
            <a:ext cx="251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Юрій </a:t>
            </a:r>
            <a:r>
              <a:rPr lang="uk-UA" sz="2000" dirty="0" err="1"/>
              <a:t>Андрахович</a:t>
            </a:r>
            <a:endParaRPr lang="ru-RU" sz="2000" dirty="0"/>
          </a:p>
        </p:txBody>
      </p:sp>
      <p:pic>
        <p:nvPicPr>
          <p:cNvPr id="6" name="Рисунок 5" descr="вн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990600"/>
            <a:ext cx="2667000" cy="330615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TextBox 6"/>
          <p:cNvSpPr txBox="1"/>
          <p:nvPr/>
        </p:nvSpPr>
        <p:spPr>
          <a:xfrm>
            <a:off x="5791200" y="4419600"/>
            <a:ext cx="335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Віктор Неборак</a:t>
            </a:r>
            <a:endParaRPr lang="ru-RU" sz="2000" dirty="0"/>
          </a:p>
        </p:txBody>
      </p:sp>
      <p:pic>
        <p:nvPicPr>
          <p:cNvPr id="8" name="Рисунок 7" descr="оі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914400"/>
            <a:ext cx="2631440" cy="32893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TextBox 8"/>
          <p:cNvSpPr txBox="1"/>
          <p:nvPr/>
        </p:nvSpPr>
        <p:spPr>
          <a:xfrm>
            <a:off x="304800" y="4343400"/>
            <a:ext cx="2667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Олександр </a:t>
            </a:r>
            <a:r>
              <a:rPr lang="uk-UA" sz="2000" dirty="0" err="1"/>
              <a:t>Ірванець</a:t>
            </a:r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„ БУ-БА-БУ” („ </a:t>
            </a:r>
            <a:r>
              <a:rPr lang="ru-RU" sz="4000" b="1" dirty="0" err="1"/>
              <a:t>Бурлеск-Балаган-Буфонада</a:t>
            </a:r>
            <a:r>
              <a:rPr lang="ru-RU" sz="4000" b="1" dirty="0"/>
              <a:t> ”)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81200"/>
            <a:ext cx="8839200" cy="4343400"/>
          </a:xfrm>
        </p:spPr>
        <p:txBody>
          <a:bodyPr>
            <a:normAutofit/>
          </a:bodyPr>
          <a:lstStyle/>
          <a:p>
            <a:pPr algn="just"/>
            <a:r>
              <a:rPr lang="ru-RU" dirty="0" err="1"/>
              <a:t>Учасники</a:t>
            </a:r>
            <a:r>
              <a:rPr lang="ru-RU" dirty="0"/>
              <a:t> </a:t>
            </a:r>
            <a:r>
              <a:rPr lang="ru-RU" dirty="0" err="1"/>
              <a:t>звертаються</a:t>
            </a:r>
            <a:r>
              <a:rPr lang="ru-RU" dirty="0"/>
              <a:t> до </a:t>
            </a:r>
            <a:r>
              <a:rPr lang="ru-RU" dirty="0" err="1"/>
              <a:t>поетики</a:t>
            </a:r>
            <a:r>
              <a:rPr lang="ru-RU" dirty="0"/>
              <a:t> </a:t>
            </a:r>
            <a:r>
              <a:rPr lang="ru-RU" dirty="0" err="1"/>
              <a:t>карнавальності</a:t>
            </a:r>
            <a:r>
              <a:rPr lang="ru-RU" dirty="0"/>
              <a:t>, </a:t>
            </a:r>
            <a:r>
              <a:rPr lang="ru-RU" dirty="0" err="1"/>
              <a:t>культивують</a:t>
            </a:r>
            <a:r>
              <a:rPr lang="ru-RU" dirty="0"/>
              <a:t> </a:t>
            </a:r>
            <a:r>
              <a:rPr lang="ru-RU" dirty="0" err="1"/>
              <a:t>необароко</a:t>
            </a:r>
            <a:r>
              <a:rPr lang="ru-RU" dirty="0"/>
              <a:t> на новому </a:t>
            </a:r>
            <a:r>
              <a:rPr lang="ru-RU" dirty="0" err="1"/>
              <a:t>ґрунті</a:t>
            </a:r>
            <a:r>
              <a:rPr lang="ru-RU" dirty="0"/>
              <a:t>. «</a:t>
            </a:r>
            <a:r>
              <a:rPr lang="ru-RU" dirty="0" err="1"/>
              <a:t>Бубабісти</a:t>
            </a:r>
            <a:r>
              <a:rPr lang="ru-RU" dirty="0"/>
              <a:t>» </a:t>
            </a:r>
            <a:r>
              <a:rPr lang="ru-RU" dirty="0" err="1"/>
              <a:t>модернізують</a:t>
            </a:r>
            <a:r>
              <a:rPr lang="ru-RU" dirty="0"/>
              <a:t> </a:t>
            </a:r>
            <a:r>
              <a:rPr lang="ru-RU" dirty="0" err="1"/>
              <a:t>українську</a:t>
            </a:r>
            <a:r>
              <a:rPr lang="ru-RU" dirty="0"/>
              <a:t> </a:t>
            </a:r>
            <a:r>
              <a:rPr lang="ru-RU" dirty="0" err="1"/>
              <a:t>віршову</a:t>
            </a:r>
            <a:r>
              <a:rPr lang="ru-RU" dirty="0"/>
              <a:t> </a:t>
            </a:r>
            <a:r>
              <a:rPr lang="ru-RU" dirty="0" err="1"/>
              <a:t>барокову</a:t>
            </a:r>
            <a:r>
              <a:rPr lang="ru-RU" dirty="0"/>
              <a:t> драму, бурлеск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травестію</a:t>
            </a:r>
            <a:r>
              <a:rPr lang="ru-RU" dirty="0"/>
              <a:t> </a:t>
            </a:r>
            <a:r>
              <a:rPr lang="ru-RU" dirty="0" err="1"/>
              <a:t>Івана</a:t>
            </a:r>
            <a:r>
              <a:rPr lang="ru-RU" dirty="0"/>
              <a:t> </a:t>
            </a:r>
            <a:r>
              <a:rPr lang="ru-RU" dirty="0" err="1"/>
              <a:t>Котляревського</a:t>
            </a:r>
            <a:r>
              <a:rPr lang="ru-RU" dirty="0"/>
              <a:t>, </a:t>
            </a:r>
            <a:r>
              <a:rPr lang="ru-RU" dirty="0" err="1"/>
              <a:t>витворивши</a:t>
            </a:r>
            <a:r>
              <a:rPr lang="ru-RU" dirty="0"/>
              <a:t> </a:t>
            </a:r>
            <a:r>
              <a:rPr lang="ru-RU" dirty="0" err="1"/>
              <a:t>новий</a:t>
            </a:r>
            <a:r>
              <a:rPr lang="ru-RU" dirty="0"/>
              <a:t> </a:t>
            </a:r>
            <a:r>
              <a:rPr lang="ru-RU" dirty="0" err="1"/>
              <a:t>різновид</a:t>
            </a:r>
            <a:r>
              <a:rPr lang="ru-RU" dirty="0"/>
              <a:t> </a:t>
            </a:r>
            <a:r>
              <a:rPr lang="ru-RU" dirty="0" err="1"/>
              <a:t>віршованої</a:t>
            </a:r>
            <a:r>
              <a:rPr lang="ru-RU" dirty="0"/>
              <a:t> </a:t>
            </a:r>
            <a:r>
              <a:rPr lang="ru-RU" dirty="0" err="1"/>
              <a:t>поезії</a:t>
            </a:r>
            <a:r>
              <a:rPr lang="ru-RU" dirty="0"/>
              <a:t> — </a:t>
            </a:r>
            <a:r>
              <a:rPr lang="ru-RU" dirty="0" err="1"/>
              <a:t>поетичне</a:t>
            </a:r>
            <a:r>
              <a:rPr lang="ru-RU" dirty="0"/>
              <a:t> шоу. Тут </a:t>
            </a:r>
            <a:r>
              <a:rPr lang="ru-RU" dirty="0" err="1"/>
              <a:t>позитивним</a:t>
            </a:r>
            <a:r>
              <a:rPr lang="ru-RU" dirty="0"/>
              <a:t> </a:t>
            </a:r>
            <a:r>
              <a:rPr lang="ru-RU" dirty="0" err="1"/>
              <a:t>героєм</a:t>
            </a:r>
            <a:r>
              <a:rPr lang="ru-RU" dirty="0"/>
              <a:t> </a:t>
            </a:r>
            <a:r>
              <a:rPr lang="ru-RU" dirty="0" err="1"/>
              <a:t>є</a:t>
            </a:r>
            <a:r>
              <a:rPr lang="ru-RU" dirty="0"/>
              <a:t> </a:t>
            </a:r>
            <a:r>
              <a:rPr lang="ru-RU" b="1" dirty="0" err="1"/>
              <a:t>Сміх</a:t>
            </a:r>
            <a:r>
              <a:rPr lang="ru-RU" dirty="0"/>
              <a:t>. </a:t>
            </a:r>
            <a:r>
              <a:rPr lang="ru-RU" dirty="0" err="1"/>
              <a:t>Найвиразніший</a:t>
            </a:r>
            <a:r>
              <a:rPr lang="ru-RU" dirty="0"/>
              <a:t> </a:t>
            </a:r>
            <a:r>
              <a:rPr lang="ru-RU" dirty="0" err="1"/>
              <a:t>представник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 </a:t>
            </a:r>
            <a:r>
              <a:rPr lang="ru-RU" b="1" i="1" dirty="0" err="1"/>
              <a:t>Юрій</a:t>
            </a:r>
            <a:r>
              <a:rPr lang="ru-RU" b="1" i="1" dirty="0"/>
              <a:t> </a:t>
            </a:r>
            <a:r>
              <a:rPr lang="ru-RU" b="1" i="1" dirty="0" err="1"/>
              <a:t>Андрухович</a:t>
            </a:r>
            <a:r>
              <a:rPr lang="ru-RU" b="1" i="1" dirty="0"/>
              <a:t> </a:t>
            </a:r>
            <a:r>
              <a:rPr lang="ru-RU" dirty="0"/>
              <a:t>— поет, </a:t>
            </a:r>
            <a:r>
              <a:rPr lang="ru-RU" dirty="0" err="1"/>
              <a:t>прозаїк</a:t>
            </a:r>
            <a:r>
              <a:rPr lang="ru-RU" dirty="0"/>
              <a:t>, </a:t>
            </a:r>
            <a:r>
              <a:rPr lang="ru-RU" dirty="0" err="1"/>
              <a:t>перекладач</a:t>
            </a:r>
            <a:r>
              <a:rPr lang="ru-RU" dirty="0"/>
              <a:t>, </a:t>
            </a:r>
            <a:r>
              <a:rPr lang="ru-RU" dirty="0" err="1"/>
              <a:t>есеїст</a:t>
            </a:r>
            <a:r>
              <a:rPr lang="ru-RU" dirty="0"/>
              <a:t>, один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найбільш</a:t>
            </a:r>
            <a:r>
              <a:rPr lang="ru-RU" dirty="0"/>
              <a:t> </a:t>
            </a:r>
            <a:r>
              <a:rPr lang="ru-RU" dirty="0" err="1"/>
              <a:t>знаних</a:t>
            </a:r>
            <a:r>
              <a:rPr lang="ru-RU" dirty="0"/>
              <a:t> у </a:t>
            </a:r>
            <a:r>
              <a:rPr lang="ru-RU" dirty="0" err="1"/>
              <a:t>Європі</a:t>
            </a:r>
            <a:r>
              <a:rPr lang="ru-RU" dirty="0"/>
              <a:t> </a:t>
            </a:r>
            <a:r>
              <a:rPr lang="ru-RU" dirty="0" err="1"/>
              <a:t>сучасних</a:t>
            </a:r>
            <a:r>
              <a:rPr lang="ru-RU" dirty="0"/>
              <a:t> </a:t>
            </a:r>
            <a:r>
              <a:rPr lang="ru-RU" dirty="0" err="1"/>
              <a:t>українських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, лауреат </a:t>
            </a:r>
            <a:r>
              <a:rPr lang="ru-RU" dirty="0" err="1"/>
              <a:t>премії</a:t>
            </a:r>
            <a:r>
              <a:rPr lang="ru-RU" dirty="0"/>
              <a:t> </a:t>
            </a:r>
            <a:r>
              <a:rPr lang="ru-RU" dirty="0" err="1"/>
              <a:t>Антоновичів</a:t>
            </a:r>
            <a:r>
              <a:rPr lang="ru-RU" dirty="0"/>
              <a:t> 2001 року.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762000"/>
            <a:ext cx="3048000" cy="51206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/>
          <p:cNvSpPr txBox="1"/>
          <p:nvPr/>
        </p:nvSpPr>
        <p:spPr>
          <a:xfrm>
            <a:off x="762000" y="5943600"/>
            <a:ext cx="312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err="1"/>
              <a:t>“Бу-Ба-Бу</a:t>
            </a:r>
            <a:r>
              <a:rPr lang="uk-UA" sz="2000" dirty="0"/>
              <a:t> </a:t>
            </a:r>
            <a:r>
              <a:rPr lang="uk-UA" sz="2000" dirty="0" err="1"/>
              <a:t>Т.в.о</a:t>
            </a:r>
            <a:r>
              <a:rPr lang="uk-UA" sz="2000" dirty="0"/>
              <a:t>.</a:t>
            </a:r>
            <a:r>
              <a:rPr lang="en-US" sz="2000" dirty="0"/>
              <a:t>/</a:t>
            </a:r>
            <a:r>
              <a:rPr lang="uk-UA" sz="2000" dirty="0"/>
              <a:t>…</a:t>
            </a:r>
            <a:r>
              <a:rPr lang="en-US" sz="2000" dirty="0"/>
              <a:t>/</a:t>
            </a:r>
            <a:r>
              <a:rPr lang="uk-UA" sz="2000" dirty="0" err="1"/>
              <a:t>ри”</a:t>
            </a:r>
            <a:r>
              <a:rPr lang="uk-UA" sz="2000" dirty="0"/>
              <a:t> (1995)</a:t>
            </a:r>
            <a:endParaRPr lang="ru-RU" sz="2000" dirty="0"/>
          </a:p>
        </p:txBody>
      </p:sp>
      <p:pic>
        <p:nvPicPr>
          <p:cNvPr id="6" name="Рисунок 5" descr="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762000"/>
            <a:ext cx="2768600" cy="513575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TextBox 6"/>
          <p:cNvSpPr txBox="1"/>
          <p:nvPr/>
        </p:nvSpPr>
        <p:spPr>
          <a:xfrm>
            <a:off x="5486400" y="6019800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err="1"/>
              <a:t>“Вибрані</a:t>
            </a:r>
            <a:r>
              <a:rPr lang="uk-UA" sz="2000" dirty="0"/>
              <a:t> </a:t>
            </a:r>
            <a:r>
              <a:rPr lang="uk-UA" sz="2000" dirty="0" err="1"/>
              <a:t>твори”</a:t>
            </a:r>
            <a:endParaRPr lang="ru-RU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Джерела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https://vseosvita.ua/library/ukrainska-literatura-kinca-hh-pocatku-hhi-stolitta-34416.html</a:t>
            </a:r>
            <a:endParaRPr lang="ru-RU" dirty="0"/>
          </a:p>
          <a:p>
            <a:r>
              <a:rPr lang="uk-UA" dirty="0"/>
              <a:t>https://ukrlit.net/info/integration/18.html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938</TotalTime>
  <Words>727</Words>
  <Application>Microsoft Office PowerPoint</Application>
  <PresentationFormat>Екран (4:3)</PresentationFormat>
  <Paragraphs>45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8" baseType="lpstr">
      <vt:lpstr>Calibri</vt:lpstr>
      <vt:lpstr>Constantia</vt:lpstr>
      <vt:lpstr>Wingdings 2</vt:lpstr>
      <vt:lpstr>Поток</vt:lpstr>
      <vt:lpstr>Література  наприкінці  ХХ - на початку  ХХІ ст. </vt:lpstr>
      <vt:lpstr>Література наприкінці ХХ - на початку  ХХІ ст. </vt:lpstr>
      <vt:lpstr>Література наприкінці ХХ - на початку  ХХІ ст. </vt:lpstr>
      <vt:lpstr>Література наприкінці ХХ - на початку  ХХІ ст. </vt:lpstr>
      <vt:lpstr>Постмодернізм</vt:lpstr>
      <vt:lpstr>Презентація PowerPoint</vt:lpstr>
      <vt:lpstr>Постмодернізм</vt:lpstr>
      <vt:lpstr>Презентація PowerPoint</vt:lpstr>
      <vt:lpstr>Визначальні риси  постмодернізму:</vt:lpstr>
      <vt:lpstr>„ БУ-БА-БУ” („ Бурлеск-Балаган-Буфонада ”)</vt:lpstr>
      <vt:lpstr>Презентація PowerPoint</vt:lpstr>
      <vt:lpstr>„ БУ-БА-БУ” („ Бурлеск-Балаган-Буфонада ”)</vt:lpstr>
      <vt:lpstr>Презентація PowerPoint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Samsung</dc:creator>
  <cp:lastModifiedBy>Ольга Нижеголенко</cp:lastModifiedBy>
  <cp:revision>50</cp:revision>
  <dcterms:created xsi:type="dcterms:W3CDTF">2021-05-06T08:00:04Z</dcterms:created>
  <dcterms:modified xsi:type="dcterms:W3CDTF">2026-04-17T10:03:50Z</dcterms:modified>
</cp:coreProperties>
</file>