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2"/>
  </p:notesMasterIdLst>
  <p:sldIdLst>
    <p:sldId id="256" r:id="rId2"/>
    <p:sldId id="288" r:id="rId3"/>
    <p:sldId id="289" r:id="rId4"/>
    <p:sldId id="291" r:id="rId5"/>
    <p:sldId id="292" r:id="rId6"/>
    <p:sldId id="293" r:id="rId7"/>
    <p:sldId id="294" r:id="rId8"/>
    <p:sldId id="295" r:id="rId9"/>
    <p:sldId id="296" r:id="rId10"/>
    <p:sldId id="270" r:id="rId11"/>
  </p:sldIdLst>
  <p:sldSz cx="12192000" cy="6858000"/>
  <p:notesSz cx="6858000" cy="9144000"/>
  <p:defaultTextStyle>
    <a:defPPr>
      <a:defRPr lang="en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060"/>
    <p:restoredTop sz="94658"/>
  </p:normalViewPr>
  <p:slideViewPr>
    <p:cSldViewPr snapToGrid="0">
      <p:cViewPr varScale="1">
        <p:scale>
          <a:sx n="102" d="100"/>
          <a:sy n="102" d="100"/>
        </p:scale>
        <p:origin x="1368" y="4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A0FC95-4975-5141-8657-829B54B947B9}" type="datetimeFigureOut">
              <a:rPr lang="uk-UA" smtClean="0"/>
              <a:t>24.11.25</a:t>
            </a:fld>
            <a:endParaRPr lang="uk-U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D49E88-BCB5-7142-8C58-71C08673DF2A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488572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80D148-411B-7AE3-C90E-F3B925F8D6A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53AFBB8-8FE8-ED08-3D3B-825E9157255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81A0160-6B3B-25E2-6C5D-F205D8F1D5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51732-F159-3E48-9882-50E0C0DE95CD}" type="datetimeFigureOut">
              <a:rPr lang="en-UA" smtClean="0"/>
              <a:t>24.11.2025</a:t>
            </a:fld>
            <a:endParaRPr lang="en-U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4CFBB0-7F8F-305B-1747-1762195765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E47451-BFBE-E439-00A7-24717C4F1D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2502A-3B69-9C4E-A1C8-1B179C5D1CC0}" type="slidenum">
              <a:rPr lang="en-UA" smtClean="0"/>
              <a:t>‹#›</a:t>
            </a:fld>
            <a:endParaRPr lang="en-UA"/>
          </a:p>
        </p:txBody>
      </p:sp>
    </p:spTree>
    <p:extLst>
      <p:ext uri="{BB962C8B-B14F-4D97-AF65-F5344CB8AC3E}">
        <p14:creationId xmlns:p14="http://schemas.microsoft.com/office/powerpoint/2010/main" val="32906960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075B8C-9451-2AF3-A247-644D9162D7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B91A2B-AD98-1EE1-D3FB-99A9C6AE843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98FD0B3-B285-FA7D-2C7F-38319CABDD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51732-F159-3E48-9882-50E0C0DE95CD}" type="datetimeFigureOut">
              <a:rPr lang="en-UA" smtClean="0"/>
              <a:t>24.11.2025</a:t>
            </a:fld>
            <a:endParaRPr lang="en-U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17BBF5-6AB2-D98D-C097-37123CDF97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6D89D8D-2FD0-2A07-A69B-4DB97AFD3D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2502A-3B69-9C4E-A1C8-1B179C5D1CC0}" type="slidenum">
              <a:rPr lang="en-UA" smtClean="0"/>
              <a:t>‹#›</a:t>
            </a:fld>
            <a:endParaRPr lang="en-UA"/>
          </a:p>
        </p:txBody>
      </p:sp>
    </p:spTree>
    <p:extLst>
      <p:ext uri="{BB962C8B-B14F-4D97-AF65-F5344CB8AC3E}">
        <p14:creationId xmlns:p14="http://schemas.microsoft.com/office/powerpoint/2010/main" val="36806464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2C695D-5B22-1BAB-8E72-67681E49C9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C6B0404-004B-1C6A-94FF-4F7881AD75A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7E5A24-8773-8DC3-5F91-E243E1654C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51732-F159-3E48-9882-50E0C0DE95CD}" type="datetimeFigureOut">
              <a:rPr lang="en-UA" smtClean="0"/>
              <a:t>24.11.2025</a:t>
            </a:fld>
            <a:endParaRPr lang="en-U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03A3FA-1796-E011-4A50-CDFF70879B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86C774A-F084-DC35-17EB-E2E67CD88E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2502A-3B69-9C4E-A1C8-1B179C5D1CC0}" type="slidenum">
              <a:rPr lang="en-UA" smtClean="0"/>
              <a:t>‹#›</a:t>
            </a:fld>
            <a:endParaRPr lang="en-UA"/>
          </a:p>
        </p:txBody>
      </p:sp>
    </p:spTree>
    <p:extLst>
      <p:ext uri="{BB962C8B-B14F-4D97-AF65-F5344CB8AC3E}">
        <p14:creationId xmlns:p14="http://schemas.microsoft.com/office/powerpoint/2010/main" val="38247468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33A866-D9D0-5423-A3EF-EEA9A3D9A7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57FBA0-3490-27E0-CDC5-DE519F3EDD8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B5FA69B-0ADF-2726-D863-68C09B13849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4F921C1-AB49-9152-3F69-C2B146422D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51732-F159-3E48-9882-50E0C0DE95CD}" type="datetimeFigureOut">
              <a:rPr lang="en-UA" smtClean="0"/>
              <a:t>24.11.2025</a:t>
            </a:fld>
            <a:endParaRPr lang="en-U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E64ADFE-C91E-71C7-D9E5-D308ABDAA0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511316C-3DB0-9A3B-81CC-C538F1FBD1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2502A-3B69-9C4E-A1C8-1B179C5D1CC0}" type="slidenum">
              <a:rPr lang="en-UA" smtClean="0"/>
              <a:t>‹#›</a:t>
            </a:fld>
            <a:endParaRPr lang="en-UA"/>
          </a:p>
        </p:txBody>
      </p:sp>
    </p:spTree>
    <p:extLst>
      <p:ext uri="{BB962C8B-B14F-4D97-AF65-F5344CB8AC3E}">
        <p14:creationId xmlns:p14="http://schemas.microsoft.com/office/powerpoint/2010/main" val="22084462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2A1A83-2121-B5E9-8969-B946029D7B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5B676BB-6838-02C0-C729-FFC75C5ED4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EF60A55-CA54-0B92-B83F-0B126C76E35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9E92A55-66C2-4A49-B928-47CFD85D83A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3E1D0FE-3076-F6D2-A0B1-5F5575A6B88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ECC6C92-83D1-8BD5-D193-65EEF21032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51732-F159-3E48-9882-50E0C0DE95CD}" type="datetimeFigureOut">
              <a:rPr lang="en-UA" smtClean="0"/>
              <a:t>24.11.2025</a:t>
            </a:fld>
            <a:endParaRPr lang="en-U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DA5E93F-966E-94B3-1F9D-FF07D8D3D6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EDAD9CF-2F28-09DC-47D3-35C1137C8C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2502A-3B69-9C4E-A1C8-1B179C5D1CC0}" type="slidenum">
              <a:rPr lang="en-UA" smtClean="0"/>
              <a:t>‹#›</a:t>
            </a:fld>
            <a:endParaRPr lang="en-UA"/>
          </a:p>
        </p:txBody>
      </p:sp>
    </p:spTree>
    <p:extLst>
      <p:ext uri="{BB962C8B-B14F-4D97-AF65-F5344CB8AC3E}">
        <p14:creationId xmlns:p14="http://schemas.microsoft.com/office/powerpoint/2010/main" val="37960332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2078CA-F8DD-35AC-648B-E5DA98444A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F601384-4FEF-BEE8-A44C-AD4FEF269A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51732-F159-3E48-9882-50E0C0DE95CD}" type="datetimeFigureOut">
              <a:rPr lang="en-UA" smtClean="0"/>
              <a:t>24.11.2025</a:t>
            </a:fld>
            <a:endParaRPr lang="en-U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6ACE0C7-D85A-F498-CEB7-86E9B94D2E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5631ED2-3609-30AC-611E-60CB494033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2502A-3B69-9C4E-A1C8-1B179C5D1CC0}" type="slidenum">
              <a:rPr lang="en-UA" smtClean="0"/>
              <a:t>‹#›</a:t>
            </a:fld>
            <a:endParaRPr lang="en-UA"/>
          </a:p>
        </p:txBody>
      </p:sp>
    </p:spTree>
    <p:extLst>
      <p:ext uri="{BB962C8B-B14F-4D97-AF65-F5344CB8AC3E}">
        <p14:creationId xmlns:p14="http://schemas.microsoft.com/office/powerpoint/2010/main" val="31335734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C4C3DA4-375E-9413-542F-F9BC827677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51732-F159-3E48-9882-50E0C0DE95CD}" type="datetimeFigureOut">
              <a:rPr lang="en-UA" smtClean="0"/>
              <a:t>24.11.2025</a:t>
            </a:fld>
            <a:endParaRPr lang="en-U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193FD16-DF30-6C74-C526-4DE4A57032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FD9F760-A408-6DFF-C679-4FCF01C1D6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2502A-3B69-9C4E-A1C8-1B179C5D1CC0}" type="slidenum">
              <a:rPr lang="en-UA" smtClean="0"/>
              <a:t>‹#›</a:t>
            </a:fld>
            <a:endParaRPr lang="en-UA"/>
          </a:p>
        </p:txBody>
      </p:sp>
    </p:spTree>
    <p:extLst>
      <p:ext uri="{BB962C8B-B14F-4D97-AF65-F5344CB8AC3E}">
        <p14:creationId xmlns:p14="http://schemas.microsoft.com/office/powerpoint/2010/main" val="36304624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25FFFA-D303-47CE-5508-5D64D48EE6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20667C-CB94-B86A-5B2A-2C6CBAF749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9F39955-7CF5-AB29-349B-16E6BED71BB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6DFA4A5-3491-E2FB-3BF0-DDDE9C5CA4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51732-F159-3E48-9882-50E0C0DE95CD}" type="datetimeFigureOut">
              <a:rPr lang="en-UA" smtClean="0"/>
              <a:t>24.11.2025</a:t>
            </a:fld>
            <a:endParaRPr lang="en-U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3BE52D9-4B72-9DC7-5A30-3A3B096FAF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0F22A72-198C-94B7-C154-1F31EFABD3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2502A-3B69-9C4E-A1C8-1B179C5D1CC0}" type="slidenum">
              <a:rPr lang="en-UA" smtClean="0"/>
              <a:t>‹#›</a:t>
            </a:fld>
            <a:endParaRPr lang="en-UA"/>
          </a:p>
        </p:txBody>
      </p:sp>
    </p:spTree>
    <p:extLst>
      <p:ext uri="{BB962C8B-B14F-4D97-AF65-F5344CB8AC3E}">
        <p14:creationId xmlns:p14="http://schemas.microsoft.com/office/powerpoint/2010/main" val="15167219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0D90C1-9EF6-E862-3DDD-3BE1C7C33F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784B048-4D1A-5A5B-05EE-AA6515A2895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9B244EE-C96B-D8EF-E81D-765D46D6D59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34CBD8C-51E2-0F4C-206E-95078088FE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51732-F159-3E48-9882-50E0C0DE95CD}" type="datetimeFigureOut">
              <a:rPr lang="en-UA" smtClean="0"/>
              <a:t>24.11.2025</a:t>
            </a:fld>
            <a:endParaRPr lang="en-U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F2050C4-0185-48A2-D32A-E3BC76EC2F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FDE5718-B4CD-F4E0-05FA-2F0C34B7B5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2502A-3B69-9C4E-A1C8-1B179C5D1CC0}" type="slidenum">
              <a:rPr lang="en-UA" smtClean="0"/>
              <a:t>‹#›</a:t>
            </a:fld>
            <a:endParaRPr lang="en-UA"/>
          </a:p>
        </p:txBody>
      </p:sp>
    </p:spTree>
    <p:extLst>
      <p:ext uri="{BB962C8B-B14F-4D97-AF65-F5344CB8AC3E}">
        <p14:creationId xmlns:p14="http://schemas.microsoft.com/office/powerpoint/2010/main" val="7211617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E7EE50-1B8B-2FC0-76F0-F1C3AB4313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8FABC1A-4C21-4030-ABD9-49A14224782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8B501A6-110C-CACB-9D98-A90B61A1BF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51732-F159-3E48-9882-50E0C0DE95CD}" type="datetimeFigureOut">
              <a:rPr lang="en-UA" smtClean="0"/>
              <a:t>24.11.2025</a:t>
            </a:fld>
            <a:endParaRPr lang="en-U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8519089-34EA-9239-42BE-13021B057D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B493C43-A772-FED8-F1E3-A7A1E0D055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2502A-3B69-9C4E-A1C8-1B179C5D1CC0}" type="slidenum">
              <a:rPr lang="en-UA" smtClean="0"/>
              <a:t>‹#›</a:t>
            </a:fld>
            <a:endParaRPr lang="en-UA"/>
          </a:p>
        </p:txBody>
      </p:sp>
    </p:spTree>
    <p:extLst>
      <p:ext uri="{BB962C8B-B14F-4D97-AF65-F5344CB8AC3E}">
        <p14:creationId xmlns:p14="http://schemas.microsoft.com/office/powerpoint/2010/main" val="31634883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A53AFBD-53AE-F511-8EDF-C6D27A3A45D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3F134D8-5EAD-CE44-67C6-DC1BEEFB300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B4C807-D3A9-13FF-F26F-6D7A373775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51732-F159-3E48-9882-50E0C0DE95CD}" type="datetimeFigureOut">
              <a:rPr lang="en-UA" smtClean="0"/>
              <a:t>24.11.2025</a:t>
            </a:fld>
            <a:endParaRPr lang="en-U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E022EF5-86A6-242C-ADB3-77F729285A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279C1A4-1B2B-2EE2-0902-BB7971E3E3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2502A-3B69-9C4E-A1C8-1B179C5D1CC0}" type="slidenum">
              <a:rPr lang="en-UA" smtClean="0"/>
              <a:t>‹#›</a:t>
            </a:fld>
            <a:endParaRPr lang="en-UA"/>
          </a:p>
        </p:txBody>
      </p:sp>
    </p:spTree>
    <p:extLst>
      <p:ext uri="{BB962C8B-B14F-4D97-AF65-F5344CB8AC3E}">
        <p14:creationId xmlns:p14="http://schemas.microsoft.com/office/powerpoint/2010/main" val="34179649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F09B1A1-FC6B-F5C9-56DC-EA41BAB23F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A3D7A29-6325-480F-90EC-72F21A92617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BBABBD-53C6-D3AE-0845-4ED0AA7A202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CC51732-F159-3E48-9882-50E0C0DE95CD}" type="datetimeFigureOut">
              <a:rPr lang="en-UA" smtClean="0"/>
              <a:t>24.11.2025</a:t>
            </a:fld>
            <a:endParaRPr lang="en-U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043656E-39C3-976A-D454-6F205A59BBB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EBB014-173F-8BE1-AE05-560BDA63F9E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6D2502A-3B69-9C4E-A1C8-1B179C5D1CC0}" type="slidenum">
              <a:rPr lang="en-UA" smtClean="0"/>
              <a:t>‹#›</a:t>
            </a:fld>
            <a:endParaRPr lang="en-UA"/>
          </a:p>
        </p:txBody>
      </p:sp>
    </p:spTree>
    <p:extLst>
      <p:ext uri="{BB962C8B-B14F-4D97-AF65-F5344CB8AC3E}">
        <p14:creationId xmlns:p14="http://schemas.microsoft.com/office/powerpoint/2010/main" val="38097391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5000">
              <a:schemeClr val="accent4">
                <a:lumMod val="0"/>
                <a:lumOff val="100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0DBE57-0BE5-22E2-CBE4-F76F0B20F88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41680" y="2832100"/>
            <a:ext cx="10708640" cy="1193800"/>
          </a:xfrm>
        </p:spPr>
        <p:txBody>
          <a:bodyPr>
            <a:noAutofit/>
          </a:bodyPr>
          <a:lstStyle/>
          <a:p>
            <a:r>
              <a:rPr lang="uk-UA" sz="3600" b="1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Тема 5.</a:t>
            </a:r>
            <a:r>
              <a:rPr lang="uk-UA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Автоматизація обліку матеріальних цінностей (продовження)</a:t>
            </a:r>
            <a:br>
              <a:rPr lang="uk-UA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uk-UA" sz="3600" noProof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82599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5000">
              <a:schemeClr val="accent4">
                <a:lumMod val="0"/>
                <a:lumOff val="100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848E2CC-D655-4B4D-8A0D-B3AA90DAA4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44C58C-49F9-BDDD-00A8-07D37B321D9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9750" y="330200"/>
            <a:ext cx="11112500" cy="1453376"/>
          </a:xfrm>
        </p:spPr>
        <p:txBody>
          <a:bodyPr>
            <a:normAutofit/>
          </a:bodyPr>
          <a:lstStyle/>
          <a:p>
            <a:br>
              <a:rPr lang="en-UA" sz="3600" dirty="0"/>
            </a:br>
            <a:endParaRPr lang="uk-UA" sz="3600" noProof="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106577D-4BD5-CAE9-738B-EDABCD47C308}"/>
              </a:ext>
            </a:extLst>
          </p:cNvPr>
          <p:cNvSpPr txBox="1"/>
          <p:nvPr/>
        </p:nvSpPr>
        <p:spPr>
          <a:xfrm>
            <a:off x="227557" y="1050458"/>
            <a:ext cx="117368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Продаж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запасів</a:t>
            </a:r>
            <a:endParaRPr lang="uk-UA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6F29B4B-B89F-7032-CB6F-6F10546F44D8}"/>
              </a:ext>
            </a:extLst>
          </p:cNvPr>
          <p:cNvSpPr txBox="1"/>
          <p:nvPr/>
        </p:nvSpPr>
        <p:spPr>
          <a:xfrm>
            <a:off x="1252603" y="2430049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uk-UA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DCD9C38-0D8D-9427-C235-190902C68816}"/>
              </a:ext>
            </a:extLst>
          </p:cNvPr>
          <p:cNvSpPr txBox="1"/>
          <p:nvPr/>
        </p:nvSpPr>
        <p:spPr>
          <a:xfrm>
            <a:off x="2804670" y="2278467"/>
            <a:ext cx="8134727" cy="27959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sz="2400" b="1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Документообіг продажу запасів:</a:t>
            </a:r>
            <a:endParaRPr lang="uk-UA" sz="2400" noProof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uk-UA" sz="2400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Контрагент (договір з покупцем).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uk-UA" sz="2400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Рахунок на оплату покупцям (необов’язковий документ).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uk-UA" sz="2400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Реалізація товарів і послуг + Податкова накладна.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uk-UA" sz="2400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Склад.</a:t>
            </a:r>
          </a:p>
        </p:txBody>
      </p:sp>
    </p:spTree>
    <p:extLst>
      <p:ext uri="{BB962C8B-B14F-4D97-AF65-F5344CB8AC3E}">
        <p14:creationId xmlns:p14="http://schemas.microsoft.com/office/powerpoint/2010/main" val="40483571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5000">
              <a:schemeClr val="accent4">
                <a:lumMod val="0"/>
                <a:lumOff val="100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D6F8D52-10A9-FACD-B4BA-3EE8F2C6B4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5237EE-AD6C-881E-7813-37EC3B769FD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9750" y="330200"/>
            <a:ext cx="11112500" cy="1453376"/>
          </a:xfrm>
        </p:spPr>
        <p:txBody>
          <a:bodyPr>
            <a:normAutofit/>
          </a:bodyPr>
          <a:lstStyle/>
          <a:p>
            <a:br>
              <a:rPr lang="en-UA" sz="3600" dirty="0"/>
            </a:br>
            <a:endParaRPr lang="uk-UA" sz="3600" noProof="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AB93D16-313A-8E95-60DE-1DFD9C4FB9E2}"/>
              </a:ext>
            </a:extLst>
          </p:cNvPr>
          <p:cNvSpPr txBox="1"/>
          <p:nvPr/>
        </p:nvSpPr>
        <p:spPr>
          <a:xfrm>
            <a:off x="1252603" y="2430049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uk-UA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426132F-98AE-6735-967A-9D908EA416A8}"/>
              </a:ext>
            </a:extLst>
          </p:cNvPr>
          <p:cNvSpPr txBox="1"/>
          <p:nvPr/>
        </p:nvSpPr>
        <p:spPr>
          <a:xfrm>
            <a:off x="1691224" y="1950232"/>
            <a:ext cx="9487021" cy="27959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50000"/>
              </a:lnSpc>
              <a:buNone/>
            </a:pPr>
            <a:r>
              <a:rPr lang="uk-UA" sz="2400" b="1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Документ «Реалізація товарів і послуг»</a:t>
            </a:r>
          </a:p>
          <a:p>
            <a:pPr algn="ctr">
              <a:lnSpc>
                <a:spcPct val="150000"/>
              </a:lnSpc>
              <a:buNone/>
            </a:pPr>
            <a:endParaRPr lang="uk-UA" sz="2400" noProof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uk-UA" sz="2400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Вказується контрагент, перелік запасів.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uk-UA" sz="2400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Формуються бухгалтерські проводки: 902 – 28, 361 – 702, 702 – 643.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uk-UA" sz="2400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Друкована форма: «Видаткова накладна» і «ТТН».</a:t>
            </a:r>
          </a:p>
        </p:txBody>
      </p:sp>
    </p:spTree>
    <p:extLst>
      <p:ext uri="{BB962C8B-B14F-4D97-AF65-F5344CB8AC3E}">
        <p14:creationId xmlns:p14="http://schemas.microsoft.com/office/powerpoint/2010/main" val="29262555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5000">
              <a:schemeClr val="accent4">
                <a:lumMod val="0"/>
                <a:lumOff val="100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BDDFF04-D275-6202-83DE-C23843F2C7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9821D9-49D4-894E-04DE-AF975F3F818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9750" y="330200"/>
            <a:ext cx="11112500" cy="1453376"/>
          </a:xfrm>
        </p:spPr>
        <p:txBody>
          <a:bodyPr>
            <a:normAutofit/>
          </a:bodyPr>
          <a:lstStyle/>
          <a:p>
            <a:br>
              <a:rPr lang="en-UA" sz="3600" dirty="0"/>
            </a:br>
            <a:endParaRPr lang="uk-UA" sz="3600" noProof="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6A41659-46CF-7A32-9B4F-D531571C1F1E}"/>
              </a:ext>
            </a:extLst>
          </p:cNvPr>
          <p:cNvSpPr txBox="1"/>
          <p:nvPr/>
        </p:nvSpPr>
        <p:spPr>
          <a:xfrm>
            <a:off x="227557" y="1050458"/>
            <a:ext cx="117368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200" b="1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Складські операції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A9433CE-8331-CE0D-26AB-70331B68D38F}"/>
              </a:ext>
            </a:extLst>
          </p:cNvPr>
          <p:cNvSpPr txBox="1"/>
          <p:nvPr/>
        </p:nvSpPr>
        <p:spPr>
          <a:xfrm>
            <a:off x="1252603" y="2430049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uk-UA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03DCDF2-2794-D5E6-C73B-BBF116A1B85F}"/>
              </a:ext>
            </a:extLst>
          </p:cNvPr>
          <p:cNvSpPr txBox="1"/>
          <p:nvPr/>
        </p:nvSpPr>
        <p:spPr>
          <a:xfrm>
            <a:off x="1918702" y="2278467"/>
            <a:ext cx="8354595" cy="27959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uk-UA" sz="2400" b="1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Типові господарські операції складського обліку: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uk-UA" sz="2400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Інвентаризація ТМЦ.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uk-UA" sz="2400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Переміщення ТМЦ між складами.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uk-UA" sz="2400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Передача ТМЦ до підрозділів підприємства.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uk-UA" sz="2400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Оприбуткування матеріалів від ліквідації основних засобів.</a:t>
            </a:r>
          </a:p>
        </p:txBody>
      </p:sp>
    </p:spTree>
    <p:extLst>
      <p:ext uri="{BB962C8B-B14F-4D97-AF65-F5344CB8AC3E}">
        <p14:creationId xmlns:p14="http://schemas.microsoft.com/office/powerpoint/2010/main" val="8034232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5000">
              <a:schemeClr val="accent4">
                <a:lumMod val="0"/>
                <a:lumOff val="100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74FCF62-4C60-9EC0-3D20-9F3B0DAE27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A8DEF1-FF5D-6C59-CAC0-270F570DCB7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9750" y="330200"/>
            <a:ext cx="11112500" cy="1453376"/>
          </a:xfrm>
        </p:spPr>
        <p:txBody>
          <a:bodyPr>
            <a:normAutofit/>
          </a:bodyPr>
          <a:lstStyle/>
          <a:p>
            <a:br>
              <a:rPr lang="en-UA" sz="3600" dirty="0"/>
            </a:br>
            <a:endParaRPr lang="uk-UA" sz="3600" noProof="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CED6509-AAEB-5019-DDE7-559DB4502917}"/>
              </a:ext>
            </a:extLst>
          </p:cNvPr>
          <p:cNvSpPr txBox="1"/>
          <p:nvPr/>
        </p:nvSpPr>
        <p:spPr>
          <a:xfrm>
            <a:off x="1252603" y="2430049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uk-UA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EF5AF70-4104-4383-5C86-A49641C698F2}"/>
              </a:ext>
            </a:extLst>
          </p:cNvPr>
          <p:cNvSpPr txBox="1"/>
          <p:nvPr/>
        </p:nvSpPr>
        <p:spPr>
          <a:xfrm>
            <a:off x="465726" y="1056888"/>
            <a:ext cx="11186524" cy="453919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sz="2800" b="1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Документ «Інвентаризація товарів на складі»</a:t>
            </a:r>
          </a:p>
          <a:p>
            <a:pPr algn="ctr">
              <a:lnSpc>
                <a:spcPct val="150000"/>
              </a:lnSpc>
            </a:pPr>
            <a:endParaRPr lang="uk-UA" sz="2800" noProof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uk-UA" sz="2800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Заповнюється автоматично.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uk-UA" sz="2800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Вказується фактична кількість ТМЦ.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uk-UA" sz="2800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Формуються два основні друковані документи:  «Акт інвентаризації </a:t>
            </a:r>
          </a:p>
          <a:p>
            <a:pPr>
              <a:lnSpc>
                <a:spcPct val="150000"/>
              </a:lnSpc>
            </a:pPr>
            <a:r>
              <a:rPr lang="uk-UA" sz="2800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складі», «Інвентаризаційний опис».</a:t>
            </a:r>
          </a:p>
          <a:p>
            <a:pPr>
              <a:lnSpc>
                <a:spcPct val="150000"/>
              </a:lnSpc>
            </a:pPr>
            <a:endParaRPr lang="uk-UA" sz="2800" noProof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89218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5000">
              <a:schemeClr val="accent4">
                <a:lumMod val="0"/>
                <a:lumOff val="100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078AD13-E4D8-EBE7-4801-DF9ED0408E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0C583A-DB1D-4BFC-2924-8B3D7B503B6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9750" y="330200"/>
            <a:ext cx="11112500" cy="1453376"/>
          </a:xfrm>
        </p:spPr>
        <p:txBody>
          <a:bodyPr>
            <a:normAutofit/>
          </a:bodyPr>
          <a:lstStyle/>
          <a:p>
            <a:br>
              <a:rPr lang="en-UA" sz="3600" dirty="0"/>
            </a:br>
            <a:endParaRPr lang="uk-UA" sz="3600" noProof="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ECAE587-2293-54B0-4FFC-74A347C63A6F}"/>
              </a:ext>
            </a:extLst>
          </p:cNvPr>
          <p:cNvSpPr txBox="1"/>
          <p:nvPr/>
        </p:nvSpPr>
        <p:spPr>
          <a:xfrm>
            <a:off x="1252603" y="2430049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uk-UA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4584A29-58B2-13E4-678D-80B27739E9CF}"/>
              </a:ext>
            </a:extLst>
          </p:cNvPr>
          <p:cNvSpPr txBox="1"/>
          <p:nvPr/>
        </p:nvSpPr>
        <p:spPr>
          <a:xfrm>
            <a:off x="1626778" y="570686"/>
            <a:ext cx="9768508" cy="59241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sz="2800" b="1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Документ «Оприбуткування товарів»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uk-UA" sz="2400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Застосовується для оприбуткування надлишків після інвентаризації.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uk-UA" sz="2400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Може бути використано для:</a:t>
            </a:r>
          </a:p>
          <a:p>
            <a:pPr marL="1069975" indent="-423863">
              <a:lnSpc>
                <a:spcPct val="150000"/>
              </a:lnSpc>
              <a:buFont typeface="Wingdings" pitchFamily="2" charset="2"/>
              <a:buChar char="§"/>
            </a:pPr>
            <a:r>
              <a:rPr lang="uk-UA" sz="2400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Оприбуткування матеріалів від ліквідації основних засобів.</a:t>
            </a:r>
          </a:p>
          <a:p>
            <a:pPr marL="1069975" indent="-423863">
              <a:lnSpc>
                <a:spcPct val="150000"/>
              </a:lnSpc>
              <a:buFont typeface="Wingdings" pitchFamily="2" charset="2"/>
              <a:buChar char="§"/>
            </a:pPr>
            <a:r>
              <a:rPr lang="uk-UA" sz="2400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Внеску запасів до статутного капіталу.</a:t>
            </a:r>
          </a:p>
          <a:p>
            <a:pPr marL="1069975" indent="-423863">
              <a:lnSpc>
                <a:spcPct val="150000"/>
              </a:lnSpc>
              <a:buFont typeface="Wingdings" pitchFamily="2" charset="2"/>
              <a:buChar char="§"/>
            </a:pPr>
            <a:endParaRPr lang="uk-UA" sz="2800" b="1" noProof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uk-UA" sz="2800" b="1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Документ «Списання товарів»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uk-UA" sz="2400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Списання нестач ТМЦ після інвентаризації.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uk-UA" sz="2400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Формує бухгалтерську проводку </a:t>
            </a:r>
            <a:r>
              <a:rPr lang="uk-UA" sz="2400" noProof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Д-т</a:t>
            </a:r>
            <a:r>
              <a:rPr lang="uk-UA" sz="2400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947 </a:t>
            </a:r>
            <a:r>
              <a:rPr lang="uk-UA" sz="2400" noProof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К-т</a:t>
            </a:r>
            <a:r>
              <a:rPr lang="uk-UA" sz="2400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28.</a:t>
            </a:r>
          </a:p>
          <a:p>
            <a:pPr>
              <a:lnSpc>
                <a:spcPct val="150000"/>
              </a:lnSpc>
            </a:pPr>
            <a:endParaRPr lang="uk-UA" sz="2800" noProof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550641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5000">
              <a:schemeClr val="accent4">
                <a:lumMod val="0"/>
                <a:lumOff val="100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1BF95DA-94BC-C1CB-4C74-5717754651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501E10-732B-941F-68FD-EC74D24ECAE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9750" y="330200"/>
            <a:ext cx="11112500" cy="1453376"/>
          </a:xfrm>
        </p:spPr>
        <p:txBody>
          <a:bodyPr>
            <a:normAutofit/>
          </a:bodyPr>
          <a:lstStyle/>
          <a:p>
            <a:br>
              <a:rPr lang="en-UA" sz="3600" dirty="0"/>
            </a:br>
            <a:endParaRPr lang="uk-UA" sz="3600" noProof="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EC5B166-3E13-DC7A-F31D-52A3081408BB}"/>
              </a:ext>
            </a:extLst>
          </p:cNvPr>
          <p:cNvSpPr txBox="1"/>
          <p:nvPr/>
        </p:nvSpPr>
        <p:spPr>
          <a:xfrm>
            <a:off x="1252603" y="2430049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uk-UA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97C0017-CEDA-5384-3CA4-BB1EB5D9608E}"/>
              </a:ext>
            </a:extLst>
          </p:cNvPr>
          <p:cNvSpPr txBox="1"/>
          <p:nvPr/>
        </p:nvSpPr>
        <p:spPr>
          <a:xfrm>
            <a:off x="539750" y="570686"/>
            <a:ext cx="10885544" cy="233429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sz="2800" b="1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Документ «Переміщення товарів»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uk-UA" sz="2400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Відображає переміщення запасів між складами.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uk-UA" sz="2400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Може використовуватися для зміни рахунків обліку запасів.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uk-UA" sz="2400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Доступні друковані форми: Накладна на переміщення товарів, ТТН, Накладна.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CCFE60B-7607-3208-B8AB-B0A8A65B7F68}"/>
              </a:ext>
            </a:extLst>
          </p:cNvPr>
          <p:cNvSpPr txBox="1"/>
          <p:nvPr/>
        </p:nvSpPr>
        <p:spPr>
          <a:xfrm>
            <a:off x="539750" y="3776920"/>
            <a:ext cx="10634510" cy="21188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Вимога – накладна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Використовується для відображення використаних ТМЦ на виробництво.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Вказуються витрати на виробничі, загальновиробничі та адміністративні витрати.</a:t>
            </a:r>
          </a:p>
        </p:txBody>
      </p:sp>
    </p:spTree>
    <p:extLst>
      <p:ext uri="{BB962C8B-B14F-4D97-AF65-F5344CB8AC3E}">
        <p14:creationId xmlns:p14="http://schemas.microsoft.com/office/powerpoint/2010/main" val="318464498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5000">
              <a:schemeClr val="accent4">
                <a:lumMod val="0"/>
                <a:lumOff val="100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62BE37F-6356-0895-6E22-979A08CC4D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951145-B796-760B-90C4-8DA7507DB90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9750" y="330200"/>
            <a:ext cx="11112500" cy="1453376"/>
          </a:xfrm>
        </p:spPr>
        <p:txBody>
          <a:bodyPr>
            <a:normAutofit/>
          </a:bodyPr>
          <a:lstStyle/>
          <a:p>
            <a:br>
              <a:rPr lang="en-UA" sz="3600" dirty="0"/>
            </a:br>
            <a:endParaRPr lang="uk-UA" sz="3600" noProof="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52EC761-336E-8B7E-6F7A-3EAB71A7D9E1}"/>
              </a:ext>
            </a:extLst>
          </p:cNvPr>
          <p:cNvSpPr txBox="1"/>
          <p:nvPr/>
        </p:nvSpPr>
        <p:spPr>
          <a:xfrm>
            <a:off x="1252603" y="2430049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uk-UA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6DCD06E-FD49-CF44-A88C-37C1156EEAC9}"/>
              </a:ext>
            </a:extLst>
          </p:cNvPr>
          <p:cNvSpPr txBox="1"/>
          <p:nvPr/>
        </p:nvSpPr>
        <p:spPr>
          <a:xfrm>
            <a:off x="1509774" y="2073963"/>
            <a:ext cx="8914107" cy="254973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Документ «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Комплектація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номенклатури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</a:p>
          <a:p>
            <a:pPr algn="ctr"/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uk-UA" sz="2400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Операції «Комплектація» та «</a:t>
            </a:r>
            <a:r>
              <a:rPr lang="uk-UA" sz="2400" noProof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Розукомплектація</a:t>
            </a:r>
            <a:r>
              <a:rPr lang="uk-UA" sz="2400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uk-UA" sz="2400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Важливість для управління залишками і товарними одиницями.</a:t>
            </a:r>
          </a:p>
          <a:p>
            <a:pPr algn="ctr">
              <a:lnSpc>
                <a:spcPct val="150000"/>
              </a:lnSpc>
            </a:pPr>
            <a:endParaRPr lang="uk-UA" sz="2400" noProof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788396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5000">
              <a:schemeClr val="accent4">
                <a:lumMod val="0"/>
                <a:lumOff val="100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D7A452D-A4E5-73BE-AE4F-000F3BC8F7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CA5FED-2DF2-76E4-93D3-D915DC2445C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9750" y="330200"/>
            <a:ext cx="11112500" cy="1453376"/>
          </a:xfrm>
        </p:spPr>
        <p:txBody>
          <a:bodyPr>
            <a:normAutofit/>
          </a:bodyPr>
          <a:lstStyle/>
          <a:p>
            <a:br>
              <a:rPr lang="en-UA" sz="3600" dirty="0"/>
            </a:br>
            <a:endParaRPr lang="uk-UA" sz="3600" noProof="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1926B13-6055-C6DB-35FE-E31CCD1C8316}"/>
              </a:ext>
            </a:extLst>
          </p:cNvPr>
          <p:cNvSpPr txBox="1"/>
          <p:nvPr/>
        </p:nvSpPr>
        <p:spPr>
          <a:xfrm>
            <a:off x="227557" y="1050458"/>
            <a:ext cx="117368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600" b="1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Звітність</a:t>
            </a:r>
            <a:endParaRPr lang="uk-UA" sz="3200" b="1" noProof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66E4A67-E9D7-CB9D-0565-556BCEB7D6B7}"/>
              </a:ext>
            </a:extLst>
          </p:cNvPr>
          <p:cNvSpPr txBox="1"/>
          <p:nvPr/>
        </p:nvSpPr>
        <p:spPr>
          <a:xfrm>
            <a:off x="1277655" y="2467627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uk-UA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AF7EF5D-0E1D-D0FB-1688-371A5D7CB14F}"/>
              </a:ext>
            </a:extLst>
          </p:cNvPr>
          <p:cNvSpPr txBox="1"/>
          <p:nvPr/>
        </p:nvSpPr>
        <p:spPr>
          <a:xfrm>
            <a:off x="1462386" y="2069065"/>
            <a:ext cx="9502730" cy="39039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uk-UA" sz="2400" b="1" noProof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Оборотно</a:t>
            </a:r>
            <a:r>
              <a:rPr lang="uk-UA" sz="2400" b="1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-сальдова відомість по рахунку: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uk-UA" sz="2400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Використовується для аналізу запасів.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uk-UA" sz="2400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Можливість налаштування звітності: групування, відбір, показники.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uk-UA" sz="2400" noProof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uk-UA" sz="2400" b="1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Картка рахунка: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uk-UA" sz="2400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Зручність у відображенні змін та документів у реальному часі.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uk-UA" sz="2400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Подвійний клік для редагування документів.</a:t>
            </a:r>
          </a:p>
        </p:txBody>
      </p:sp>
    </p:spTree>
    <p:extLst>
      <p:ext uri="{BB962C8B-B14F-4D97-AF65-F5344CB8AC3E}">
        <p14:creationId xmlns:p14="http://schemas.microsoft.com/office/powerpoint/2010/main" val="302735521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5000">
              <a:schemeClr val="accent4">
                <a:lumMod val="0"/>
                <a:lumOff val="100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D906D72-F021-81EC-EA7B-A81BA5DB8B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B206ABD5-655C-C810-272F-2D8D5961F2D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64672" y="2999581"/>
            <a:ext cx="9462655" cy="858837"/>
          </a:xfrm>
        </p:spPr>
        <p:txBody>
          <a:bodyPr>
            <a:normAutofit/>
          </a:bodyPr>
          <a:lstStyle/>
          <a:p>
            <a:r>
              <a:rPr lang="uk-UA" sz="3600" noProof="0" dirty="0"/>
              <a:t>Дякую за увагу!</a:t>
            </a:r>
          </a:p>
        </p:txBody>
      </p:sp>
    </p:spTree>
    <p:extLst>
      <p:ext uri="{BB962C8B-B14F-4D97-AF65-F5344CB8AC3E}">
        <p14:creationId xmlns:p14="http://schemas.microsoft.com/office/powerpoint/2010/main" val="39977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978</TotalTime>
  <Words>316</Words>
  <Application>Microsoft Macintosh PowerPoint</Application>
  <PresentationFormat>Widescreen</PresentationFormat>
  <Paragraphs>61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Aptos</vt:lpstr>
      <vt:lpstr>Aptos Display</vt:lpstr>
      <vt:lpstr>Arial</vt:lpstr>
      <vt:lpstr>Times New Roman</vt:lpstr>
      <vt:lpstr>Wingdings</vt:lpstr>
      <vt:lpstr>Office Theme</vt:lpstr>
      <vt:lpstr>Тема 5. Автоматизація обліку матеріальних цінностей (продовження) </vt:lpstr>
      <vt:lpstr> </vt:lpstr>
      <vt:lpstr> </vt:lpstr>
      <vt:lpstr> </vt:lpstr>
      <vt:lpstr> </vt:lpstr>
      <vt:lpstr> </vt:lpstr>
      <vt:lpstr> </vt:lpstr>
      <vt:lpstr> </vt:lpstr>
      <vt:lpstr> </vt:lpstr>
      <vt:lpstr>Дякую за увагу!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lev daicia</dc:creator>
  <cp:lastModifiedBy>lev daicia</cp:lastModifiedBy>
  <cp:revision>7</cp:revision>
  <dcterms:created xsi:type="dcterms:W3CDTF">2025-10-27T21:26:39Z</dcterms:created>
  <dcterms:modified xsi:type="dcterms:W3CDTF">2025-11-24T09:33:28Z</dcterms:modified>
</cp:coreProperties>
</file>