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2B74D-3D37-4A6C-A8E0-DC3BC57BFD51}" type="datetimeFigureOut">
              <a:rPr lang="uk-UA" smtClean="0"/>
              <a:pPr/>
              <a:t>11.12.2025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8DB62-F8C7-4A02-9287-89E216F515F2}" type="slidenum">
              <a:rPr lang="uk-UA" smtClean="0"/>
              <a:pPr/>
              <a:t>‹№›</a:t>
            </a:fld>
            <a:endParaRPr lang="uk-UA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382493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2B74D-3D37-4A6C-A8E0-DC3BC57BFD51}" type="datetimeFigureOut">
              <a:rPr lang="uk-UA" smtClean="0"/>
              <a:pPr/>
              <a:t>11.12.2025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8DB62-F8C7-4A02-9287-89E216F515F2}" type="slidenum">
              <a:rPr lang="uk-UA" smtClean="0"/>
              <a:pPr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002970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Назва розділу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2B74D-3D37-4A6C-A8E0-DC3BC57BFD51}" type="datetimeFigureOut">
              <a:rPr lang="uk-UA" smtClean="0"/>
              <a:pPr/>
              <a:t>11.12.2025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8DB62-F8C7-4A02-9287-89E216F515F2}" type="slidenum">
              <a:rPr lang="uk-UA" smtClean="0"/>
              <a:pPr/>
              <a:t>‹№›</a:t>
            </a:fld>
            <a:endParaRPr lang="uk-UA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117345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5"/>
            <a:ext cx="3703320" cy="4023360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2B74D-3D37-4A6C-A8E0-DC3BC57BFD51}" type="datetimeFigureOut">
              <a:rPr lang="uk-UA" smtClean="0"/>
              <a:pPr/>
              <a:t>11.12.2025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8DB62-F8C7-4A02-9287-89E216F515F2}" type="slidenum">
              <a:rPr lang="uk-UA" smtClean="0"/>
              <a:pPr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010277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378200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378200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2B74D-3D37-4A6C-A8E0-DC3BC57BFD51}" type="datetimeFigureOut">
              <a:rPr lang="uk-UA" smtClean="0"/>
              <a:pPr/>
              <a:t>11.12.2025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8DB62-F8C7-4A02-9287-89E216F515F2}" type="slidenum">
              <a:rPr lang="uk-UA" smtClean="0"/>
              <a:pPr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139443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2B74D-3D37-4A6C-A8E0-DC3BC57BFD51}" type="datetimeFigureOut">
              <a:rPr lang="uk-UA" smtClean="0"/>
              <a:pPr/>
              <a:t>11.12.2025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8DB62-F8C7-4A02-9287-89E216F515F2}" type="slidenum">
              <a:rPr lang="uk-UA" smtClean="0"/>
              <a:pPr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36252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2B74D-3D37-4A6C-A8E0-DC3BC57BFD51}" type="datetimeFigureOut">
              <a:rPr lang="uk-UA" smtClean="0"/>
              <a:pPr/>
              <a:t>11.12.2025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8DB62-F8C7-4A02-9287-89E216F515F2}" type="slidenum">
              <a:rPr lang="uk-UA" smtClean="0"/>
              <a:pPr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635005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00450" y="731520"/>
            <a:ext cx="4869180" cy="5257800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2B62B74D-3D37-4A6C-A8E0-DC3BC57BFD51}" type="datetimeFigureOut">
              <a:rPr lang="uk-UA" smtClean="0"/>
              <a:pPr/>
              <a:t>11.12.2025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3C8DB62-F8C7-4A02-9287-89E216F515F2}" type="slidenum">
              <a:rPr lang="uk-UA" smtClean="0"/>
              <a:pPr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680468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5234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60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2B74D-3D37-4A6C-A8E0-DC3BC57BFD51}" type="datetimeFigureOut">
              <a:rPr lang="uk-UA" smtClean="0"/>
              <a:pPr/>
              <a:t>11.12.2025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8DB62-F8C7-4A02-9287-89E216F515F2}" type="slidenum">
              <a:rPr lang="uk-UA" smtClean="0"/>
              <a:pPr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078418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2B74D-3D37-4A6C-A8E0-DC3BC57BFD51}" type="datetimeFigureOut">
              <a:rPr lang="uk-UA" smtClean="0"/>
              <a:pPr/>
              <a:t>11.12.2025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8DB62-F8C7-4A02-9287-89E216F515F2}" type="slidenum">
              <a:rPr lang="uk-UA" smtClean="0"/>
              <a:pPr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408222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2302"/>
            <a:ext cx="1971675" cy="575989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2302"/>
            <a:ext cx="5800725" cy="5759898"/>
          </a:xfrm>
        </p:spPr>
        <p:txBody>
          <a:bodyPr vert="eaVert" lIns="45720" tIns="0" rIns="45720" bIns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2B74D-3D37-4A6C-A8E0-DC3BC57BFD51}" type="datetimeFigureOut">
              <a:rPr lang="uk-UA" smtClean="0"/>
              <a:pPr/>
              <a:t>11.12.2025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C8DB62-F8C7-4A02-9287-89E216F515F2}" type="slidenum">
              <a:rPr lang="uk-UA" smtClean="0"/>
              <a:pPr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132245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2B62B74D-3D37-4A6C-A8E0-DC3BC57BFD51}" type="datetimeFigureOut">
              <a:rPr lang="uk-UA" smtClean="0"/>
              <a:pPr/>
              <a:t>11.12.2025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73C8DB62-F8C7-4A02-9287-89E216F515F2}" type="slidenum">
              <a:rPr lang="uk-UA" smtClean="0"/>
              <a:pPr/>
              <a:t>‹№›</a:t>
            </a:fld>
            <a:endParaRPr lang="uk-UA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43978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Взгляд &quot; 2011 &quot; Февраль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434" y="526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88641"/>
            <a:ext cx="7772400" cy="2232247"/>
          </a:xfrm>
        </p:spPr>
        <p:txBody>
          <a:bodyPr>
            <a:normAutofit/>
          </a:bodyPr>
          <a:lstStyle/>
          <a:p>
            <a:r>
              <a:rPr lang="uk-UA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Презентація </a:t>
            </a:r>
            <a:br>
              <a:rPr lang="uk-UA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тему:</a:t>
            </a:r>
            <a:br>
              <a:rPr lang="uk-UA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6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«Види та типи конфліктів у сучасному суспільстві»</a:t>
            </a:r>
          </a:p>
        </p:txBody>
      </p:sp>
    </p:spTree>
    <p:extLst>
      <p:ext uri="{BB962C8B-B14F-4D97-AF65-F5344CB8AC3E}">
        <p14:creationId xmlns:p14="http://schemas.microsoft.com/office/powerpoint/2010/main" val="9808762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Конфлікт</a:t>
            </a:r>
            <a:r>
              <a:rPr lang="ru-RU" sz="2400" dirty="0"/>
              <a:t>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( лат.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conflictus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зіткнення,сутичка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) -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зіткнення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протилежних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інтересів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поглядів,напруження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крайнє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загострення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суперечностей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призводить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активних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дій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ускладнень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боротьби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супроводжуються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складними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колізіями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uk-UA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492896"/>
            <a:ext cx="4824536" cy="415934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002306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260648"/>
            <a:ext cx="4788024" cy="6597352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uk-UA" sz="2400" dirty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2400" dirty="0"/>
              <a:t> 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Спосіб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розв’язання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конфліктів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припускає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розподіл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антагоністичні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насильницькі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конфлікти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компромісні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400" b="1" dirty="0" err="1">
                <a:latin typeface="Times New Roman" pitchFamily="18" charset="0"/>
                <a:cs typeface="Times New Roman" pitchFamily="18" charset="0"/>
              </a:rPr>
              <a:t>ненасильницькі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Насильницькі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антагоністичні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конфлікти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являють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собою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способи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розв’язання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суперечностей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шляхом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руйнування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структур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усіх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сторін-конфліктерів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відмови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всіх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сторін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крім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однієї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участі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конфлікті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Ця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сторона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виграє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Наприклад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повна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поразка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супротивника в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суперечці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вибори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органів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влади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 т. д.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Компромісні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конфлікти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допускають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декілька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варіантів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вирішення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рахунок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взаємної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зміни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цілей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учасників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конфлікту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термінів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, умов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взаємодії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http://nebolet.com/medimg/content/konflikty-na-rabot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3645024"/>
            <a:ext cx="4527449" cy="30243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4102" name="Picture 6" descr="http://www.aratta-ukraine.com/newsua/11.11.07-003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404664"/>
            <a:ext cx="2952328" cy="280831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0600209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0" y="0"/>
            <a:ext cx="8028384" cy="724542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800" b="1" dirty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Сфери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прояву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конфліктів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украй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різноманітні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політика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економіка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соціальні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відносини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, погляди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переконання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людей.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Виділяють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політичні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соціальні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економічні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організаційні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конфлікти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Політичні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конфлікти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зіткнення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приводу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розподілу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влад­них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повноважень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форми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боротьби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владу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Соціальний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конфлікт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являє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собою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суперечності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системі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стосунків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людей (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груп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характеризується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посиленням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протилежних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інтересів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тенденцій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соціальних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спільнот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індивідів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Економічні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конфлікти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являють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собою широкий спектр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кон­фліктів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в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основі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яких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лежать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суперечності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між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економічними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інтересами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окремих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особистостей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груп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Організаційні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конфлікти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наслідком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ієрархічних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відносин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регламентування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діяльності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особи,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застосування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розподільчих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відносин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організації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76" name="AutoShape 4" descr="http://pravo-znaty.org.ua/wp-content/uploads/2013/01/yak-vlashtuvati-strayk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78" name="AutoShape 6" descr="http://pravo-znaty.org.ua/wp-content/uploads/2013/01/yak-vlashtuvati-strayk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080" name="AutoShape 8" descr="http://pravo-znaty.org.ua/wp-content/uploads/2013/01/yak-vlashtuvati-strayk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63800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3356992"/>
            <a:ext cx="8964488" cy="381642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     За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спрямованістю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впливу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виділяють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вертикальні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горизонтальні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конфлікти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. Характерною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рисою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є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розподіл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обсягу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влади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який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знаходиться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опонентів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на момент початку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конфліктних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взаємодій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вертикальних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конфліктах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обсяг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зменшується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по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вертикалі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зверху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донизу,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визначає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різні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стартові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умови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учасників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конфлікту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: начальник —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підлеглий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вища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організація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підприємство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засновник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мале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підприємство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горизонтальних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конфліктах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відбувається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взаємодія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рівноцінних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обсягом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наявної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ієрархічним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рівнем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суб’єктів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керівники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одного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рівня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фахівці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між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собою,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постачальники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споживачі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buNone/>
            </a:pPr>
            <a:endParaRPr lang="uk-UA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4" name="Picture 6" descr="http://psixopat.ru/wp-content/uploads/2012/10/konflik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60648"/>
            <a:ext cx="4392488" cy="291501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56" name="Picture 8" descr="http://strana-sovetov.com/images/stories/tip/miscellaneous/career/job-conflicts-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94621" y="404664"/>
            <a:ext cx="4349379" cy="289066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14289801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439248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Ступінь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виразності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конфліктного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протистояння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припускає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виділення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прихованих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відкритих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latin typeface="Times New Roman" pitchFamily="18" charset="0"/>
                <a:cs typeface="Times New Roman" pitchFamily="18" charset="0"/>
              </a:rPr>
              <a:t>конфліктів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. </a:t>
            </a:r>
            <a:endParaRPr lang="en-US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Відкриті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конфлікти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характеризуються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явно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вираженим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зіт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-</a:t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кненням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опонентів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: сварки,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суперечки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зіткнення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Взаємодія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регулюється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нормами,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відповідають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ситуації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статусу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учасників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конфлікту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У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разі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прихованого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конфлікту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відсутні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зовнішні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агресивні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дії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між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сторонами-конфліктерами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але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при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цьому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використовуються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непрямі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способи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впливу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відбувається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умови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один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учасників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конфліктної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взаємодії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побоюється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іншого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або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ж у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нього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немає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достатньої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влади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сил для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відкритої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боротьби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/>
          </a:p>
        </p:txBody>
      </p:sp>
      <p:pic>
        <p:nvPicPr>
          <p:cNvPr id="19458" name="Picture 2" descr="http://www.invictory.com/public/pictures/blogs/43/42161/ld1da4dc3a1b428bebb4e7c3a6a427da8138679632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99992" y="3645024"/>
            <a:ext cx="4644008" cy="309380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19460" name="Picture 4" descr="http://klasnaocinka.com.ua/uploads/editor/2464/351024/blog_/images/cke_65_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3789040"/>
            <a:ext cx="4141101" cy="251727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0"/>
            <a:ext cx="8229600" cy="61261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/>
              <a:t>   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Кількість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учасників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конфліктної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взаємодії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дозволяє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поділяти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їх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внутріособистісні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міжособистісні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b="1" dirty="0" err="1">
                <a:latin typeface="Times New Roman" pitchFamily="18" charset="0"/>
                <a:cs typeface="Times New Roman" pitchFamily="18" charset="0"/>
              </a:rPr>
              <a:t>міжгрупові</a:t>
            </a:r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0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Внутріособистісні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конфлікти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являють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собою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зіткнення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всередині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особистості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рівних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за силою,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але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протилежно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спрямованих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мотивів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потреб,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інтересів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Міжособистісні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конфлікти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являють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собою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зіткнення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індивідів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із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групою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між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собою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боротьбу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інтереси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кожної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сторін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один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із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найбільш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розповсюджених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видів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конфліктів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Міжгрупові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конфлікти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конфлікти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між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різними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групами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підрозділами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яких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зачіпаються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інтереси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людей,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об’єднаних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період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конфлікту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єдині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згуртовані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спільноти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uk-UA" dirty="0"/>
          </a:p>
        </p:txBody>
      </p:sp>
      <p:pic>
        <p:nvPicPr>
          <p:cNvPr id="1026" name="Picture 2" descr="http://my.goodhouse.com.ua/i/600_400/publications/3012/razreshenie-konfliktov-na-rabote-1036-149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3905672"/>
            <a:ext cx="4392488" cy="29523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6327535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26469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    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вибір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правильного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рішення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разі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внутріособистісного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конфлікту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людина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може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витратити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багато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сил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часу, 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отже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стрімко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зростає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емоційна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напруженість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може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виникнути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стрес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перед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ухваленням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рішення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поведінка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особистості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може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стати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неконтрольованою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Прикладами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конфлікти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«плюс-плюс», «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плюс-мінус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», «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мінус-мінус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».</a:t>
            </a:r>
          </a:p>
          <a:p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Конфлікти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«плюс-плюс»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припускають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вибір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одного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двох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сприятливих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варіантів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Наприклад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куди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поїхати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відпочивати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купити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(машину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якої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марки).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Слід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зазначити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вибір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відбувається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двох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сприятливих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варіантів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однак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необхідність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вибору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може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бути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настільки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складною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болісною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що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супроводжуватиметься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стресовими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ситуаціями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Конфлікти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плюс-мінус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» —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це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конфлікти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притягання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відштовхування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ухвалення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рішення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коли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кожний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із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варіантів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може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позитивні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негативні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наслідки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вибрати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треба один, </a:t>
            </a:r>
            <a:br>
              <a:rPr lang="ru-RU" sz="2000" dirty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урахуванням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розв’язання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загального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завдання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Іншим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різновидом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внутріособистісного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конфлікту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рольовий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конфлікт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, коли в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однієї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особистості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виникає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необхідність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одночас­ного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виконання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різних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своїх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ролей,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які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до того ж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суперечать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одна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одній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. 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Даний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конфлікт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результаті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може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бути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зведено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до 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конфлікту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000" dirty="0" err="1">
                <a:latin typeface="Times New Roman" pitchFamily="18" charset="0"/>
                <a:cs typeface="Times New Roman" pitchFamily="18" charset="0"/>
              </a:rPr>
              <a:t>мінус-мінус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».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3068960"/>
            <a:ext cx="8229600" cy="378904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/>
              <a:t>     </a:t>
            </a:r>
            <a:r>
              <a:rPr lang="ru-RU" dirty="0" err="1"/>
              <a:t>Міжособистісні</a:t>
            </a:r>
            <a:r>
              <a:rPr lang="ru-RU" dirty="0"/>
              <a:t> </a:t>
            </a:r>
            <a:r>
              <a:rPr lang="ru-RU" dirty="0" err="1"/>
              <a:t>конфлікти</a:t>
            </a:r>
            <a:r>
              <a:rPr lang="ru-RU" dirty="0"/>
              <a:t> </a:t>
            </a:r>
            <a:r>
              <a:rPr lang="ru-RU" dirty="0" err="1"/>
              <a:t>являють</a:t>
            </a:r>
            <a:r>
              <a:rPr lang="ru-RU" dirty="0"/>
              <a:t> собою </a:t>
            </a:r>
            <a:r>
              <a:rPr lang="ru-RU" dirty="0" err="1"/>
              <a:t>зіткнення</a:t>
            </a:r>
            <a:r>
              <a:rPr lang="ru-RU" dirty="0"/>
              <a:t> </a:t>
            </a:r>
            <a:r>
              <a:rPr lang="ru-RU" dirty="0" err="1"/>
              <a:t>індивідів</a:t>
            </a:r>
            <a:r>
              <a:rPr lang="ru-RU" dirty="0"/>
              <a:t> </a:t>
            </a:r>
            <a:r>
              <a:rPr lang="ru-RU" dirty="0" err="1"/>
              <a:t>із</a:t>
            </a:r>
            <a:r>
              <a:rPr lang="ru-RU" dirty="0"/>
              <a:t> </a:t>
            </a:r>
            <a:r>
              <a:rPr lang="ru-RU" dirty="0" err="1"/>
              <a:t>групою</a:t>
            </a:r>
            <a:r>
              <a:rPr lang="ru-RU" dirty="0"/>
              <a:t>, </a:t>
            </a:r>
            <a:r>
              <a:rPr lang="ru-RU" dirty="0" err="1"/>
              <a:t>між</a:t>
            </a:r>
            <a:r>
              <a:rPr lang="ru-RU" dirty="0"/>
              <a:t> </a:t>
            </a:r>
            <a:r>
              <a:rPr lang="ru-RU" dirty="0" err="1"/>
              <a:t>собою</a:t>
            </a:r>
            <a:r>
              <a:rPr lang="ru-RU" dirty="0"/>
              <a:t>, </a:t>
            </a:r>
            <a:r>
              <a:rPr lang="ru-RU" dirty="0" err="1"/>
              <a:t>боротьбу</a:t>
            </a:r>
            <a:r>
              <a:rPr lang="ru-RU" dirty="0"/>
              <a:t> за </a:t>
            </a:r>
            <a:r>
              <a:rPr lang="ru-RU" dirty="0" err="1"/>
              <a:t>інтереси</a:t>
            </a:r>
            <a:r>
              <a:rPr lang="ru-RU" dirty="0"/>
              <a:t> </a:t>
            </a:r>
            <a:r>
              <a:rPr lang="ru-RU" dirty="0" err="1"/>
              <a:t>кожної</a:t>
            </a:r>
            <a:r>
              <a:rPr lang="ru-RU" dirty="0"/>
              <a:t> </a:t>
            </a:r>
            <a:r>
              <a:rPr lang="ru-RU" dirty="0" err="1"/>
              <a:t>зі</a:t>
            </a:r>
            <a:r>
              <a:rPr lang="ru-RU" dirty="0"/>
              <a:t> </a:t>
            </a:r>
            <a:r>
              <a:rPr lang="ru-RU" dirty="0" err="1"/>
              <a:t>сторін</a:t>
            </a:r>
            <a:r>
              <a:rPr lang="ru-RU" dirty="0"/>
              <a:t>. </a:t>
            </a:r>
            <a:r>
              <a:rPr lang="ru-RU" dirty="0" err="1"/>
              <a:t>Це</a:t>
            </a:r>
            <a:r>
              <a:rPr lang="ru-RU" dirty="0"/>
              <a:t> один </a:t>
            </a:r>
            <a:r>
              <a:rPr lang="ru-RU" dirty="0" err="1"/>
              <a:t>із</a:t>
            </a:r>
            <a:r>
              <a:rPr lang="ru-RU" dirty="0"/>
              <a:t> </a:t>
            </a:r>
            <a:r>
              <a:rPr lang="ru-RU" dirty="0" err="1"/>
              <a:t>найбільш</a:t>
            </a:r>
            <a:r>
              <a:rPr lang="ru-RU" dirty="0"/>
              <a:t> </a:t>
            </a:r>
            <a:r>
              <a:rPr lang="ru-RU" dirty="0" err="1"/>
              <a:t>розповсюджених</a:t>
            </a:r>
            <a:r>
              <a:rPr lang="ru-RU" dirty="0"/>
              <a:t> </a:t>
            </a:r>
            <a:r>
              <a:rPr lang="ru-RU" dirty="0" err="1"/>
              <a:t>видів</a:t>
            </a:r>
            <a:r>
              <a:rPr lang="ru-RU" dirty="0"/>
              <a:t> </a:t>
            </a:r>
            <a:r>
              <a:rPr lang="ru-RU" dirty="0" err="1"/>
              <a:t>конфліктів</a:t>
            </a:r>
            <a:r>
              <a:rPr lang="ru-RU" dirty="0"/>
              <a:t>.</a:t>
            </a:r>
          </a:p>
          <a:p>
            <a:pPr>
              <a:buNone/>
            </a:pPr>
            <a:r>
              <a:rPr lang="ru-RU" dirty="0"/>
              <a:t>      </a:t>
            </a:r>
            <a:r>
              <a:rPr lang="ru-RU" dirty="0" err="1"/>
              <a:t>Залежно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/>
              <a:t>порушених</a:t>
            </a:r>
            <a:r>
              <a:rPr lang="ru-RU" dirty="0"/>
              <a:t> потреб </a:t>
            </a:r>
            <a:r>
              <a:rPr lang="ru-RU" dirty="0" err="1"/>
              <a:t>виділяють</a:t>
            </a:r>
            <a:r>
              <a:rPr lang="ru-RU" dirty="0"/>
              <a:t> </a:t>
            </a:r>
            <a:r>
              <a:rPr lang="ru-RU" dirty="0" err="1"/>
              <a:t>когнітивні</a:t>
            </a:r>
            <a:r>
              <a:rPr lang="ru-RU" dirty="0"/>
              <a:t> </a:t>
            </a:r>
            <a:r>
              <a:rPr lang="ru-RU" dirty="0" err="1"/>
              <a:t>конфлікти</a:t>
            </a:r>
            <a:r>
              <a:rPr lang="ru-RU" dirty="0"/>
              <a:t> та </a:t>
            </a:r>
            <a:r>
              <a:rPr lang="ru-RU" dirty="0" err="1"/>
              <a:t>конфлікти</a:t>
            </a:r>
            <a:r>
              <a:rPr lang="ru-RU" dirty="0"/>
              <a:t> </a:t>
            </a:r>
            <a:r>
              <a:rPr lang="ru-RU" dirty="0" err="1"/>
              <a:t>інтересів</a:t>
            </a:r>
            <a:r>
              <a:rPr lang="ru-RU" dirty="0"/>
              <a:t> .</a:t>
            </a:r>
            <a:endParaRPr lang="en-US" dirty="0"/>
          </a:p>
          <a:p>
            <a:r>
              <a:rPr lang="ru-RU" dirty="0" err="1"/>
              <a:t>Конфлікт</a:t>
            </a:r>
            <a:r>
              <a:rPr lang="ru-RU" dirty="0"/>
              <a:t> </a:t>
            </a:r>
            <a:r>
              <a:rPr lang="ru-RU" dirty="0" err="1"/>
              <a:t>когнітивний</a:t>
            </a:r>
            <a:r>
              <a:rPr lang="ru-RU" dirty="0"/>
              <a:t> — </a:t>
            </a:r>
            <a:r>
              <a:rPr lang="ru-RU" dirty="0" err="1"/>
              <a:t>конфлікт</a:t>
            </a:r>
            <a:r>
              <a:rPr lang="ru-RU" dirty="0"/>
              <a:t> </a:t>
            </a:r>
            <a:r>
              <a:rPr lang="ru-RU" dirty="0" err="1"/>
              <a:t>поглядів</a:t>
            </a:r>
            <a:r>
              <a:rPr lang="ru-RU" dirty="0"/>
              <a:t>, </a:t>
            </a:r>
            <a:r>
              <a:rPr lang="ru-RU" dirty="0" err="1"/>
              <a:t>точок</a:t>
            </a:r>
            <a:r>
              <a:rPr lang="ru-RU" dirty="0"/>
              <a:t> </a:t>
            </a:r>
            <a:r>
              <a:rPr lang="ru-RU" dirty="0" err="1"/>
              <a:t>зору</a:t>
            </a:r>
            <a:r>
              <a:rPr lang="ru-RU" dirty="0"/>
              <a:t>, </a:t>
            </a:r>
            <a:r>
              <a:rPr lang="ru-RU" dirty="0" err="1"/>
              <a:t>знань</a:t>
            </a:r>
            <a:r>
              <a:rPr lang="ru-RU" dirty="0"/>
              <a:t>. У такому </a:t>
            </a:r>
            <a:r>
              <a:rPr lang="ru-RU" dirty="0" err="1"/>
              <a:t>конфлікті</a:t>
            </a:r>
            <a:r>
              <a:rPr lang="ru-RU" dirty="0"/>
              <a:t> метою кожного </a:t>
            </a:r>
            <a:r>
              <a:rPr lang="ru-RU" dirty="0" err="1"/>
              <a:t>суб’єкта</a:t>
            </a:r>
            <a:r>
              <a:rPr lang="ru-RU" dirty="0"/>
              <a:t> </a:t>
            </a:r>
            <a:r>
              <a:rPr lang="ru-RU" dirty="0" err="1"/>
              <a:t>є</a:t>
            </a:r>
            <a:r>
              <a:rPr lang="ru-RU" dirty="0"/>
              <a:t> </a:t>
            </a:r>
            <a:r>
              <a:rPr lang="ru-RU" dirty="0" err="1"/>
              <a:t>переконати</a:t>
            </a:r>
            <a:r>
              <a:rPr lang="ru-RU" dirty="0"/>
              <a:t> </a:t>
            </a:r>
            <a:r>
              <a:rPr lang="ru-RU" dirty="0" err="1"/>
              <a:t>опонента</a:t>
            </a:r>
            <a:r>
              <a:rPr lang="ru-RU" dirty="0"/>
              <a:t>, довести </a:t>
            </a:r>
            <a:r>
              <a:rPr lang="ru-RU" dirty="0" err="1"/>
              <a:t>правильність</a:t>
            </a:r>
            <a:r>
              <a:rPr lang="ru-RU" dirty="0"/>
              <a:t> </a:t>
            </a:r>
            <a:r>
              <a:rPr lang="ru-RU" dirty="0" err="1"/>
              <a:t>своєї</a:t>
            </a:r>
            <a:r>
              <a:rPr lang="ru-RU" dirty="0"/>
              <a:t> точки </a:t>
            </a:r>
            <a:r>
              <a:rPr lang="ru-RU" dirty="0" err="1"/>
              <a:t>зору</a:t>
            </a:r>
            <a:r>
              <a:rPr lang="ru-RU" dirty="0"/>
              <a:t>, </a:t>
            </a:r>
            <a:r>
              <a:rPr lang="ru-RU" dirty="0" err="1"/>
              <a:t>своєї</a:t>
            </a:r>
            <a:r>
              <a:rPr lang="ru-RU" dirty="0"/>
              <a:t> </a:t>
            </a:r>
            <a:r>
              <a:rPr lang="ru-RU" dirty="0" err="1"/>
              <a:t>позиції</a:t>
            </a:r>
            <a:r>
              <a:rPr lang="ru-RU" dirty="0"/>
              <a:t>.</a:t>
            </a:r>
          </a:p>
          <a:p>
            <a:r>
              <a:rPr lang="ru-RU" dirty="0" err="1"/>
              <a:t>Конфлікти</a:t>
            </a:r>
            <a:r>
              <a:rPr lang="ru-RU" dirty="0"/>
              <a:t> </a:t>
            </a:r>
            <a:r>
              <a:rPr lang="ru-RU" dirty="0" err="1"/>
              <a:t>інтересів</a:t>
            </a:r>
            <a:r>
              <a:rPr lang="ru-RU" dirty="0"/>
              <a:t> </a:t>
            </a:r>
            <a:r>
              <a:rPr lang="ru-RU" dirty="0" err="1"/>
              <a:t>можна</a:t>
            </a:r>
            <a:r>
              <a:rPr lang="ru-RU" dirty="0"/>
              <a:t> </a:t>
            </a:r>
            <a:r>
              <a:rPr lang="ru-RU" dirty="0" err="1"/>
              <a:t>представити</a:t>
            </a:r>
            <a:r>
              <a:rPr lang="ru-RU" dirty="0"/>
              <a:t> як </a:t>
            </a:r>
            <a:r>
              <a:rPr lang="ru-RU" dirty="0" err="1"/>
              <a:t>противагу</a:t>
            </a:r>
            <a:r>
              <a:rPr lang="ru-RU" dirty="0"/>
              <a:t> </a:t>
            </a:r>
            <a:r>
              <a:rPr lang="ru-RU" dirty="0" err="1"/>
              <a:t>конфлікту</a:t>
            </a:r>
            <a:r>
              <a:rPr lang="ru-RU" dirty="0"/>
              <a:t> </a:t>
            </a:r>
            <a:r>
              <a:rPr lang="ru-RU" dirty="0" err="1"/>
              <a:t>когнітивному</a:t>
            </a:r>
            <a:r>
              <a:rPr lang="ru-RU" dirty="0"/>
              <a:t>, </a:t>
            </a:r>
            <a:r>
              <a:rPr lang="ru-RU" dirty="0" err="1"/>
              <a:t>що</a:t>
            </a:r>
            <a:r>
              <a:rPr lang="ru-RU" dirty="0"/>
              <a:t> </a:t>
            </a:r>
            <a:r>
              <a:rPr lang="ru-RU" dirty="0" err="1"/>
              <a:t>означає</a:t>
            </a:r>
            <a:r>
              <a:rPr lang="ru-RU" dirty="0"/>
              <a:t> </a:t>
            </a:r>
            <a:r>
              <a:rPr lang="ru-RU" dirty="0" err="1"/>
              <a:t>протиборство</a:t>
            </a:r>
            <a:r>
              <a:rPr lang="ru-RU" dirty="0"/>
              <a:t>, </a:t>
            </a:r>
            <a:r>
              <a:rPr lang="ru-RU" dirty="0" err="1"/>
              <a:t>засноване</a:t>
            </a:r>
            <a:r>
              <a:rPr lang="ru-RU" dirty="0"/>
              <a:t> на </a:t>
            </a:r>
            <a:r>
              <a:rPr lang="ru-RU" dirty="0" err="1"/>
              <a:t>зіткненні</a:t>
            </a:r>
            <a:r>
              <a:rPr lang="ru-RU" dirty="0"/>
              <a:t> </a:t>
            </a:r>
            <a:r>
              <a:rPr lang="ru-RU" dirty="0" err="1"/>
              <a:t>інтересів</a:t>
            </a:r>
            <a:r>
              <a:rPr lang="ru-RU" dirty="0"/>
              <a:t> </a:t>
            </a:r>
            <a:r>
              <a:rPr lang="ru-RU" dirty="0" err="1"/>
              <a:t>різних</a:t>
            </a:r>
            <a:r>
              <a:rPr lang="ru-RU" dirty="0"/>
              <a:t> </a:t>
            </a:r>
            <a:r>
              <a:rPr lang="ru-RU" dirty="0" err="1"/>
              <a:t>опонентів</a:t>
            </a:r>
            <a:r>
              <a:rPr lang="ru-RU" dirty="0"/>
              <a:t> (</a:t>
            </a:r>
            <a:r>
              <a:rPr lang="ru-RU" dirty="0" err="1"/>
              <a:t>груп</a:t>
            </a:r>
            <a:r>
              <a:rPr lang="ru-RU" dirty="0"/>
              <a:t>, </a:t>
            </a:r>
            <a:r>
              <a:rPr lang="ru-RU" dirty="0" err="1"/>
              <a:t>індивідів</a:t>
            </a:r>
            <a:r>
              <a:rPr lang="ru-RU" dirty="0"/>
              <a:t>, </a:t>
            </a:r>
            <a:r>
              <a:rPr lang="ru-RU" dirty="0" err="1"/>
              <a:t>організацій</a:t>
            </a:r>
            <a:r>
              <a:rPr lang="ru-RU" dirty="0"/>
              <a:t>).</a:t>
            </a:r>
          </a:p>
          <a:p>
            <a:endParaRPr lang="ru-RU" dirty="0"/>
          </a:p>
        </p:txBody>
      </p:sp>
      <p:pic>
        <p:nvPicPr>
          <p:cNvPr id="20482" name="Picture 2" descr="http://zaholovok.com.ua/sites/default/files/knf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260648"/>
            <a:ext cx="4298943" cy="285293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Ретроспектива">
  <a:themeElements>
    <a:clrScheme name="Ретроспектива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Ретроспектива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спектива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172</TotalTime>
  <Words>792</Words>
  <Application>Microsoft Office PowerPoint</Application>
  <PresentationFormat>Екран (4:3)</PresentationFormat>
  <Paragraphs>28</Paragraphs>
  <Slides>9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9</vt:i4>
      </vt:variant>
    </vt:vector>
  </HeadingPairs>
  <TitlesOfParts>
    <vt:vector size="13" baseType="lpstr">
      <vt:lpstr>Calibri</vt:lpstr>
      <vt:lpstr>Calibri Light</vt:lpstr>
      <vt:lpstr>Times New Roman</vt:lpstr>
      <vt:lpstr>Ретроспектива</vt:lpstr>
      <vt:lpstr>Презентація  на тему: «Види та типи конфліктів у сучасному суспільстві»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 із соціології  на тему: «Види та типи конфліктів у сучасному суспільстві»</dc:title>
  <dc:creator>Танцклас</dc:creator>
  <cp:lastModifiedBy>Ольга Нижеголенко</cp:lastModifiedBy>
  <cp:revision>17</cp:revision>
  <dcterms:created xsi:type="dcterms:W3CDTF">2014-11-11T14:20:14Z</dcterms:created>
  <dcterms:modified xsi:type="dcterms:W3CDTF">2025-12-11T08:42:30Z</dcterms:modified>
</cp:coreProperties>
</file>