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 id="2147483665" r:id="rId2"/>
    <p:sldMasterId id="2147483666" r:id="rId3"/>
    <p:sldMasterId id="2147483667" r:id="rId4"/>
  </p:sldMasterIdLst>
  <p:notesMasterIdLst>
    <p:notesMasterId r:id="rId2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p:cViewPr varScale="1">
        <p:scale>
          <a:sx n="124" d="100"/>
          <a:sy n="124" d="100"/>
        </p:scale>
        <p:origin x="1824"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9pPr>
          </a:lstStyle>
          <a:p>
            <a:endParaRPr/>
          </a:p>
        </p:txBody>
      </p:sp>
      <p:sp>
        <p:nvSpPr>
          <p:cNvPr id="4" name="Google Shape;4;n"/>
          <p:cNvSpPr txBox="1">
            <a:spLocks noGrp="1"/>
          </p:cNvSpPr>
          <p:nvPr>
            <p:ph type="dt" idx="10"/>
          </p:nvPr>
        </p:nvSpPr>
        <p:spPr>
          <a:xfrm>
            <a:off x="3884612" y="0"/>
            <a:ext cx="2971800" cy="458787"/>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rgbClr val="000000"/>
                </a:solidFill>
                <a:latin typeface="Trebuchet MS"/>
                <a:ea typeface="Trebuchet MS"/>
                <a:cs typeface="Trebuchet MS"/>
                <a:sym typeface="Trebuchet MS"/>
              </a:defRPr>
            </a:lvl9pPr>
          </a:lstStyle>
          <a:p>
            <a:endParaRPr/>
          </a:p>
        </p:txBody>
      </p:sp>
      <p:sp>
        <p:nvSpPr>
          <p:cNvPr id="8" name="Google Shape;8;n"/>
          <p:cNvSpPr txBox="1">
            <a:spLocks noGrp="1"/>
          </p:cNvSpPr>
          <p:nvPr>
            <p:ph type="sldNum" idx="12"/>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5" name="Google Shape;185;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90" name="Google Shape;19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1" name="Google Shape;191;p2: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5" name="Google Shape;275;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6" name="Google Shape;28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2" name="Google Shape;312;p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p1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1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8" name="Google Shape;328;p1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4" name="Google Shape;334;p1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p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0" name="Google Shape;350;p2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6" name="Google Shape;356;p2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p2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26"/>
        <p:cNvGrpSpPr/>
        <p:nvPr/>
      </p:nvGrpSpPr>
      <p:grpSpPr>
        <a:xfrm>
          <a:off x="0" y="0"/>
          <a:ext cx="0" cy="0"/>
          <a:chOff x="0" y="0"/>
          <a:chExt cx="0" cy="0"/>
        </a:xfrm>
      </p:grpSpPr>
      <p:sp>
        <p:nvSpPr>
          <p:cNvPr id="27" name="Google Shape;27;p2"/>
          <p:cNvSpPr txBox="1">
            <a:spLocks noGrp="1"/>
          </p:cNvSpPr>
          <p:nvPr>
            <p:ph type="ctrTitle"/>
          </p:nvPr>
        </p:nvSpPr>
        <p:spPr>
          <a:xfrm>
            <a:off x="1130595" y="2404534"/>
            <a:ext cx="5826719"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
          <p:cNvSpPr txBox="1">
            <a:spLocks noGrp="1"/>
          </p:cNvSpPr>
          <p:nvPr>
            <p:ph type="subTitle" idx="1"/>
          </p:nvPr>
        </p:nvSpPr>
        <p:spPr>
          <a:xfrm>
            <a:off x="1130595" y="4050834"/>
            <a:ext cx="5826719" cy="1096899"/>
          </a:xfrm>
          <a:prstGeom prst="rect">
            <a:avLst/>
          </a:prstGeom>
          <a:noFill/>
          <a:ln>
            <a:noFill/>
          </a:ln>
        </p:spPr>
        <p:txBody>
          <a:bodyPr spcFirstLastPara="1" wrap="square" lIns="91425" tIns="45700" rIns="91425" bIns="45700" anchor="t" anchorCtr="0">
            <a:no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29" name="Google Shape;29;p2"/>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49"/>
        <p:cNvGrpSpPr/>
        <p:nvPr/>
      </p:nvGrpSpPr>
      <p:grpSpPr>
        <a:xfrm>
          <a:off x="0" y="0"/>
          <a:ext cx="0" cy="0"/>
          <a:chOff x="0" y="0"/>
          <a:chExt cx="0" cy="0"/>
        </a:xfrm>
      </p:grpSpPr>
      <p:sp>
        <p:nvSpPr>
          <p:cNvPr id="50" name="Google Shape;50;p4"/>
          <p:cNvSpPr txBox="1">
            <a:spLocks noGrp="1"/>
          </p:cNvSpPr>
          <p:nvPr>
            <p:ph type="title"/>
          </p:nvPr>
        </p:nvSpPr>
        <p:spPr>
          <a:xfrm>
            <a:off x="609598" y="2700868"/>
            <a:ext cx="6347715" cy="182658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4"/>
          <p:cNvSpPr txBox="1">
            <a:spLocks noGrp="1"/>
          </p:cNvSpPr>
          <p:nvPr>
            <p:ph type="body" idx="1"/>
          </p:nvPr>
        </p:nvSpPr>
        <p:spPr>
          <a:xfrm>
            <a:off x="609598" y="4527448"/>
            <a:ext cx="6347715" cy="860400"/>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52" name="Google Shape;52;p4"/>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4"/>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4"/>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8" name="Google Shape;58;p5"/>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5"/>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61"/>
        <p:cNvGrpSpPr/>
        <p:nvPr/>
      </p:nvGrpSpPr>
      <p:grpSpPr>
        <a:xfrm>
          <a:off x="0" y="0"/>
          <a:ext cx="0" cy="0"/>
          <a:chOff x="0" y="0"/>
          <a:chExt cx="0" cy="0"/>
        </a:xfrm>
      </p:grpSpPr>
      <p:sp>
        <p:nvSpPr>
          <p:cNvPr id="62" name="Google Shape;62;p6"/>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6"/>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6"/>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65"/>
        <p:cNvGrpSpPr/>
        <p:nvPr/>
      </p:nvGrpSpPr>
      <p:grpSpPr>
        <a:xfrm>
          <a:off x="0" y="0"/>
          <a:ext cx="0" cy="0"/>
          <a:chOff x="0" y="0"/>
          <a:chExt cx="0" cy="0"/>
        </a:xfrm>
      </p:grpSpPr>
      <p:sp>
        <p:nvSpPr>
          <p:cNvPr id="66" name="Google Shape;66;p7"/>
          <p:cNvSpPr txBox="1">
            <a:spLocks noGrp="1"/>
          </p:cNvSpPr>
          <p:nvPr>
            <p:ph type="title"/>
          </p:nvPr>
        </p:nvSpPr>
        <p:spPr>
          <a:xfrm rot="5400000">
            <a:off x="3840993" y="2745920"/>
            <a:ext cx="5251451" cy="978812"/>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7"/>
          <p:cNvSpPr txBox="1">
            <a:spLocks noGrp="1"/>
          </p:cNvSpPr>
          <p:nvPr>
            <p:ph type="body" idx="1"/>
          </p:nvPr>
        </p:nvSpPr>
        <p:spPr>
          <a:xfrm rot="5400000">
            <a:off x="581386" y="637813"/>
            <a:ext cx="5251451" cy="5195026"/>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8" name="Google Shape;68;p7"/>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7"/>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7"/>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1"/>
        <p:cNvGrpSpPr/>
        <p:nvPr/>
      </p:nvGrpSpPr>
      <p:grpSpPr>
        <a:xfrm>
          <a:off x="0" y="0"/>
          <a:ext cx="0" cy="0"/>
          <a:chOff x="0" y="0"/>
          <a:chExt cx="0" cy="0"/>
        </a:xfrm>
      </p:grpSpPr>
      <p:sp>
        <p:nvSpPr>
          <p:cNvPr id="72" name="Google Shape;72;p8"/>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8"/>
          <p:cNvSpPr txBox="1">
            <a:spLocks noGrp="1"/>
          </p:cNvSpPr>
          <p:nvPr>
            <p:ph type="body" idx="1"/>
          </p:nvPr>
        </p:nvSpPr>
        <p:spPr>
          <a:xfrm rot="5400000">
            <a:off x="1843087" y="927099"/>
            <a:ext cx="3881437" cy="6348412"/>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74" name="Google Shape;74;p8"/>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8"/>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8"/>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Истина или ложь">
  <p:cSld name="Истина или ложь">
    <p:spTree>
      <p:nvGrpSpPr>
        <p:cNvPr id="1" name="Shape 77"/>
        <p:cNvGrpSpPr/>
        <p:nvPr/>
      </p:nvGrpSpPr>
      <p:grpSpPr>
        <a:xfrm>
          <a:off x="0" y="0"/>
          <a:ext cx="0" cy="0"/>
          <a:chOff x="0" y="0"/>
          <a:chExt cx="0" cy="0"/>
        </a:xfrm>
      </p:grpSpPr>
      <p:sp>
        <p:nvSpPr>
          <p:cNvPr id="78" name="Google Shape;78;p9"/>
          <p:cNvSpPr txBox="1">
            <a:spLocks noGrp="1"/>
          </p:cNvSpPr>
          <p:nvPr>
            <p:ph type="title"/>
          </p:nvPr>
        </p:nvSpPr>
        <p:spPr>
          <a:xfrm>
            <a:off x="615848" y="609600"/>
            <a:ext cx="6341465"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9"/>
          <p:cNvSpPr txBox="1">
            <a:spLocks noGrp="1"/>
          </p:cNvSpPr>
          <p:nvPr>
            <p:ph type="body" idx="1"/>
          </p:nvPr>
        </p:nvSpPr>
        <p:spPr>
          <a:xfrm>
            <a:off x="609597" y="4013200"/>
            <a:ext cx="6347716"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80" name="Google Shape;80;p9"/>
          <p:cNvSpPr txBox="1">
            <a:spLocks noGrp="1"/>
          </p:cNvSpPr>
          <p:nvPr>
            <p:ph type="body" idx="2"/>
          </p:nvPr>
        </p:nvSpPr>
        <p:spPr>
          <a:xfrm>
            <a:off x="609598" y="4527448"/>
            <a:ext cx="6347715"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81" name="Google Shape;81;p9"/>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9"/>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9"/>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Карточка имени">
  <p:cSld name="Карточка имени">
    <p:spTree>
      <p:nvGrpSpPr>
        <p:cNvPr id="1" name="Shape 84"/>
        <p:cNvGrpSpPr/>
        <p:nvPr/>
      </p:nvGrpSpPr>
      <p:grpSpPr>
        <a:xfrm>
          <a:off x="0" y="0"/>
          <a:ext cx="0" cy="0"/>
          <a:chOff x="0" y="0"/>
          <a:chExt cx="0" cy="0"/>
        </a:xfrm>
      </p:grpSpPr>
      <p:sp>
        <p:nvSpPr>
          <p:cNvPr id="85" name="Google Shape;85;p10"/>
          <p:cNvSpPr txBox="1">
            <a:spLocks noGrp="1"/>
          </p:cNvSpPr>
          <p:nvPr>
            <p:ph type="title"/>
          </p:nvPr>
        </p:nvSpPr>
        <p:spPr>
          <a:xfrm>
            <a:off x="609598" y="1931988"/>
            <a:ext cx="6347715"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SzPts val="1400"/>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10"/>
          <p:cNvSpPr txBox="1">
            <a:spLocks noGrp="1"/>
          </p:cNvSpPr>
          <p:nvPr>
            <p:ph type="body" idx="1"/>
          </p:nvPr>
        </p:nvSpPr>
        <p:spPr>
          <a:xfrm>
            <a:off x="609598" y="4527448"/>
            <a:ext cx="6347715"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87" name="Google Shape;87;p10"/>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0"/>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0"/>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Заголовок и подпись">
  <p:cSld name="Заголовок и подпись">
    <p:spTree>
      <p:nvGrpSpPr>
        <p:cNvPr id="1" name="Shape 90"/>
        <p:cNvGrpSpPr/>
        <p:nvPr/>
      </p:nvGrpSpPr>
      <p:grpSpPr>
        <a:xfrm>
          <a:off x="0" y="0"/>
          <a:ext cx="0" cy="0"/>
          <a:chOff x="0" y="0"/>
          <a:chExt cx="0" cy="0"/>
        </a:xfrm>
      </p:grpSpPr>
      <p:sp>
        <p:nvSpPr>
          <p:cNvPr id="91" name="Google Shape;91;p11"/>
          <p:cNvSpPr txBox="1">
            <a:spLocks noGrp="1"/>
          </p:cNvSpPr>
          <p:nvPr>
            <p:ph type="title"/>
          </p:nvPr>
        </p:nvSpPr>
        <p:spPr>
          <a:xfrm>
            <a:off x="609600" y="609600"/>
            <a:ext cx="6347714"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1"/>
          <p:cNvSpPr txBox="1">
            <a:spLocks noGrp="1"/>
          </p:cNvSpPr>
          <p:nvPr>
            <p:ph type="body" idx="1"/>
          </p:nvPr>
        </p:nvSpPr>
        <p:spPr>
          <a:xfrm>
            <a:off x="609600" y="4470400"/>
            <a:ext cx="6347714"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93" name="Google Shape;93;p11"/>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1"/>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11"/>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96"/>
        <p:cNvGrpSpPr/>
        <p:nvPr/>
      </p:nvGrpSpPr>
      <p:grpSpPr>
        <a:xfrm>
          <a:off x="0" y="0"/>
          <a:ext cx="0" cy="0"/>
          <a:chOff x="0" y="0"/>
          <a:chExt cx="0" cy="0"/>
        </a:xfrm>
      </p:grpSpPr>
      <p:sp>
        <p:nvSpPr>
          <p:cNvPr id="97" name="Google Shape;97;p12"/>
          <p:cNvSpPr txBox="1">
            <a:spLocks noGrp="1"/>
          </p:cNvSpPr>
          <p:nvPr>
            <p:ph type="title"/>
          </p:nvPr>
        </p:nvSpPr>
        <p:spPr>
          <a:xfrm>
            <a:off x="609599" y="4800600"/>
            <a:ext cx="6347714"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SzPts val="1400"/>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12"/>
          <p:cNvSpPr>
            <a:spLocks noGrp="1"/>
          </p:cNvSpPr>
          <p:nvPr>
            <p:ph type="pic" idx="2"/>
          </p:nvPr>
        </p:nvSpPr>
        <p:spPr>
          <a:xfrm>
            <a:off x="609599" y="609600"/>
            <a:ext cx="6347714" cy="3845718"/>
          </a:xfrm>
          <a:prstGeom prst="rect">
            <a:avLst/>
          </a:prstGeom>
          <a:noFill/>
          <a:ln>
            <a:noFill/>
          </a:ln>
        </p:spPr>
      </p:sp>
      <p:sp>
        <p:nvSpPr>
          <p:cNvPr id="99" name="Google Shape;99;p12"/>
          <p:cNvSpPr txBox="1">
            <a:spLocks noGrp="1"/>
          </p:cNvSpPr>
          <p:nvPr>
            <p:ph type="body" idx="1"/>
          </p:nvPr>
        </p:nvSpPr>
        <p:spPr>
          <a:xfrm>
            <a:off x="609599" y="5367338"/>
            <a:ext cx="6347714"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00" name="Google Shape;100;p12"/>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12"/>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12"/>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103"/>
        <p:cNvGrpSpPr/>
        <p:nvPr/>
      </p:nvGrpSpPr>
      <p:grpSpPr>
        <a:xfrm>
          <a:off x="0" y="0"/>
          <a:ext cx="0" cy="0"/>
          <a:chOff x="0" y="0"/>
          <a:chExt cx="0" cy="0"/>
        </a:xfrm>
      </p:grpSpPr>
      <p:sp>
        <p:nvSpPr>
          <p:cNvPr id="104" name="Google Shape;104;p13"/>
          <p:cNvSpPr txBox="1">
            <a:spLocks noGrp="1"/>
          </p:cNvSpPr>
          <p:nvPr>
            <p:ph type="title"/>
          </p:nvPr>
        </p:nvSpPr>
        <p:spPr>
          <a:xfrm>
            <a:off x="609599" y="1498604"/>
            <a:ext cx="2790182"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SzPts val="1400"/>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13"/>
          <p:cNvSpPr txBox="1">
            <a:spLocks noGrp="1"/>
          </p:cNvSpPr>
          <p:nvPr>
            <p:ph type="body" idx="1"/>
          </p:nvPr>
        </p:nvSpPr>
        <p:spPr>
          <a:xfrm>
            <a:off x="3571275" y="514925"/>
            <a:ext cx="3386037"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06" name="Google Shape;106;p13"/>
          <p:cNvSpPr txBox="1">
            <a:spLocks noGrp="1"/>
          </p:cNvSpPr>
          <p:nvPr>
            <p:ph type="body" idx="2"/>
          </p:nvPr>
        </p:nvSpPr>
        <p:spPr>
          <a:xfrm>
            <a:off x="609599" y="2777069"/>
            <a:ext cx="2790182"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840"/>
              <a:buNone/>
              <a:defRPr sz="1050"/>
            </a:lvl2pPr>
            <a:lvl3pPr marL="1371600" lvl="2" indent="-228600" algn="l">
              <a:spcBef>
                <a:spcPts val="1000"/>
              </a:spcBef>
              <a:spcAft>
                <a:spcPts val="0"/>
              </a:spcAft>
              <a:buSzPts val="720"/>
              <a:buNone/>
              <a:defRPr sz="900"/>
            </a:lvl3pPr>
            <a:lvl4pPr marL="1828800" lvl="3" indent="-228600" algn="l">
              <a:spcBef>
                <a:spcPts val="1000"/>
              </a:spcBef>
              <a:spcAft>
                <a:spcPts val="0"/>
              </a:spcAft>
              <a:buSzPts val="600"/>
              <a:buNone/>
              <a:defRPr sz="750"/>
            </a:lvl4pPr>
            <a:lvl5pPr marL="2286000" lvl="4" indent="-228600" algn="l">
              <a:spcBef>
                <a:spcPts val="1000"/>
              </a:spcBef>
              <a:spcAft>
                <a:spcPts val="0"/>
              </a:spcAft>
              <a:buSzPts val="600"/>
              <a:buNone/>
              <a:defRPr sz="750"/>
            </a:lvl5pPr>
            <a:lvl6pPr marL="2743200" lvl="5" indent="-228600" algn="l">
              <a:spcBef>
                <a:spcPts val="1000"/>
              </a:spcBef>
              <a:spcAft>
                <a:spcPts val="0"/>
              </a:spcAft>
              <a:buSzPts val="600"/>
              <a:buNone/>
              <a:defRPr sz="750"/>
            </a:lvl6pPr>
            <a:lvl7pPr marL="3200400" lvl="6" indent="-228600" algn="l">
              <a:spcBef>
                <a:spcPts val="1000"/>
              </a:spcBef>
              <a:spcAft>
                <a:spcPts val="0"/>
              </a:spcAft>
              <a:buSzPts val="600"/>
              <a:buNone/>
              <a:defRPr sz="750"/>
            </a:lvl7pPr>
            <a:lvl8pPr marL="3657600" lvl="7" indent="-228600" algn="l">
              <a:spcBef>
                <a:spcPts val="1000"/>
              </a:spcBef>
              <a:spcAft>
                <a:spcPts val="0"/>
              </a:spcAft>
              <a:buSzPts val="600"/>
              <a:buNone/>
              <a:defRPr sz="750"/>
            </a:lvl8pPr>
            <a:lvl9pPr marL="4114800" lvl="8" indent="-228600" algn="l">
              <a:spcBef>
                <a:spcPts val="1000"/>
              </a:spcBef>
              <a:spcAft>
                <a:spcPts val="0"/>
              </a:spcAft>
              <a:buSzPts val="600"/>
              <a:buNone/>
              <a:defRPr sz="750"/>
            </a:lvl9pPr>
          </a:lstStyle>
          <a:p>
            <a:endParaRPr/>
          </a:p>
        </p:txBody>
      </p:sp>
      <p:sp>
        <p:nvSpPr>
          <p:cNvPr id="107" name="Google Shape;107;p13"/>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13"/>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13"/>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110"/>
        <p:cNvGrpSpPr/>
        <p:nvPr/>
      </p:nvGrpSpPr>
      <p:grpSpPr>
        <a:xfrm>
          <a:off x="0" y="0"/>
          <a:ext cx="0" cy="0"/>
          <a:chOff x="0" y="0"/>
          <a:chExt cx="0" cy="0"/>
        </a:xfrm>
      </p:grpSpPr>
      <p:sp>
        <p:nvSpPr>
          <p:cNvPr id="111" name="Google Shape;111;p14"/>
          <p:cNvSpPr txBox="1">
            <a:spLocks noGrp="1"/>
          </p:cNvSpPr>
          <p:nvPr>
            <p:ph type="title"/>
          </p:nvPr>
        </p:nvSpPr>
        <p:spPr>
          <a:xfrm>
            <a:off x="609599" y="609600"/>
            <a:ext cx="6347714" cy="13208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14"/>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14"/>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14"/>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115"/>
        <p:cNvGrpSpPr/>
        <p:nvPr/>
      </p:nvGrpSpPr>
      <p:grpSpPr>
        <a:xfrm>
          <a:off x="0" y="0"/>
          <a:ext cx="0" cy="0"/>
          <a:chOff x="0" y="0"/>
          <a:chExt cx="0" cy="0"/>
        </a:xfrm>
      </p:grpSpPr>
      <p:sp>
        <p:nvSpPr>
          <p:cNvPr id="116" name="Google Shape;116;p15"/>
          <p:cNvSpPr txBox="1">
            <a:spLocks noGrp="1"/>
          </p:cNvSpPr>
          <p:nvPr>
            <p:ph type="title"/>
          </p:nvPr>
        </p:nvSpPr>
        <p:spPr>
          <a:xfrm>
            <a:off x="609599" y="609600"/>
            <a:ext cx="6347713" cy="13208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5"/>
          <p:cNvSpPr txBox="1">
            <a:spLocks noGrp="1"/>
          </p:cNvSpPr>
          <p:nvPr>
            <p:ph type="body" idx="1"/>
          </p:nvPr>
        </p:nvSpPr>
        <p:spPr>
          <a:xfrm>
            <a:off x="609599" y="2160983"/>
            <a:ext cx="3090672"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18" name="Google Shape;118;p15"/>
          <p:cNvSpPr txBox="1">
            <a:spLocks noGrp="1"/>
          </p:cNvSpPr>
          <p:nvPr>
            <p:ph type="body" idx="2"/>
          </p:nvPr>
        </p:nvSpPr>
        <p:spPr>
          <a:xfrm>
            <a:off x="609599" y="2737246"/>
            <a:ext cx="3090672"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19" name="Google Shape;119;p15"/>
          <p:cNvSpPr txBox="1">
            <a:spLocks noGrp="1"/>
          </p:cNvSpPr>
          <p:nvPr>
            <p:ph type="body" idx="3"/>
          </p:nvPr>
        </p:nvSpPr>
        <p:spPr>
          <a:xfrm>
            <a:off x="3866640" y="2160983"/>
            <a:ext cx="3090672"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20" name="Google Shape;120;p15"/>
          <p:cNvSpPr txBox="1">
            <a:spLocks noGrp="1"/>
          </p:cNvSpPr>
          <p:nvPr>
            <p:ph type="body" idx="4"/>
          </p:nvPr>
        </p:nvSpPr>
        <p:spPr>
          <a:xfrm>
            <a:off x="3866640" y="2737246"/>
            <a:ext cx="3090672"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40" algn="l">
              <a:spcBef>
                <a:spcPts val="1000"/>
              </a:spcBef>
              <a:spcAft>
                <a:spcPts val="0"/>
              </a:spcAft>
              <a:buSzPts val="1440"/>
              <a:buChar char="►"/>
              <a:defRPr/>
            </a:lvl3pPr>
            <a:lvl4pPr marL="1828800" lvl="3" indent="-320040" algn="l">
              <a:spcBef>
                <a:spcPts val="1000"/>
              </a:spcBef>
              <a:spcAft>
                <a:spcPts val="0"/>
              </a:spcAft>
              <a:buSzPts val="1440"/>
              <a:buChar char="►"/>
              <a:defRPr/>
            </a:lvl4pPr>
            <a:lvl5pPr marL="2286000" lvl="4" indent="-320040" algn="l">
              <a:spcBef>
                <a:spcPts val="1000"/>
              </a:spcBef>
              <a:spcAft>
                <a:spcPts val="0"/>
              </a:spcAft>
              <a:buSzPts val="1440"/>
              <a:buChar char="►"/>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1" name="Google Shape;121;p15"/>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15"/>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15"/>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124"/>
        <p:cNvGrpSpPr/>
        <p:nvPr/>
      </p:nvGrpSpPr>
      <p:grpSpPr>
        <a:xfrm>
          <a:off x="0" y="0"/>
          <a:ext cx="0" cy="0"/>
          <a:chOff x="0" y="0"/>
          <a:chExt cx="0" cy="0"/>
        </a:xfrm>
      </p:grpSpPr>
      <p:sp>
        <p:nvSpPr>
          <p:cNvPr id="125" name="Google Shape;125;p16"/>
          <p:cNvSpPr txBox="1">
            <a:spLocks noGrp="1"/>
          </p:cNvSpPr>
          <p:nvPr>
            <p:ph type="title"/>
          </p:nvPr>
        </p:nvSpPr>
        <p:spPr>
          <a:xfrm>
            <a:off x="609600" y="609600"/>
            <a:ext cx="6347714" cy="13208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16"/>
          <p:cNvSpPr txBox="1">
            <a:spLocks noGrp="1"/>
          </p:cNvSpPr>
          <p:nvPr>
            <p:ph type="body" idx="1"/>
          </p:nvPr>
        </p:nvSpPr>
        <p:spPr>
          <a:xfrm>
            <a:off x="609600" y="2160589"/>
            <a:ext cx="3088109"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20"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60" algn="l">
              <a:spcBef>
                <a:spcPts val="1000"/>
              </a:spcBef>
              <a:spcAft>
                <a:spcPts val="0"/>
              </a:spcAft>
              <a:buSzPts val="960"/>
              <a:buChar char="►"/>
              <a:defRPr sz="1200"/>
            </a:lvl8pPr>
            <a:lvl9pPr marL="4114800" lvl="8" indent="-289560" algn="l">
              <a:spcBef>
                <a:spcPts val="1000"/>
              </a:spcBef>
              <a:spcAft>
                <a:spcPts val="0"/>
              </a:spcAft>
              <a:buSzPts val="960"/>
              <a:buChar char="►"/>
              <a:defRPr sz="1200"/>
            </a:lvl9pPr>
          </a:lstStyle>
          <a:p>
            <a:endParaRPr/>
          </a:p>
        </p:txBody>
      </p:sp>
      <p:sp>
        <p:nvSpPr>
          <p:cNvPr id="127" name="Google Shape;127;p16"/>
          <p:cNvSpPr txBox="1">
            <a:spLocks noGrp="1"/>
          </p:cNvSpPr>
          <p:nvPr>
            <p:ph type="body" idx="2"/>
          </p:nvPr>
        </p:nvSpPr>
        <p:spPr>
          <a:xfrm>
            <a:off x="3869204" y="2160590"/>
            <a:ext cx="3088110"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20"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60" algn="l">
              <a:spcBef>
                <a:spcPts val="1000"/>
              </a:spcBef>
              <a:spcAft>
                <a:spcPts val="0"/>
              </a:spcAft>
              <a:buSzPts val="960"/>
              <a:buChar char="►"/>
              <a:defRPr sz="1200"/>
            </a:lvl8pPr>
            <a:lvl9pPr marL="4114800" lvl="8" indent="-289560" algn="l">
              <a:spcBef>
                <a:spcPts val="1000"/>
              </a:spcBef>
              <a:spcAft>
                <a:spcPts val="0"/>
              </a:spcAft>
              <a:buSzPts val="960"/>
              <a:buChar char="►"/>
              <a:defRPr sz="1200"/>
            </a:lvl9pPr>
          </a:lstStyle>
          <a:p>
            <a:endParaRPr/>
          </a:p>
        </p:txBody>
      </p:sp>
      <p:sp>
        <p:nvSpPr>
          <p:cNvPr id="128" name="Google Shape;128;p16"/>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16"/>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p16"/>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Цитата с подписью">
  <p:cSld name="Цитата с подписью">
    <p:spTree>
      <p:nvGrpSpPr>
        <p:cNvPr id="1" name="Shape 150"/>
        <p:cNvGrpSpPr/>
        <p:nvPr/>
      </p:nvGrpSpPr>
      <p:grpSpPr>
        <a:xfrm>
          <a:off x="0" y="0"/>
          <a:ext cx="0" cy="0"/>
          <a:chOff x="0" y="0"/>
          <a:chExt cx="0" cy="0"/>
        </a:xfrm>
      </p:grpSpPr>
      <p:sp>
        <p:nvSpPr>
          <p:cNvPr id="151" name="Google Shape;151;p18"/>
          <p:cNvSpPr txBox="1">
            <a:spLocks noGrp="1"/>
          </p:cNvSpPr>
          <p:nvPr>
            <p:ph type="title"/>
          </p:nvPr>
        </p:nvSpPr>
        <p:spPr>
          <a:xfrm>
            <a:off x="774885" y="609600"/>
            <a:ext cx="6072182"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18"/>
          <p:cNvSpPr txBox="1">
            <a:spLocks noGrp="1"/>
          </p:cNvSpPr>
          <p:nvPr>
            <p:ph type="body" idx="1"/>
          </p:nvPr>
        </p:nvSpPr>
        <p:spPr>
          <a:xfrm>
            <a:off x="1101074" y="3632200"/>
            <a:ext cx="5419804"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53" name="Google Shape;153;p18"/>
          <p:cNvSpPr txBox="1">
            <a:spLocks noGrp="1"/>
          </p:cNvSpPr>
          <p:nvPr>
            <p:ph type="body" idx="2"/>
          </p:nvPr>
        </p:nvSpPr>
        <p:spPr>
          <a:xfrm>
            <a:off x="609598" y="4470400"/>
            <a:ext cx="6347715"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54" name="Google Shape;154;p18"/>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18"/>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18"/>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Цитата карточки имени">
  <p:cSld name="Цитата карточки имени">
    <p:spTree>
      <p:nvGrpSpPr>
        <p:cNvPr id="1" name="Shape 176"/>
        <p:cNvGrpSpPr/>
        <p:nvPr/>
      </p:nvGrpSpPr>
      <p:grpSpPr>
        <a:xfrm>
          <a:off x="0" y="0"/>
          <a:ext cx="0" cy="0"/>
          <a:chOff x="0" y="0"/>
          <a:chExt cx="0" cy="0"/>
        </a:xfrm>
      </p:grpSpPr>
      <p:sp>
        <p:nvSpPr>
          <p:cNvPr id="177" name="Google Shape;177;p20"/>
          <p:cNvSpPr txBox="1">
            <a:spLocks noGrp="1"/>
          </p:cNvSpPr>
          <p:nvPr>
            <p:ph type="title"/>
          </p:nvPr>
        </p:nvSpPr>
        <p:spPr>
          <a:xfrm>
            <a:off x="774885" y="609600"/>
            <a:ext cx="6072182"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p20"/>
          <p:cNvSpPr txBox="1">
            <a:spLocks noGrp="1"/>
          </p:cNvSpPr>
          <p:nvPr>
            <p:ph type="body" idx="1"/>
          </p:nvPr>
        </p:nvSpPr>
        <p:spPr>
          <a:xfrm>
            <a:off x="609597" y="4013200"/>
            <a:ext cx="6347716"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40" algn="l">
              <a:spcBef>
                <a:spcPts val="1000"/>
              </a:spcBef>
              <a:spcAft>
                <a:spcPts val="0"/>
              </a:spcAft>
              <a:buSzPts val="1440"/>
              <a:buChar char="►"/>
              <a:defRPr/>
            </a:lvl6pPr>
            <a:lvl7pPr marL="3200400" lvl="6" indent="-320040"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79" name="Google Shape;179;p20"/>
          <p:cNvSpPr txBox="1">
            <a:spLocks noGrp="1"/>
          </p:cNvSpPr>
          <p:nvPr>
            <p:ph type="body" idx="2"/>
          </p:nvPr>
        </p:nvSpPr>
        <p:spPr>
          <a:xfrm>
            <a:off x="609598" y="4527448"/>
            <a:ext cx="6347715"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80" name="Google Shape;180;p20"/>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20"/>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2" name="Google Shape;182;p20"/>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1"/>
          <p:cNvGrpSpPr/>
          <p:nvPr/>
        </p:nvGrpSpPr>
        <p:grpSpPr>
          <a:xfrm>
            <a:off x="-7937" y="-7937"/>
            <a:ext cx="9169400" cy="6873875"/>
            <a:chOff x="-8466" y="-8468"/>
            <a:chExt cx="9169804" cy="6874935"/>
          </a:xfrm>
        </p:grpSpPr>
        <p:cxnSp>
          <p:nvCxnSpPr>
            <p:cNvPr id="11" name="Google Shape;11;p1"/>
            <p:cNvCxnSpPr/>
            <p:nvPr/>
          </p:nvCxnSpPr>
          <p:spPr>
            <a:xfrm rot="10800000" flipH="1">
              <a:off x="5130498" y="4175239"/>
              <a:ext cx="4022902" cy="2683288"/>
            </a:xfrm>
            <a:prstGeom prst="straightConnector1">
              <a:avLst/>
            </a:prstGeom>
            <a:noFill/>
            <a:ln w="9525" cap="rnd" cmpd="sng">
              <a:solidFill>
                <a:srgbClr val="D9D9D9"/>
              </a:solidFill>
              <a:prstDash val="solid"/>
              <a:miter lim="800000"/>
              <a:headEnd type="none" w="med" len="med"/>
              <a:tailEnd type="none" w="med" len="med"/>
            </a:ln>
          </p:spPr>
        </p:cxnSp>
        <p:cxnSp>
          <p:nvCxnSpPr>
            <p:cNvPr id="12" name="Google Shape;12;p1"/>
            <p:cNvCxnSpPr/>
            <p:nvPr/>
          </p:nvCxnSpPr>
          <p:spPr>
            <a:xfrm>
              <a:off x="7041932" y="-529"/>
              <a:ext cx="1219254" cy="6859057"/>
            </a:xfrm>
            <a:prstGeom prst="straightConnector1">
              <a:avLst/>
            </a:prstGeom>
            <a:noFill/>
            <a:ln w="9525" cap="rnd" cmpd="sng">
              <a:solidFill>
                <a:srgbClr val="BFBFBF"/>
              </a:solidFill>
              <a:prstDash val="solid"/>
              <a:miter lim="800000"/>
              <a:headEnd type="none" w="med" len="med"/>
              <a:tailEnd type="none" w="med" len="med"/>
            </a:ln>
          </p:spPr>
        </p:cxnSp>
        <p:sp>
          <p:nvSpPr>
            <p:cNvPr id="13" name="Google Shape;13;p1"/>
            <p:cNvSpPr/>
            <p:nvPr/>
          </p:nvSpPr>
          <p:spPr>
            <a:xfrm>
              <a:off x="6891113" y="-529"/>
              <a:ext cx="2270225"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4" name="Google Shape;14;p1"/>
            <p:cNvSpPr/>
            <p:nvPr/>
          </p:nvSpPr>
          <p:spPr>
            <a:xfrm>
              <a:off x="7205452" y="-8468"/>
              <a:ext cx="1947948"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5" name="Google Shape;15;p1"/>
            <p:cNvSpPr/>
            <p:nvPr/>
          </p:nvSpPr>
          <p:spPr>
            <a:xfrm>
              <a:off x="6638689" y="3919613"/>
              <a:ext cx="2513123"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chemeClr val="accent2">
                <a:alpha val="71765"/>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 name="Google Shape;16;p1"/>
            <p:cNvSpPr/>
            <p:nvPr/>
          </p:nvSpPr>
          <p:spPr>
            <a:xfrm>
              <a:off x="7010180" y="-8468"/>
              <a:ext cx="2143219"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3F7819">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7" name="Google Shape;17;p1"/>
            <p:cNvSpPr/>
            <p:nvPr/>
          </p:nvSpPr>
          <p:spPr>
            <a:xfrm>
              <a:off x="8296112" y="-8468"/>
              <a:ext cx="857288"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8" name="Google Shape;18;p1"/>
            <p:cNvSpPr/>
            <p:nvPr/>
          </p:nvSpPr>
          <p:spPr>
            <a:xfrm>
              <a:off x="8077027" y="-8468"/>
              <a:ext cx="1066847"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9" name="Google Shape;19;p1"/>
            <p:cNvSpPr/>
            <p:nvPr/>
          </p:nvSpPr>
          <p:spPr>
            <a:xfrm>
              <a:off x="8059565" y="4894488"/>
              <a:ext cx="1095423"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chemeClr val="accent1">
                <a:alpha val="7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20" name="Google Shape;20;p1"/>
            <p:cNvSpPr/>
            <p:nvPr/>
          </p:nvSpPr>
          <p:spPr>
            <a:xfrm>
              <a:off x="-8466" y="-8468"/>
              <a:ext cx="863639" cy="5698416"/>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8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grpSp>
      <p:sp>
        <p:nvSpPr>
          <p:cNvPr id="21" name="Google Shape;21;p1"/>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2pPr>
            <a:lvl3pPr marR="0" lvl="2"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3pPr>
            <a:lvl4pPr marR="0" lvl="3"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4pPr>
            <a:lvl5pPr marR="0" lvl="4"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22" name="Google Shape;22;p1"/>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20" algn="l" rtl="0">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23" name="Google Shape;23;p1"/>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4" name="Google Shape;24;p1"/>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5" name="Google Shape;25;p1"/>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
        <p:cNvGrpSpPr/>
        <p:nvPr/>
      </p:nvGrpSpPr>
      <p:grpSpPr>
        <a:xfrm>
          <a:off x="0" y="0"/>
          <a:ext cx="0" cy="0"/>
          <a:chOff x="0" y="0"/>
          <a:chExt cx="0" cy="0"/>
        </a:xfrm>
      </p:grpSpPr>
      <p:grpSp>
        <p:nvGrpSpPr>
          <p:cNvPr id="33" name="Google Shape;33;p3"/>
          <p:cNvGrpSpPr/>
          <p:nvPr/>
        </p:nvGrpSpPr>
        <p:grpSpPr>
          <a:xfrm>
            <a:off x="-7937" y="-7937"/>
            <a:ext cx="9169400" cy="6873875"/>
            <a:chOff x="-8467" y="-8468"/>
            <a:chExt cx="9169805" cy="6874935"/>
          </a:xfrm>
        </p:grpSpPr>
        <p:sp>
          <p:nvSpPr>
            <p:cNvPr id="34" name="Google Shape;34;p3"/>
            <p:cNvSpPr/>
            <p:nvPr/>
          </p:nvSpPr>
          <p:spPr>
            <a:xfrm>
              <a:off x="-8467" y="4013290"/>
              <a:ext cx="457221" cy="2853177"/>
            </a:xfrm>
            <a:custGeom>
              <a:avLst/>
              <a:gdLst/>
              <a:ahLst/>
              <a:cxnLst/>
              <a:rect l="l" t="t" r="r" b="b"/>
              <a:pathLst>
                <a:path w="457200" h="2853267" extrusionOk="0">
                  <a:moveTo>
                    <a:pt x="0" y="0"/>
                  </a:moveTo>
                  <a:lnTo>
                    <a:pt x="457200" y="2853267"/>
                  </a:lnTo>
                  <a:lnTo>
                    <a:pt x="0" y="2844800"/>
                  </a:lnTo>
                  <a:cubicBezTo>
                    <a:pt x="2822" y="1905000"/>
                    <a:pt x="5645" y="965200"/>
                    <a:pt x="0" y="0"/>
                  </a:cubicBezTo>
                  <a:close/>
                </a:path>
              </a:pathLst>
            </a:custGeom>
            <a:solidFill>
              <a:schemeClr val="accent1">
                <a:alpha val="8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cxnSp>
          <p:nvCxnSpPr>
            <p:cNvPr id="35" name="Google Shape;35;p3"/>
            <p:cNvCxnSpPr/>
            <p:nvPr/>
          </p:nvCxnSpPr>
          <p:spPr>
            <a:xfrm rot="10800000" flipH="1">
              <a:off x="5130497" y="4175239"/>
              <a:ext cx="4022902" cy="2683288"/>
            </a:xfrm>
            <a:prstGeom prst="straightConnector1">
              <a:avLst/>
            </a:prstGeom>
            <a:noFill/>
            <a:ln w="9525" cap="rnd" cmpd="sng">
              <a:solidFill>
                <a:srgbClr val="D9D9D9"/>
              </a:solidFill>
              <a:prstDash val="solid"/>
              <a:miter lim="800000"/>
              <a:headEnd type="none" w="med" len="med"/>
              <a:tailEnd type="none" w="med" len="med"/>
            </a:ln>
          </p:spPr>
        </p:cxnSp>
        <p:cxnSp>
          <p:nvCxnSpPr>
            <p:cNvPr id="36" name="Google Shape;36;p3"/>
            <p:cNvCxnSpPr/>
            <p:nvPr/>
          </p:nvCxnSpPr>
          <p:spPr>
            <a:xfrm>
              <a:off x="7041932" y="-529"/>
              <a:ext cx="1219254" cy="6859057"/>
            </a:xfrm>
            <a:prstGeom prst="straightConnector1">
              <a:avLst/>
            </a:prstGeom>
            <a:noFill/>
            <a:ln w="9525" cap="rnd" cmpd="sng">
              <a:solidFill>
                <a:srgbClr val="BFBFBF"/>
              </a:solidFill>
              <a:prstDash val="solid"/>
              <a:miter lim="800000"/>
              <a:headEnd type="none" w="med" len="med"/>
              <a:tailEnd type="none" w="med" len="med"/>
            </a:ln>
          </p:spPr>
        </p:cxnSp>
        <p:sp>
          <p:nvSpPr>
            <p:cNvPr id="37" name="Google Shape;37;p3"/>
            <p:cNvSpPr/>
            <p:nvPr/>
          </p:nvSpPr>
          <p:spPr>
            <a:xfrm>
              <a:off x="6891113" y="-529"/>
              <a:ext cx="2270225"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38" name="Google Shape;38;p3"/>
            <p:cNvSpPr/>
            <p:nvPr/>
          </p:nvSpPr>
          <p:spPr>
            <a:xfrm>
              <a:off x="7205452" y="-8468"/>
              <a:ext cx="1947948"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39" name="Google Shape;39;p3"/>
            <p:cNvSpPr/>
            <p:nvPr/>
          </p:nvSpPr>
          <p:spPr>
            <a:xfrm>
              <a:off x="6638689" y="3919613"/>
              <a:ext cx="2513124"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chemeClr val="accent2">
                <a:alpha val="71765"/>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40" name="Google Shape;40;p3"/>
            <p:cNvSpPr/>
            <p:nvPr/>
          </p:nvSpPr>
          <p:spPr>
            <a:xfrm>
              <a:off x="7010180" y="-8468"/>
              <a:ext cx="2143219"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3F7819">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41" name="Google Shape;41;p3"/>
            <p:cNvSpPr/>
            <p:nvPr/>
          </p:nvSpPr>
          <p:spPr>
            <a:xfrm>
              <a:off x="8296112" y="-8468"/>
              <a:ext cx="857288"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42" name="Google Shape;42;p3"/>
            <p:cNvSpPr/>
            <p:nvPr/>
          </p:nvSpPr>
          <p:spPr>
            <a:xfrm>
              <a:off x="8077027" y="-8468"/>
              <a:ext cx="1066847"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43" name="Google Shape;43;p3"/>
            <p:cNvSpPr/>
            <p:nvPr/>
          </p:nvSpPr>
          <p:spPr>
            <a:xfrm>
              <a:off x="8059564" y="4894488"/>
              <a:ext cx="1095423"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chemeClr val="accent1">
                <a:alpha val="7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grpSp>
      <p:sp>
        <p:nvSpPr>
          <p:cNvPr id="44" name="Google Shape;44;p3"/>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2pPr>
            <a:lvl3pPr marR="0" lvl="2"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3pPr>
            <a:lvl4pPr marR="0" lvl="3"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4pPr>
            <a:lvl5pPr marR="0" lvl="4"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45" name="Google Shape;45;p3"/>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20" algn="l" rtl="0">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46" name="Google Shape;46;p3"/>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47" name="Google Shape;47;p3"/>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48" name="Google Shape;48;p3"/>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1"/>
        <p:cNvGrpSpPr/>
        <p:nvPr/>
      </p:nvGrpSpPr>
      <p:grpSpPr>
        <a:xfrm>
          <a:off x="0" y="0"/>
          <a:ext cx="0" cy="0"/>
          <a:chOff x="0" y="0"/>
          <a:chExt cx="0" cy="0"/>
        </a:xfrm>
      </p:grpSpPr>
      <p:grpSp>
        <p:nvGrpSpPr>
          <p:cNvPr id="132" name="Google Shape;132;p17"/>
          <p:cNvGrpSpPr/>
          <p:nvPr/>
        </p:nvGrpSpPr>
        <p:grpSpPr>
          <a:xfrm>
            <a:off x="-7937" y="-7937"/>
            <a:ext cx="9169400" cy="6873875"/>
            <a:chOff x="-8467" y="-8468"/>
            <a:chExt cx="9169805" cy="6874935"/>
          </a:xfrm>
        </p:grpSpPr>
        <p:sp>
          <p:nvSpPr>
            <p:cNvPr id="133" name="Google Shape;133;p17"/>
            <p:cNvSpPr/>
            <p:nvPr/>
          </p:nvSpPr>
          <p:spPr>
            <a:xfrm>
              <a:off x="-8467" y="4013290"/>
              <a:ext cx="457221" cy="2853177"/>
            </a:xfrm>
            <a:custGeom>
              <a:avLst/>
              <a:gdLst/>
              <a:ahLst/>
              <a:cxnLst/>
              <a:rect l="l" t="t" r="r" b="b"/>
              <a:pathLst>
                <a:path w="457200" h="2853267" extrusionOk="0">
                  <a:moveTo>
                    <a:pt x="0" y="0"/>
                  </a:moveTo>
                  <a:lnTo>
                    <a:pt x="457200" y="2853267"/>
                  </a:lnTo>
                  <a:lnTo>
                    <a:pt x="0" y="2844800"/>
                  </a:lnTo>
                  <a:cubicBezTo>
                    <a:pt x="2822" y="1905000"/>
                    <a:pt x="5645" y="965200"/>
                    <a:pt x="0" y="0"/>
                  </a:cubicBezTo>
                  <a:close/>
                </a:path>
              </a:pathLst>
            </a:custGeom>
            <a:solidFill>
              <a:schemeClr val="accent1">
                <a:alpha val="8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cxnSp>
          <p:nvCxnSpPr>
            <p:cNvPr id="134" name="Google Shape;134;p17"/>
            <p:cNvCxnSpPr/>
            <p:nvPr/>
          </p:nvCxnSpPr>
          <p:spPr>
            <a:xfrm rot="10800000" flipH="1">
              <a:off x="5130497" y="4175239"/>
              <a:ext cx="4022902" cy="2683288"/>
            </a:xfrm>
            <a:prstGeom prst="straightConnector1">
              <a:avLst/>
            </a:prstGeom>
            <a:noFill/>
            <a:ln w="9525" cap="rnd" cmpd="sng">
              <a:solidFill>
                <a:srgbClr val="D9D9D9"/>
              </a:solidFill>
              <a:prstDash val="solid"/>
              <a:miter lim="800000"/>
              <a:headEnd type="none" w="med" len="med"/>
              <a:tailEnd type="none" w="med" len="med"/>
            </a:ln>
          </p:spPr>
        </p:cxnSp>
        <p:cxnSp>
          <p:nvCxnSpPr>
            <p:cNvPr id="135" name="Google Shape;135;p17"/>
            <p:cNvCxnSpPr/>
            <p:nvPr/>
          </p:nvCxnSpPr>
          <p:spPr>
            <a:xfrm>
              <a:off x="7041932" y="-529"/>
              <a:ext cx="1219254" cy="6859057"/>
            </a:xfrm>
            <a:prstGeom prst="straightConnector1">
              <a:avLst/>
            </a:prstGeom>
            <a:noFill/>
            <a:ln w="9525" cap="rnd" cmpd="sng">
              <a:solidFill>
                <a:srgbClr val="BFBFBF"/>
              </a:solidFill>
              <a:prstDash val="solid"/>
              <a:miter lim="800000"/>
              <a:headEnd type="none" w="med" len="med"/>
              <a:tailEnd type="none" w="med" len="med"/>
            </a:ln>
          </p:spPr>
        </p:cxnSp>
        <p:sp>
          <p:nvSpPr>
            <p:cNvPr id="136" name="Google Shape;136;p17"/>
            <p:cNvSpPr/>
            <p:nvPr/>
          </p:nvSpPr>
          <p:spPr>
            <a:xfrm>
              <a:off x="6891113" y="-529"/>
              <a:ext cx="2270225"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37" name="Google Shape;137;p17"/>
            <p:cNvSpPr/>
            <p:nvPr/>
          </p:nvSpPr>
          <p:spPr>
            <a:xfrm>
              <a:off x="7205452" y="-8468"/>
              <a:ext cx="1947948"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38" name="Google Shape;138;p17"/>
            <p:cNvSpPr/>
            <p:nvPr/>
          </p:nvSpPr>
          <p:spPr>
            <a:xfrm>
              <a:off x="6638689" y="3919613"/>
              <a:ext cx="2513124"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chemeClr val="accent2">
                <a:alpha val="71765"/>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39" name="Google Shape;139;p17"/>
            <p:cNvSpPr/>
            <p:nvPr/>
          </p:nvSpPr>
          <p:spPr>
            <a:xfrm>
              <a:off x="7010180" y="-8468"/>
              <a:ext cx="2143219"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3F7819">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40" name="Google Shape;140;p17"/>
            <p:cNvSpPr/>
            <p:nvPr/>
          </p:nvSpPr>
          <p:spPr>
            <a:xfrm>
              <a:off x="8296112" y="-8468"/>
              <a:ext cx="857288"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41" name="Google Shape;141;p17"/>
            <p:cNvSpPr/>
            <p:nvPr/>
          </p:nvSpPr>
          <p:spPr>
            <a:xfrm>
              <a:off x="8077027" y="-8468"/>
              <a:ext cx="1066847"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42" name="Google Shape;142;p17"/>
            <p:cNvSpPr/>
            <p:nvPr/>
          </p:nvSpPr>
          <p:spPr>
            <a:xfrm>
              <a:off x="8059564" y="4894488"/>
              <a:ext cx="1095423"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chemeClr val="accent1">
                <a:alpha val="7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grpSp>
      <p:sp>
        <p:nvSpPr>
          <p:cNvPr id="143" name="Google Shape;143;p17"/>
          <p:cNvSpPr txBox="1"/>
          <p:nvPr/>
        </p:nvSpPr>
        <p:spPr>
          <a:xfrm>
            <a:off x="482600" y="790575"/>
            <a:ext cx="457200" cy="584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C0E474"/>
              </a:buClr>
              <a:buSzPts val="8000"/>
              <a:buFont typeface="Arial"/>
              <a:buNone/>
            </a:pPr>
            <a:r>
              <a:rPr lang="en-US" sz="8000" b="0" i="0" u="none">
                <a:solidFill>
                  <a:srgbClr val="C0E474"/>
                </a:solidFill>
                <a:latin typeface="Arial"/>
                <a:ea typeface="Arial"/>
                <a:cs typeface="Arial"/>
                <a:sym typeface="Arial"/>
              </a:rPr>
              <a:t>“</a:t>
            </a:r>
            <a:endParaRPr/>
          </a:p>
        </p:txBody>
      </p:sp>
      <p:sp>
        <p:nvSpPr>
          <p:cNvPr id="144" name="Google Shape;144;p17"/>
          <p:cNvSpPr txBox="1"/>
          <p:nvPr/>
        </p:nvSpPr>
        <p:spPr>
          <a:xfrm>
            <a:off x="6748462" y="2886075"/>
            <a:ext cx="457200" cy="585787"/>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C0E474"/>
              </a:buClr>
              <a:buSzPts val="8000"/>
              <a:buFont typeface="Arial"/>
              <a:buNone/>
            </a:pPr>
            <a:r>
              <a:rPr lang="en-US" sz="8000" b="0" i="0" u="none">
                <a:solidFill>
                  <a:srgbClr val="C0E474"/>
                </a:solidFill>
                <a:latin typeface="Arial"/>
                <a:ea typeface="Arial"/>
                <a:cs typeface="Arial"/>
                <a:sym typeface="Arial"/>
              </a:rPr>
              <a:t>”</a:t>
            </a:r>
            <a:endParaRPr/>
          </a:p>
        </p:txBody>
      </p:sp>
      <p:sp>
        <p:nvSpPr>
          <p:cNvPr id="145" name="Google Shape;145;p17"/>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2pPr>
            <a:lvl3pPr marR="0" lvl="2"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3pPr>
            <a:lvl4pPr marR="0" lvl="3"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4pPr>
            <a:lvl5pPr marR="0" lvl="4"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46" name="Google Shape;146;p17"/>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20" algn="l" rtl="0">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47" name="Google Shape;147;p17"/>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48" name="Google Shape;148;p17"/>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49" name="Google Shape;149;p17"/>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2"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7"/>
        <p:cNvGrpSpPr/>
        <p:nvPr/>
      </p:nvGrpSpPr>
      <p:grpSpPr>
        <a:xfrm>
          <a:off x="0" y="0"/>
          <a:ext cx="0" cy="0"/>
          <a:chOff x="0" y="0"/>
          <a:chExt cx="0" cy="0"/>
        </a:xfrm>
      </p:grpSpPr>
      <p:grpSp>
        <p:nvGrpSpPr>
          <p:cNvPr id="158" name="Google Shape;158;p19"/>
          <p:cNvGrpSpPr/>
          <p:nvPr/>
        </p:nvGrpSpPr>
        <p:grpSpPr>
          <a:xfrm>
            <a:off x="-7937" y="-7937"/>
            <a:ext cx="9169400" cy="6873875"/>
            <a:chOff x="-8467" y="-8468"/>
            <a:chExt cx="9169805" cy="6874935"/>
          </a:xfrm>
        </p:grpSpPr>
        <p:sp>
          <p:nvSpPr>
            <p:cNvPr id="159" name="Google Shape;159;p19"/>
            <p:cNvSpPr/>
            <p:nvPr/>
          </p:nvSpPr>
          <p:spPr>
            <a:xfrm>
              <a:off x="-8467" y="4013290"/>
              <a:ext cx="457221" cy="2853177"/>
            </a:xfrm>
            <a:custGeom>
              <a:avLst/>
              <a:gdLst/>
              <a:ahLst/>
              <a:cxnLst/>
              <a:rect l="l" t="t" r="r" b="b"/>
              <a:pathLst>
                <a:path w="457200" h="2853267" extrusionOk="0">
                  <a:moveTo>
                    <a:pt x="0" y="0"/>
                  </a:moveTo>
                  <a:lnTo>
                    <a:pt x="457200" y="2853267"/>
                  </a:lnTo>
                  <a:lnTo>
                    <a:pt x="0" y="2844800"/>
                  </a:lnTo>
                  <a:cubicBezTo>
                    <a:pt x="2822" y="1905000"/>
                    <a:pt x="5645" y="965200"/>
                    <a:pt x="0" y="0"/>
                  </a:cubicBezTo>
                  <a:close/>
                </a:path>
              </a:pathLst>
            </a:custGeom>
            <a:solidFill>
              <a:schemeClr val="accent1">
                <a:alpha val="8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cxnSp>
          <p:nvCxnSpPr>
            <p:cNvPr id="160" name="Google Shape;160;p19"/>
            <p:cNvCxnSpPr/>
            <p:nvPr/>
          </p:nvCxnSpPr>
          <p:spPr>
            <a:xfrm rot="10800000" flipH="1">
              <a:off x="5130497" y="4175239"/>
              <a:ext cx="4022902" cy="2683288"/>
            </a:xfrm>
            <a:prstGeom prst="straightConnector1">
              <a:avLst/>
            </a:prstGeom>
            <a:noFill/>
            <a:ln w="9525" cap="rnd" cmpd="sng">
              <a:solidFill>
                <a:srgbClr val="D9D9D9"/>
              </a:solidFill>
              <a:prstDash val="solid"/>
              <a:miter lim="800000"/>
              <a:headEnd type="none" w="med" len="med"/>
              <a:tailEnd type="none" w="med" len="med"/>
            </a:ln>
          </p:spPr>
        </p:cxnSp>
        <p:cxnSp>
          <p:nvCxnSpPr>
            <p:cNvPr id="161" name="Google Shape;161;p19"/>
            <p:cNvCxnSpPr/>
            <p:nvPr/>
          </p:nvCxnSpPr>
          <p:spPr>
            <a:xfrm>
              <a:off x="7041932" y="-529"/>
              <a:ext cx="1219254" cy="6859057"/>
            </a:xfrm>
            <a:prstGeom prst="straightConnector1">
              <a:avLst/>
            </a:prstGeom>
            <a:noFill/>
            <a:ln w="9525" cap="rnd" cmpd="sng">
              <a:solidFill>
                <a:srgbClr val="BFBFBF"/>
              </a:solidFill>
              <a:prstDash val="solid"/>
              <a:miter lim="800000"/>
              <a:headEnd type="none" w="med" len="med"/>
              <a:tailEnd type="none" w="med" len="med"/>
            </a:ln>
          </p:spPr>
        </p:cxnSp>
        <p:sp>
          <p:nvSpPr>
            <p:cNvPr id="162" name="Google Shape;162;p19"/>
            <p:cNvSpPr/>
            <p:nvPr/>
          </p:nvSpPr>
          <p:spPr>
            <a:xfrm>
              <a:off x="6891113" y="-529"/>
              <a:ext cx="2270225"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29804"/>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3" name="Google Shape;163;p19"/>
            <p:cNvSpPr/>
            <p:nvPr/>
          </p:nvSpPr>
          <p:spPr>
            <a:xfrm>
              <a:off x="7205452" y="-8468"/>
              <a:ext cx="1947948"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4" name="Google Shape;164;p19"/>
            <p:cNvSpPr/>
            <p:nvPr/>
          </p:nvSpPr>
          <p:spPr>
            <a:xfrm>
              <a:off x="6638689" y="3919613"/>
              <a:ext cx="2513124"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chemeClr val="accent2">
                <a:alpha val="71765"/>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5" name="Google Shape;165;p19"/>
            <p:cNvSpPr/>
            <p:nvPr/>
          </p:nvSpPr>
          <p:spPr>
            <a:xfrm>
              <a:off x="7010180" y="-8468"/>
              <a:ext cx="2143219"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3F7819">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6" name="Google Shape;166;p19"/>
            <p:cNvSpPr/>
            <p:nvPr/>
          </p:nvSpPr>
          <p:spPr>
            <a:xfrm>
              <a:off x="8296112" y="-8468"/>
              <a:ext cx="857288"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rgbClr val="C0E474">
                <a:alpha val="6980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7" name="Google Shape;167;p19"/>
            <p:cNvSpPr/>
            <p:nvPr/>
          </p:nvSpPr>
          <p:spPr>
            <a:xfrm>
              <a:off x="8077027" y="-8468"/>
              <a:ext cx="1066847"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chemeClr val="accent1">
                <a:alpha val="64706"/>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sp>
          <p:nvSpPr>
            <p:cNvPr id="168" name="Google Shape;168;p19"/>
            <p:cNvSpPr/>
            <p:nvPr/>
          </p:nvSpPr>
          <p:spPr>
            <a:xfrm>
              <a:off x="8059564" y="4894488"/>
              <a:ext cx="1095423"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chemeClr val="accent1">
                <a:alpha val="79608"/>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800" b="0" i="0" u="none">
                <a:solidFill>
                  <a:schemeClr val="dk1"/>
                </a:solidFill>
                <a:latin typeface="Trebuchet MS"/>
                <a:ea typeface="Trebuchet MS"/>
                <a:cs typeface="Trebuchet MS"/>
                <a:sym typeface="Trebuchet MS"/>
              </a:endParaRPr>
            </a:p>
          </p:txBody>
        </p:sp>
      </p:grpSp>
      <p:sp>
        <p:nvSpPr>
          <p:cNvPr id="169" name="Google Shape;169;p19"/>
          <p:cNvSpPr txBox="1"/>
          <p:nvPr/>
        </p:nvSpPr>
        <p:spPr>
          <a:xfrm>
            <a:off x="482600" y="790575"/>
            <a:ext cx="457200" cy="584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C0E474"/>
              </a:buClr>
              <a:buSzPts val="8000"/>
              <a:buFont typeface="Arial"/>
              <a:buNone/>
            </a:pPr>
            <a:r>
              <a:rPr lang="en-US" sz="8000" b="0" i="0" u="none">
                <a:solidFill>
                  <a:srgbClr val="C0E474"/>
                </a:solidFill>
                <a:latin typeface="Arial"/>
                <a:ea typeface="Arial"/>
                <a:cs typeface="Arial"/>
                <a:sym typeface="Arial"/>
              </a:rPr>
              <a:t>“</a:t>
            </a:r>
            <a:endParaRPr/>
          </a:p>
        </p:txBody>
      </p:sp>
      <p:sp>
        <p:nvSpPr>
          <p:cNvPr id="170" name="Google Shape;170;p19"/>
          <p:cNvSpPr txBox="1"/>
          <p:nvPr/>
        </p:nvSpPr>
        <p:spPr>
          <a:xfrm>
            <a:off x="6748462" y="2886075"/>
            <a:ext cx="457200" cy="585787"/>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C0E474"/>
              </a:buClr>
              <a:buSzPts val="8000"/>
              <a:buFont typeface="Arial"/>
              <a:buNone/>
            </a:pPr>
            <a:r>
              <a:rPr lang="en-US" sz="8000" b="0" i="0" u="none">
                <a:solidFill>
                  <a:srgbClr val="C0E474"/>
                </a:solidFill>
                <a:latin typeface="Arial"/>
                <a:ea typeface="Arial"/>
                <a:cs typeface="Arial"/>
                <a:sym typeface="Arial"/>
              </a:rPr>
              <a:t>”</a:t>
            </a:r>
            <a:endParaRPr/>
          </a:p>
        </p:txBody>
      </p:sp>
      <p:sp>
        <p:nvSpPr>
          <p:cNvPr id="171" name="Google Shape;171;p19"/>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2pPr>
            <a:lvl3pPr marR="0" lvl="2"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3pPr>
            <a:lvl4pPr marR="0" lvl="3"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4pPr>
            <a:lvl5pPr marR="0" lvl="4" algn="l" rtl="0">
              <a:spcBef>
                <a:spcPts val="0"/>
              </a:spcBef>
              <a:spcAft>
                <a:spcPts val="0"/>
              </a:spcAft>
              <a:buSzPts val="1400"/>
              <a:buNone/>
              <a:defRPr sz="3600" b="0" i="0" u="none" strike="noStrike" cap="none">
                <a:solidFill>
                  <a:schemeClr val="accent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72" name="Google Shape;172;p19"/>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20" algn="l" rtl="0">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73" name="Google Shape;173;p19"/>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74" name="Google Shape;174;p19"/>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175" name="Google Shape;175;p19"/>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3"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3.jpg"/></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1"/>
          <p:cNvSpPr txBox="1"/>
          <p:nvPr/>
        </p:nvSpPr>
        <p:spPr>
          <a:xfrm>
            <a:off x="971550" y="1916112"/>
            <a:ext cx="6121400" cy="255428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4000"/>
              <a:buFont typeface="Trebuchet MS"/>
              <a:buNone/>
            </a:pPr>
            <a:r>
              <a:rPr lang="en-US" sz="4000" b="1" i="0" u="none" dirty="0" err="1">
                <a:solidFill>
                  <a:schemeClr val="dk1"/>
                </a:solidFill>
                <a:latin typeface="Trebuchet MS"/>
                <a:ea typeface="Trebuchet MS"/>
                <a:cs typeface="Trebuchet MS"/>
                <a:sym typeface="Trebuchet MS"/>
              </a:rPr>
              <a:t>Добір</a:t>
            </a:r>
            <a:r>
              <a:rPr lang="en-US" sz="4000" b="1" i="0" u="none" dirty="0">
                <a:solidFill>
                  <a:schemeClr val="dk1"/>
                </a:solidFill>
                <a:latin typeface="Trebuchet MS"/>
                <a:ea typeface="Trebuchet MS"/>
                <a:cs typeface="Trebuchet MS"/>
                <a:sym typeface="Trebuchet MS"/>
              </a:rPr>
              <a:t>, </a:t>
            </a:r>
            <a:r>
              <a:rPr lang="en-US" sz="4000" b="1" i="0" u="none" dirty="0" err="1">
                <a:solidFill>
                  <a:schemeClr val="dk1"/>
                </a:solidFill>
                <a:latin typeface="Trebuchet MS"/>
                <a:ea typeface="Trebuchet MS"/>
                <a:cs typeface="Trebuchet MS"/>
                <a:sym typeface="Trebuchet MS"/>
              </a:rPr>
              <a:t>підбір</a:t>
            </a:r>
            <a:r>
              <a:rPr lang="en-US" sz="4000" b="1" i="0" u="none" dirty="0">
                <a:solidFill>
                  <a:schemeClr val="dk1"/>
                </a:solidFill>
                <a:latin typeface="Trebuchet MS"/>
                <a:ea typeface="Trebuchet MS"/>
                <a:cs typeface="Trebuchet MS"/>
                <a:sym typeface="Trebuchet MS"/>
              </a:rPr>
              <a:t>. </a:t>
            </a:r>
            <a:r>
              <a:rPr lang="en-US" sz="4000" b="1" i="0" u="none" dirty="0" err="1">
                <a:solidFill>
                  <a:schemeClr val="dk1"/>
                </a:solidFill>
                <a:latin typeface="Trebuchet MS"/>
                <a:ea typeface="Trebuchet MS"/>
                <a:cs typeface="Trebuchet MS"/>
                <a:sym typeface="Trebuchet MS"/>
              </a:rPr>
              <a:t>Методи</a:t>
            </a:r>
            <a:r>
              <a:rPr lang="en-US" sz="4000" b="1" i="0" u="none" dirty="0">
                <a:solidFill>
                  <a:schemeClr val="dk1"/>
                </a:solidFill>
                <a:latin typeface="Trebuchet MS"/>
                <a:ea typeface="Trebuchet MS"/>
                <a:cs typeface="Trebuchet MS"/>
                <a:sym typeface="Trebuchet MS"/>
              </a:rPr>
              <a:t> </a:t>
            </a:r>
            <a:r>
              <a:rPr lang="en-US" sz="4000" b="1" i="0" u="none" dirty="0" err="1">
                <a:solidFill>
                  <a:schemeClr val="dk1"/>
                </a:solidFill>
                <a:latin typeface="Trebuchet MS"/>
                <a:ea typeface="Trebuchet MS"/>
                <a:cs typeface="Trebuchet MS"/>
                <a:sym typeface="Trebuchet MS"/>
              </a:rPr>
              <a:t>розведення</a:t>
            </a:r>
            <a:r>
              <a:rPr lang="en-US" sz="4000" b="1" i="0" u="none" dirty="0">
                <a:solidFill>
                  <a:schemeClr val="dk1"/>
                </a:solidFill>
                <a:latin typeface="Trebuchet MS"/>
                <a:ea typeface="Trebuchet MS"/>
                <a:cs typeface="Trebuchet MS"/>
                <a:sym typeface="Trebuchet MS"/>
              </a:rPr>
              <a:t> </a:t>
            </a:r>
            <a:r>
              <a:rPr lang="en-US" sz="4000" b="1" i="0" u="none" dirty="0" err="1">
                <a:solidFill>
                  <a:schemeClr val="dk1"/>
                </a:solidFill>
                <a:latin typeface="Trebuchet MS"/>
                <a:ea typeface="Trebuchet MS"/>
                <a:cs typeface="Trebuchet MS"/>
                <a:sym typeface="Trebuchet MS"/>
              </a:rPr>
              <a:t>сільськогосподарських</a:t>
            </a:r>
            <a:r>
              <a:rPr lang="en-US" sz="4000" b="1" i="0" u="none" dirty="0">
                <a:solidFill>
                  <a:schemeClr val="dk1"/>
                </a:solidFill>
                <a:latin typeface="Trebuchet MS"/>
                <a:ea typeface="Trebuchet MS"/>
                <a:cs typeface="Trebuchet MS"/>
                <a:sym typeface="Trebuchet MS"/>
              </a:rPr>
              <a:t> </a:t>
            </a:r>
            <a:r>
              <a:rPr lang="en-US" sz="4000" b="1" i="0" u="none" dirty="0" err="1">
                <a:solidFill>
                  <a:schemeClr val="dk1"/>
                </a:solidFill>
                <a:latin typeface="Trebuchet MS"/>
                <a:ea typeface="Trebuchet MS"/>
                <a:cs typeface="Trebuchet MS"/>
                <a:sym typeface="Trebuchet MS"/>
              </a:rPr>
              <a:t>тварин</a:t>
            </a:r>
            <a:r>
              <a:rPr lang="en-US" sz="4000" b="1" i="0" u="none" dirty="0">
                <a:solidFill>
                  <a:schemeClr val="dk1"/>
                </a:solidFill>
                <a:latin typeface="Trebuchet MS"/>
                <a:ea typeface="Trebuchet MS"/>
                <a:cs typeface="Trebuchet MS"/>
                <a:sym typeface="Trebuchet MS"/>
              </a:rPr>
              <a:t>.</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2"/>
          <p:cNvSpPr txBox="1">
            <a:spLocks noGrp="1"/>
          </p:cNvSpPr>
          <p:nvPr>
            <p:ph type="body" idx="1"/>
          </p:nvPr>
        </p:nvSpPr>
        <p:spPr>
          <a:xfrm>
            <a:off x="609600" y="404812"/>
            <a:ext cx="7418387" cy="4983162"/>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SzPts val="3520"/>
              <a:buNone/>
            </a:pPr>
            <a:r>
              <a:rPr lang="en-US" sz="4400" b="0" i="0" u="none">
                <a:solidFill>
                  <a:srgbClr val="FF0000"/>
                </a:solidFill>
                <a:latin typeface="Trebuchet MS"/>
                <a:ea typeface="Trebuchet MS"/>
                <a:cs typeface="Trebuchet MS"/>
                <a:sym typeface="Trebuchet MS"/>
              </a:rPr>
              <a:t>План</a:t>
            </a:r>
            <a:endParaRPr/>
          </a:p>
          <a:p>
            <a:pPr marL="0" lvl="0" indent="-162560" algn="just" rtl="0">
              <a:lnSpc>
                <a:spcPct val="100000"/>
              </a:lnSpc>
              <a:spcBef>
                <a:spcPts val="1000"/>
              </a:spcBef>
              <a:spcAft>
                <a:spcPts val="0"/>
              </a:spcAft>
              <a:buClr>
                <a:schemeClr val="accent1"/>
              </a:buClr>
              <a:buSzPts val="2560"/>
              <a:buFont typeface="Noto Sans Symbols"/>
              <a:buAutoNum type="arabicPeriod"/>
            </a:pPr>
            <a:r>
              <a:rPr lang="en-US" sz="3200" b="0" i="0" u="none">
                <a:solidFill>
                  <a:srgbClr val="0070C0"/>
                </a:solidFill>
                <a:latin typeface="Trebuchet MS"/>
                <a:ea typeface="Trebuchet MS"/>
                <a:cs typeface="Trebuchet MS"/>
                <a:sym typeface="Trebuchet MS"/>
              </a:rPr>
              <a:t>Поняття про добір у тваринництві.</a:t>
            </a:r>
            <a:endParaRPr/>
          </a:p>
          <a:p>
            <a:pPr marL="0" lvl="0" indent="-162560" algn="just" rtl="0">
              <a:lnSpc>
                <a:spcPct val="100000"/>
              </a:lnSpc>
              <a:spcBef>
                <a:spcPts val="1000"/>
              </a:spcBef>
              <a:spcAft>
                <a:spcPts val="0"/>
              </a:spcAft>
              <a:buClr>
                <a:schemeClr val="accent1"/>
              </a:buClr>
              <a:buSzPts val="2560"/>
              <a:buFont typeface="Noto Sans Symbols"/>
              <a:buAutoNum type="arabicPeriod"/>
            </a:pPr>
            <a:r>
              <a:rPr lang="en-US" sz="3200" b="0" i="0" u="none">
                <a:solidFill>
                  <a:srgbClr val="0070C0"/>
                </a:solidFill>
                <a:latin typeface="Trebuchet MS"/>
                <a:ea typeface="Trebuchet MS"/>
                <a:cs typeface="Trebuchet MS"/>
                <a:sym typeface="Trebuchet MS"/>
              </a:rPr>
              <a:t>Підбір.  Види і форми підбору.</a:t>
            </a:r>
            <a:endParaRPr/>
          </a:p>
          <a:p>
            <a:pPr marL="0" lvl="0" indent="-162560" algn="just" rtl="0">
              <a:lnSpc>
                <a:spcPct val="100000"/>
              </a:lnSpc>
              <a:spcBef>
                <a:spcPts val="1000"/>
              </a:spcBef>
              <a:spcAft>
                <a:spcPts val="0"/>
              </a:spcAft>
              <a:buClr>
                <a:schemeClr val="accent1"/>
              </a:buClr>
              <a:buSzPts val="2560"/>
              <a:buFont typeface="Noto Sans Symbols"/>
              <a:buAutoNum type="arabicPeriod"/>
            </a:pPr>
            <a:r>
              <a:rPr lang="en-US" sz="3200" b="0" i="0" u="none">
                <a:solidFill>
                  <a:srgbClr val="0070C0"/>
                </a:solidFill>
                <a:latin typeface="Trebuchet MS"/>
                <a:ea typeface="Trebuchet MS"/>
                <a:cs typeface="Trebuchet MS"/>
                <a:sym typeface="Trebuchet MS"/>
              </a:rPr>
              <a:t>Методи розведення с-г тварин.</a:t>
            </a:r>
            <a:endParaRPr/>
          </a:p>
          <a:p>
            <a:pPr marL="0" lvl="0" indent="0" algn="l" rtl="0">
              <a:spcBef>
                <a:spcPts val="1000"/>
              </a:spcBef>
              <a:spcAft>
                <a:spcPts val="0"/>
              </a:spcAft>
              <a:buSzPts val="2560"/>
              <a:buNone/>
            </a:pPr>
            <a:endParaRPr sz="3200" b="0" i="0" u="none">
              <a:solidFill>
                <a:srgbClr val="0070C0"/>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3"/>
          <p:cNvSpPr txBox="1">
            <a:spLocks noGrp="1"/>
          </p:cNvSpPr>
          <p:nvPr>
            <p:ph type="body" idx="1"/>
          </p:nvPr>
        </p:nvSpPr>
        <p:spPr>
          <a:xfrm>
            <a:off x="323850" y="188912"/>
            <a:ext cx="8640762" cy="6669087"/>
          </a:xfrm>
          <a:prstGeom prst="rect">
            <a:avLst/>
          </a:prstGeom>
          <a:noFill/>
          <a:ln>
            <a:noFill/>
          </a:ln>
        </p:spPr>
        <p:txBody>
          <a:bodyPr spcFirstLastPara="1" wrap="square" lIns="91425" tIns="45700" rIns="91425" bIns="45700" anchor="t" anchorCtr="0">
            <a:noAutofit/>
          </a:bodyPr>
          <a:lstStyle/>
          <a:p>
            <a:pPr marL="514350" lvl="0" indent="-514350" algn="ctr" rtl="0">
              <a:lnSpc>
                <a:spcPct val="100000"/>
              </a:lnSpc>
              <a:spcBef>
                <a:spcPts val="0"/>
              </a:spcBef>
              <a:spcAft>
                <a:spcPts val="0"/>
              </a:spcAft>
              <a:buClr>
                <a:schemeClr val="accent1"/>
              </a:buClr>
              <a:buSzPts val="2240"/>
              <a:buFont typeface="Noto Sans Symbols"/>
              <a:buAutoNum type="arabicPeriod"/>
            </a:pPr>
            <a:r>
              <a:rPr lang="en-US" sz="2800" b="1" i="0" u="none">
                <a:solidFill>
                  <a:srgbClr val="0070C0"/>
                </a:solidFill>
                <a:latin typeface="Times New Roman"/>
                <a:ea typeface="Times New Roman"/>
                <a:cs typeface="Times New Roman"/>
                <a:sym typeface="Times New Roman"/>
              </a:rPr>
              <a:t>Поняття про відбір у тваринництві.</a:t>
            </a:r>
            <a:endParaRPr/>
          </a:p>
          <a:p>
            <a:pPr marL="514350" lvl="0" indent="-514350" algn="just" rtl="0">
              <a:lnSpc>
                <a:spcPct val="100000"/>
              </a:lnSpc>
              <a:spcBef>
                <a:spcPts val="1000"/>
              </a:spcBef>
              <a:spcAft>
                <a:spcPts val="0"/>
              </a:spcAft>
              <a:buSzPts val="1600"/>
              <a:buNone/>
            </a:pPr>
            <a:r>
              <a:rPr lang="en-US" sz="2000" b="1" i="0" u="sng">
                <a:solidFill>
                  <a:schemeClr val="dk1"/>
                </a:solidFill>
                <a:latin typeface="Times New Roman"/>
                <a:ea typeface="Times New Roman"/>
                <a:cs typeface="Times New Roman"/>
                <a:sym typeface="Times New Roman"/>
              </a:rPr>
              <a:t>Під відбором </a:t>
            </a:r>
            <a:r>
              <a:rPr lang="en-US" sz="2000" b="0" i="0" u="sng">
                <a:solidFill>
                  <a:schemeClr val="dk1"/>
                </a:solidFill>
                <a:latin typeface="Times New Roman"/>
                <a:ea typeface="Times New Roman"/>
                <a:cs typeface="Times New Roman"/>
                <a:sym typeface="Times New Roman"/>
              </a:rPr>
              <a:t>розуміють</a:t>
            </a:r>
            <a:r>
              <a:rPr lang="en-US" sz="2000" b="0" i="0" u="none">
                <a:solidFill>
                  <a:schemeClr val="dk1"/>
                </a:solidFill>
                <a:latin typeface="Times New Roman"/>
                <a:ea typeface="Times New Roman"/>
                <a:cs typeface="Times New Roman"/>
                <a:sym typeface="Times New Roman"/>
              </a:rPr>
              <a:t> виділення із загальної маси кращих за продуктивно-племінними якостями тварин для розведення і вибракування із стада гірших. </a:t>
            </a:r>
            <a:endParaRPr sz="2000" b="0" i="0" u="none">
              <a:solidFill>
                <a:schemeClr val="dk1"/>
              </a:solidFill>
              <a:latin typeface="Times New Roman"/>
              <a:ea typeface="Times New Roman"/>
              <a:cs typeface="Times New Roman"/>
              <a:sym typeface="Times New Roman"/>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Вчення про відбір і підбір розробив Ч.Дарвін. Він поділив підбір на  природний і штучний.</a:t>
            </a:r>
            <a:endParaRPr sz="2000" b="0" i="0" u="none">
              <a:solidFill>
                <a:schemeClr val="dk1"/>
              </a:solidFill>
              <a:latin typeface="Times New Roman"/>
              <a:ea typeface="Times New Roman"/>
              <a:cs typeface="Times New Roman"/>
              <a:sym typeface="Times New Roman"/>
            </a:endParaRPr>
          </a:p>
          <a:p>
            <a:pPr marL="514350" lvl="0" indent="-514350" algn="just" rtl="0">
              <a:lnSpc>
                <a:spcPct val="100000"/>
              </a:lnSpc>
              <a:spcBef>
                <a:spcPts val="1000"/>
              </a:spcBef>
              <a:spcAft>
                <a:spcPts val="0"/>
              </a:spcAft>
              <a:buSzPts val="1600"/>
              <a:buNone/>
            </a:pPr>
            <a:r>
              <a:rPr lang="en-US" sz="2000" b="0" i="0" u="sng">
                <a:solidFill>
                  <a:schemeClr val="dk1"/>
                </a:solidFill>
                <a:latin typeface="Times New Roman"/>
                <a:ea typeface="Times New Roman"/>
                <a:cs typeface="Times New Roman"/>
                <a:sym typeface="Times New Roman"/>
              </a:rPr>
              <a:t>Природний –</a:t>
            </a:r>
            <a:r>
              <a:rPr lang="en-US" sz="2000" b="0" i="0" u="none">
                <a:solidFill>
                  <a:schemeClr val="dk1"/>
                </a:solidFill>
                <a:latin typeface="Times New Roman"/>
                <a:ea typeface="Times New Roman"/>
                <a:cs typeface="Times New Roman"/>
                <a:sym typeface="Times New Roman"/>
              </a:rPr>
              <a:t>полягає у виживанні найпристосованіших тварин в навколишньому середовищі. Тобто особини краще пристосовані до умов навколишнього середовища виявляються більш життєстійкими. </a:t>
            </a:r>
            <a:endParaRPr sz="2000" b="0" i="0" u="none">
              <a:solidFill>
                <a:schemeClr val="dk1"/>
              </a:solidFill>
              <a:latin typeface="Calibri"/>
              <a:ea typeface="Calibri"/>
              <a:cs typeface="Calibri"/>
              <a:sym typeface="Calibri"/>
            </a:endParaRPr>
          </a:p>
          <a:p>
            <a:pPr marL="514350" lvl="0" indent="-514350" algn="just" rtl="0">
              <a:lnSpc>
                <a:spcPct val="100000"/>
              </a:lnSpc>
              <a:spcBef>
                <a:spcPts val="1000"/>
              </a:spcBef>
              <a:spcAft>
                <a:spcPts val="0"/>
              </a:spcAft>
              <a:buSzPts val="1600"/>
              <a:buNone/>
            </a:pPr>
            <a:r>
              <a:rPr lang="en-US" sz="2000" b="0" i="0" u="sng">
                <a:solidFill>
                  <a:schemeClr val="dk1"/>
                </a:solidFill>
                <a:latin typeface="Times New Roman"/>
                <a:ea typeface="Times New Roman"/>
                <a:cs typeface="Times New Roman"/>
                <a:sym typeface="Times New Roman"/>
              </a:rPr>
              <a:t>Штучний відбір</a:t>
            </a:r>
            <a:r>
              <a:rPr lang="en-US" sz="2000" b="0" i="0" u="none">
                <a:solidFill>
                  <a:schemeClr val="dk1"/>
                </a:solidFill>
                <a:latin typeface="Times New Roman"/>
                <a:ea typeface="Times New Roman"/>
                <a:cs typeface="Times New Roman"/>
                <a:sym typeface="Times New Roman"/>
              </a:rPr>
              <a:t> – це цілеспрямований процес сортування тварин за їх племінною цінністю з тим, щоб інтенсивно </a:t>
            </a:r>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використовувати кращі генотипи. </a:t>
            </a:r>
            <a:endParaRPr sz="2000" b="0" i="0" u="none">
              <a:solidFill>
                <a:schemeClr val="dk1"/>
              </a:solidFill>
              <a:latin typeface="Times New Roman"/>
              <a:ea typeface="Times New Roman"/>
              <a:cs typeface="Times New Roman"/>
              <a:sym typeface="Times New Roman"/>
            </a:endParaRPr>
          </a:p>
          <a:p>
            <a:pPr marL="514350" lvl="0" indent="-514350" algn="just" rtl="0">
              <a:lnSpc>
                <a:spcPct val="100000"/>
              </a:lnSpc>
              <a:spcBef>
                <a:spcPts val="1000"/>
              </a:spcBef>
              <a:spcAft>
                <a:spcPts val="0"/>
              </a:spcAft>
              <a:buSzPts val="1600"/>
              <a:buNone/>
            </a:pPr>
            <a:r>
              <a:rPr lang="en-US" sz="2000" b="0" i="1" u="none">
                <a:solidFill>
                  <a:schemeClr val="dk1"/>
                </a:solidFill>
                <a:latin typeface="Times New Roman"/>
                <a:ea typeface="Times New Roman"/>
                <a:cs typeface="Times New Roman"/>
                <a:sym typeface="Times New Roman"/>
              </a:rPr>
              <a:t>Наприклад: </a:t>
            </a:r>
            <a:r>
              <a:rPr lang="en-US" sz="2000" b="0" i="0" u="none">
                <a:solidFill>
                  <a:schemeClr val="dk1"/>
                </a:solidFill>
                <a:latin typeface="Times New Roman"/>
                <a:ea typeface="Times New Roman"/>
                <a:cs typeface="Times New Roman"/>
                <a:sym typeface="Times New Roman"/>
              </a:rPr>
              <a:t>при створенні української степової </a:t>
            </a:r>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породи свиней вчений Іванов із опоросу 10-12 </a:t>
            </a:r>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поросят він залишав лише 1-3 поросят, які </a:t>
            </a:r>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за своїми індивідуальними особливостями </a:t>
            </a:r>
            <a:endParaRPr/>
          </a:p>
          <a:p>
            <a:pPr marL="514350" lvl="0" indent="-51435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відповідали усім вимогам, що ставилися до породи. Решту поросят вибраковував.</a:t>
            </a:r>
            <a:endParaRPr/>
          </a:p>
          <a:p>
            <a:pPr marL="0" lvl="0" indent="0" algn="l" rtl="0">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p:txBody>
      </p:sp>
      <p:pic>
        <p:nvPicPr>
          <p:cNvPr id="199" name="Google Shape;199;p23"/>
          <p:cNvPicPr preferRelativeResize="0"/>
          <p:nvPr/>
        </p:nvPicPr>
        <p:blipFill rotWithShape="1">
          <a:blip r:embed="rId3">
            <a:alphaModFix/>
          </a:blip>
          <a:srcRect/>
          <a:stretch/>
        </p:blipFill>
        <p:spPr>
          <a:xfrm>
            <a:off x="5651500" y="3644900"/>
            <a:ext cx="3313112" cy="2447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4"/>
          <p:cNvSpPr txBox="1">
            <a:spLocks noGrp="1"/>
          </p:cNvSpPr>
          <p:nvPr>
            <p:ph type="body" idx="1"/>
          </p:nvPr>
        </p:nvSpPr>
        <p:spPr>
          <a:xfrm>
            <a:off x="323850" y="188912"/>
            <a:ext cx="8569325" cy="6264275"/>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920"/>
              <a:buNone/>
            </a:pPr>
            <a:r>
              <a:rPr lang="en-US" sz="2400" b="1" i="0" u="sng">
                <a:solidFill>
                  <a:srgbClr val="FF0000"/>
                </a:solidFill>
                <a:latin typeface="Times New Roman"/>
                <a:ea typeface="Times New Roman"/>
                <a:cs typeface="Times New Roman"/>
                <a:sym typeface="Times New Roman"/>
              </a:rPr>
              <a:t>Розрізняють:</a:t>
            </a:r>
            <a:endParaRPr/>
          </a:p>
          <a:p>
            <a:pPr marL="0" lvl="0" indent="0" algn="just" rtl="0">
              <a:lnSpc>
                <a:spcPct val="100000"/>
              </a:lnSpc>
              <a:spcBef>
                <a:spcPts val="1000"/>
              </a:spcBef>
              <a:spcAft>
                <a:spcPts val="0"/>
              </a:spcAft>
              <a:buSzPts val="1920"/>
              <a:buNone/>
            </a:pPr>
            <a:r>
              <a:rPr lang="en-US" sz="2400" b="1" i="0" u="sng">
                <a:solidFill>
                  <a:schemeClr val="dk1"/>
                </a:solidFill>
                <a:latin typeface="Times New Roman"/>
                <a:ea typeface="Times New Roman"/>
                <a:cs typeface="Times New Roman"/>
                <a:sym typeface="Times New Roman"/>
              </a:rPr>
              <a:t>Масовий</a:t>
            </a:r>
            <a:r>
              <a:rPr lang="en-US" sz="2400" b="1" i="0" u="none">
                <a:solidFill>
                  <a:schemeClr val="dk1"/>
                </a:solidFill>
                <a:latin typeface="Times New Roman"/>
                <a:ea typeface="Times New Roman"/>
                <a:cs typeface="Times New Roman"/>
                <a:sym typeface="Times New Roman"/>
              </a:rPr>
              <a:t> відбір </a:t>
            </a:r>
            <a:r>
              <a:rPr lang="en-US" sz="2400" b="0" i="0" u="none">
                <a:solidFill>
                  <a:schemeClr val="dk1"/>
                </a:solidFill>
                <a:latin typeface="Times New Roman"/>
                <a:ea typeface="Times New Roman"/>
                <a:cs typeface="Times New Roman"/>
                <a:sym typeface="Times New Roman"/>
              </a:rPr>
              <a:t>– коли з стада відбирають велику групу особин за їх ознаками. Його застосовують у стадах корів м’ясної худоби, у великих отарах овець, коли неможливо визначити походження тварин і зробити комплексну оцінку. Тобто тварин, гірших за будовою тіла і продуктивністю, вибраковують, а кращих залишають для відтворення стада</a:t>
            </a:r>
            <a:endParaRPr/>
          </a:p>
          <a:p>
            <a:pPr marL="0" lvl="0" indent="0" algn="just" rtl="0">
              <a:lnSpc>
                <a:spcPct val="100000"/>
              </a:lnSpc>
              <a:spcBef>
                <a:spcPts val="1000"/>
              </a:spcBef>
              <a:spcAft>
                <a:spcPts val="0"/>
              </a:spcAft>
              <a:buSzPts val="1920"/>
              <a:buNone/>
            </a:pPr>
            <a:r>
              <a:rPr lang="en-US" sz="2400" b="1" i="0" u="sng">
                <a:solidFill>
                  <a:schemeClr val="dk1"/>
                </a:solidFill>
                <a:latin typeface="Times New Roman"/>
                <a:ea typeface="Times New Roman"/>
                <a:cs typeface="Times New Roman"/>
                <a:sym typeface="Times New Roman"/>
              </a:rPr>
              <a:t>Індивідуальний відбір </a:t>
            </a:r>
            <a:r>
              <a:rPr lang="en-US" sz="2400" b="0" i="0" u="sng">
                <a:solidFill>
                  <a:schemeClr val="dk1"/>
                </a:solidFill>
                <a:latin typeface="Times New Roman"/>
                <a:ea typeface="Times New Roman"/>
                <a:cs typeface="Times New Roman"/>
                <a:sym typeface="Times New Roman"/>
              </a:rPr>
              <a:t>-</a:t>
            </a:r>
            <a:r>
              <a:rPr lang="en-US" sz="2400" b="0" i="0" u="none">
                <a:solidFill>
                  <a:schemeClr val="dk1"/>
                </a:solidFill>
                <a:latin typeface="Times New Roman"/>
                <a:ea typeface="Times New Roman"/>
                <a:cs typeface="Times New Roman"/>
                <a:sym typeface="Times New Roman"/>
              </a:rPr>
              <a:t>  при якому вибирають найкращих тварин за якістю їх потомства.   У племінних господарствах, де налагоджено зоотехнічний облік за походженням, продуктивністю, якістю потомства, проводять індивідуальний добір тварин за комплексом ознак.</a:t>
            </a:r>
            <a:endParaRPr/>
          </a:p>
          <a:p>
            <a:pPr marL="0" lvl="0" indent="0" algn="l" rtl="0">
              <a:spcBef>
                <a:spcPts val="1000"/>
              </a:spcBef>
              <a:spcAft>
                <a:spcPts val="0"/>
              </a:spcAft>
              <a:buSzPts val="1920"/>
              <a:buNone/>
            </a:pPr>
            <a:endParaRPr sz="2400" b="0" i="0" u="non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5"/>
          <p:cNvSpPr txBox="1">
            <a:spLocks noGrp="1"/>
          </p:cNvSpPr>
          <p:nvPr>
            <p:ph type="body" idx="1"/>
          </p:nvPr>
        </p:nvSpPr>
        <p:spPr>
          <a:xfrm>
            <a:off x="152400" y="0"/>
            <a:ext cx="8785225" cy="6669087"/>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920"/>
              <a:buNone/>
            </a:pPr>
            <a:r>
              <a:rPr lang="en-US" sz="2400" b="1" i="1" u="sng">
                <a:solidFill>
                  <a:srgbClr val="48432A"/>
                </a:solidFill>
                <a:latin typeface="Times New Roman"/>
                <a:ea typeface="Times New Roman"/>
                <a:cs typeface="Times New Roman"/>
                <a:sym typeface="Times New Roman"/>
              </a:rPr>
              <a:t>Комплекс ознак за якими ведуть індивідуальний відбір:</a:t>
            </a:r>
            <a:endParaRPr/>
          </a:p>
          <a:p>
            <a:pPr marL="0" lvl="0" indent="0" algn="l" rtl="0">
              <a:lnSpc>
                <a:spcPct val="100000"/>
              </a:lnSpc>
              <a:spcBef>
                <a:spcPts val="1000"/>
              </a:spcBef>
              <a:spcAft>
                <a:spcPts val="0"/>
              </a:spcAft>
              <a:buSzPts val="1920"/>
              <a:buNone/>
            </a:pPr>
            <a:r>
              <a:rPr lang="en-US" sz="2400" b="1" i="0" u="none">
                <a:solidFill>
                  <a:srgbClr val="48432A"/>
                </a:solidFill>
                <a:latin typeface="Times New Roman"/>
                <a:ea typeface="Times New Roman"/>
                <a:cs typeface="Times New Roman"/>
                <a:sym typeface="Times New Roman"/>
              </a:rPr>
              <a:t>А) Відбір за продуктивністю    </a:t>
            </a:r>
            <a:endParaRPr sz="2400" b="1" i="0" u="none">
              <a:solidFill>
                <a:srgbClr val="48432A"/>
              </a:solidFill>
              <a:latin typeface="Times New Roman"/>
              <a:ea typeface="Times New Roman"/>
              <a:cs typeface="Times New Roman"/>
              <a:sym typeface="Times New Roman"/>
            </a:endParaRPr>
          </a:p>
          <a:p>
            <a:pPr marL="0" lvl="0" indent="0" algn="l" rtl="0">
              <a:spcBef>
                <a:spcPts val="1000"/>
              </a:spcBef>
              <a:spcAft>
                <a:spcPts val="0"/>
              </a:spcAft>
              <a:buSzPts val="1920"/>
              <a:buNone/>
            </a:pPr>
            <a:endParaRPr sz="2400" b="1" i="0" u="none">
              <a:solidFill>
                <a:srgbClr val="48432A"/>
              </a:solidFill>
              <a:latin typeface="Times New Roman"/>
              <a:ea typeface="Times New Roman"/>
              <a:cs typeface="Times New Roman"/>
              <a:sym typeface="Times New Roman"/>
            </a:endParaRPr>
          </a:p>
        </p:txBody>
      </p:sp>
      <p:sp>
        <p:nvSpPr>
          <p:cNvPr id="210" name="Google Shape;210;p25"/>
          <p:cNvSpPr txBox="1"/>
          <p:nvPr/>
        </p:nvSpPr>
        <p:spPr>
          <a:xfrm>
            <a:off x="1187450" y="2006600"/>
            <a:ext cx="5472112" cy="792162"/>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rebuchet MS"/>
              <a:buNone/>
            </a:pPr>
            <a:r>
              <a:rPr lang="en-US" sz="2400" b="1" i="0" u="none">
                <a:solidFill>
                  <a:srgbClr val="FFFFFF"/>
                </a:solidFill>
                <a:latin typeface="Trebuchet MS"/>
                <a:ea typeface="Trebuchet MS"/>
                <a:cs typeface="Trebuchet MS"/>
                <a:sym typeface="Trebuchet MS"/>
              </a:rPr>
              <a:t>Оцінювання ВРХ</a:t>
            </a:r>
            <a:endParaRPr/>
          </a:p>
        </p:txBody>
      </p:sp>
      <p:sp>
        <p:nvSpPr>
          <p:cNvPr id="211" name="Google Shape;211;p25"/>
          <p:cNvSpPr txBox="1"/>
          <p:nvPr/>
        </p:nvSpPr>
        <p:spPr>
          <a:xfrm>
            <a:off x="260350" y="3162300"/>
            <a:ext cx="3025775" cy="792162"/>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Молочністю </a:t>
            </a:r>
            <a:endParaRPr/>
          </a:p>
        </p:txBody>
      </p:sp>
      <p:sp>
        <p:nvSpPr>
          <p:cNvPr id="212" name="Google Shape;212;p25"/>
          <p:cNvSpPr txBox="1"/>
          <p:nvPr/>
        </p:nvSpPr>
        <p:spPr>
          <a:xfrm>
            <a:off x="5543550" y="3014662"/>
            <a:ext cx="3168650" cy="828675"/>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Конституцією і екстер’єром</a:t>
            </a:r>
            <a:endParaRPr/>
          </a:p>
        </p:txBody>
      </p:sp>
      <p:sp>
        <p:nvSpPr>
          <p:cNvPr id="213" name="Google Shape;213;p25"/>
          <p:cNvSpPr txBox="1"/>
          <p:nvPr/>
        </p:nvSpPr>
        <p:spPr>
          <a:xfrm>
            <a:off x="109537" y="4268787"/>
            <a:ext cx="1439862" cy="647700"/>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Кількість молока </a:t>
            </a:r>
            <a:endParaRPr/>
          </a:p>
        </p:txBody>
      </p:sp>
      <p:sp>
        <p:nvSpPr>
          <p:cNvPr id="214" name="Google Shape;214;p25"/>
          <p:cNvSpPr txBox="1"/>
          <p:nvPr/>
        </p:nvSpPr>
        <p:spPr>
          <a:xfrm>
            <a:off x="1966912" y="4268787"/>
            <a:ext cx="1655762" cy="647700"/>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Кількість білка і жиру</a:t>
            </a:r>
            <a:endParaRPr/>
          </a:p>
        </p:txBody>
      </p:sp>
      <p:cxnSp>
        <p:nvCxnSpPr>
          <p:cNvPr id="215" name="Google Shape;215;p25"/>
          <p:cNvCxnSpPr/>
          <p:nvPr/>
        </p:nvCxnSpPr>
        <p:spPr>
          <a:xfrm flipH="1">
            <a:off x="1701800" y="2820987"/>
            <a:ext cx="288925" cy="252412"/>
          </a:xfrm>
          <a:prstGeom prst="straightConnector1">
            <a:avLst/>
          </a:prstGeom>
          <a:noFill/>
          <a:ln w="12700" cap="rnd" cmpd="sng">
            <a:solidFill>
              <a:srgbClr val="FF0000"/>
            </a:solidFill>
            <a:prstDash val="solid"/>
            <a:miter lim="800000"/>
            <a:headEnd type="none" w="med" len="med"/>
            <a:tailEnd type="triangle" w="med" len="med"/>
          </a:ln>
        </p:spPr>
      </p:cxnSp>
      <p:cxnSp>
        <p:nvCxnSpPr>
          <p:cNvPr id="216" name="Google Shape;216;p25"/>
          <p:cNvCxnSpPr/>
          <p:nvPr/>
        </p:nvCxnSpPr>
        <p:spPr>
          <a:xfrm flipH="1">
            <a:off x="703262" y="3951287"/>
            <a:ext cx="142875" cy="217487"/>
          </a:xfrm>
          <a:prstGeom prst="straightConnector1">
            <a:avLst/>
          </a:prstGeom>
          <a:noFill/>
          <a:ln w="12700" cap="rnd" cmpd="sng">
            <a:solidFill>
              <a:srgbClr val="FF0000"/>
            </a:solidFill>
            <a:prstDash val="solid"/>
            <a:miter lim="800000"/>
            <a:headEnd type="none" w="med" len="med"/>
            <a:tailEnd type="triangle" w="med" len="med"/>
          </a:ln>
        </p:spPr>
      </p:cxnSp>
      <p:cxnSp>
        <p:nvCxnSpPr>
          <p:cNvPr id="217" name="Google Shape;217;p25"/>
          <p:cNvCxnSpPr/>
          <p:nvPr/>
        </p:nvCxnSpPr>
        <p:spPr>
          <a:xfrm>
            <a:off x="2690812" y="3968750"/>
            <a:ext cx="142875" cy="215900"/>
          </a:xfrm>
          <a:prstGeom prst="straightConnector1">
            <a:avLst/>
          </a:prstGeom>
          <a:noFill/>
          <a:ln w="12700" cap="rnd" cmpd="sng">
            <a:solidFill>
              <a:srgbClr val="FF0000"/>
            </a:solidFill>
            <a:prstDash val="solid"/>
            <a:miter lim="800000"/>
            <a:headEnd type="none" w="med" len="med"/>
            <a:tailEnd type="triangle" w="med" len="med"/>
          </a:ln>
        </p:spPr>
      </p:cxnSp>
      <p:sp>
        <p:nvSpPr>
          <p:cNvPr id="218" name="Google Shape;218;p25"/>
          <p:cNvSpPr txBox="1"/>
          <p:nvPr/>
        </p:nvSpPr>
        <p:spPr>
          <a:xfrm>
            <a:off x="628650" y="5318125"/>
            <a:ext cx="2160587" cy="1295400"/>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Швидкість молоковіддачі і придатність до машинного доїння</a:t>
            </a:r>
            <a:endParaRPr/>
          </a:p>
        </p:txBody>
      </p:sp>
      <p:cxnSp>
        <p:nvCxnSpPr>
          <p:cNvPr id="219" name="Google Shape;219;p25"/>
          <p:cNvCxnSpPr/>
          <p:nvPr/>
        </p:nvCxnSpPr>
        <p:spPr>
          <a:xfrm flipH="1">
            <a:off x="1708150" y="3994150"/>
            <a:ext cx="28575" cy="1323975"/>
          </a:xfrm>
          <a:prstGeom prst="straightConnector1">
            <a:avLst/>
          </a:prstGeom>
          <a:noFill/>
          <a:ln w="12700" cap="rnd" cmpd="sng">
            <a:solidFill>
              <a:srgbClr val="FF0000"/>
            </a:solidFill>
            <a:prstDash val="solid"/>
            <a:miter lim="800000"/>
            <a:headEnd type="none" w="med" len="med"/>
            <a:tailEnd type="triangle" w="med" len="med"/>
          </a:ln>
        </p:spPr>
      </p:cxnSp>
      <p:cxnSp>
        <p:nvCxnSpPr>
          <p:cNvPr id="220" name="Google Shape;220;p25"/>
          <p:cNvCxnSpPr/>
          <p:nvPr/>
        </p:nvCxnSpPr>
        <p:spPr>
          <a:xfrm>
            <a:off x="6508750" y="2727325"/>
            <a:ext cx="287337" cy="252412"/>
          </a:xfrm>
          <a:prstGeom prst="straightConnector1">
            <a:avLst/>
          </a:prstGeom>
          <a:noFill/>
          <a:ln w="12700" cap="rnd" cmpd="sng">
            <a:solidFill>
              <a:srgbClr val="FF0000"/>
            </a:solidFill>
            <a:prstDash val="solid"/>
            <a:miter lim="800000"/>
            <a:headEnd type="none" w="med" len="med"/>
            <a:tailEnd type="triangle" w="med" len="med"/>
          </a:ln>
        </p:spPr>
      </p:cxnSp>
      <p:sp>
        <p:nvSpPr>
          <p:cNvPr id="221" name="Google Shape;221;p25"/>
          <p:cNvSpPr txBox="1"/>
          <p:nvPr/>
        </p:nvSpPr>
        <p:spPr>
          <a:xfrm>
            <a:off x="4814887" y="4337050"/>
            <a:ext cx="2016125" cy="792162"/>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За живою масою</a:t>
            </a:r>
            <a:endParaRPr/>
          </a:p>
        </p:txBody>
      </p:sp>
      <p:cxnSp>
        <p:nvCxnSpPr>
          <p:cNvPr id="222" name="Google Shape;222;p25"/>
          <p:cNvCxnSpPr/>
          <p:nvPr/>
        </p:nvCxnSpPr>
        <p:spPr>
          <a:xfrm>
            <a:off x="5148262" y="2897187"/>
            <a:ext cx="0" cy="1371600"/>
          </a:xfrm>
          <a:prstGeom prst="straightConnector1">
            <a:avLst/>
          </a:prstGeom>
          <a:noFill/>
          <a:ln w="12700" cap="rnd" cmpd="sng">
            <a:solidFill>
              <a:srgbClr val="FF0000"/>
            </a:solidFill>
            <a:prstDash val="solid"/>
            <a:miter lim="800000"/>
            <a:headEnd type="none" w="med" len="med"/>
            <a:tailEnd type="triangle" w="med" len="med"/>
          </a:ln>
        </p:spPr>
      </p:cxnSp>
      <p:sp>
        <p:nvSpPr>
          <p:cNvPr id="223" name="Google Shape;223;p25"/>
          <p:cNvSpPr txBox="1"/>
          <p:nvPr/>
        </p:nvSpPr>
        <p:spPr>
          <a:xfrm>
            <a:off x="3394075" y="5789612"/>
            <a:ext cx="2303462" cy="792162"/>
          </a:xfrm>
          <a:prstGeom prst="rect">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Відтворювальною здатністю</a:t>
            </a:r>
            <a:endParaRPr/>
          </a:p>
        </p:txBody>
      </p:sp>
      <p:cxnSp>
        <p:nvCxnSpPr>
          <p:cNvPr id="224" name="Google Shape;224;p25"/>
          <p:cNvCxnSpPr/>
          <p:nvPr/>
        </p:nvCxnSpPr>
        <p:spPr>
          <a:xfrm>
            <a:off x="4211637" y="2803525"/>
            <a:ext cx="0" cy="2986087"/>
          </a:xfrm>
          <a:prstGeom prst="straightConnector1">
            <a:avLst/>
          </a:prstGeom>
          <a:noFill/>
          <a:ln w="12700" cap="rnd" cmpd="sng">
            <a:solidFill>
              <a:srgbClr val="FF0000"/>
            </a:solidFill>
            <a:prstDash val="solid"/>
            <a:miter lim="800000"/>
            <a:headEnd type="none" w="med" len="med"/>
            <a:tailEnd type="triangle" w="med" len="med"/>
          </a:ln>
        </p:spPr>
      </p:cxnSp>
      <p:pic>
        <p:nvPicPr>
          <p:cNvPr id="225" name="Google Shape;225;p25"/>
          <p:cNvPicPr preferRelativeResize="0"/>
          <p:nvPr/>
        </p:nvPicPr>
        <p:blipFill rotWithShape="1">
          <a:blip r:embed="rId3">
            <a:alphaModFix/>
          </a:blip>
          <a:srcRect/>
          <a:stretch/>
        </p:blipFill>
        <p:spPr>
          <a:xfrm>
            <a:off x="5834062" y="438150"/>
            <a:ext cx="3214687" cy="22637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6"/>
          <p:cNvSpPr txBox="1">
            <a:spLocks noGrp="1"/>
          </p:cNvSpPr>
          <p:nvPr>
            <p:ph type="body" idx="1"/>
          </p:nvPr>
        </p:nvSpPr>
        <p:spPr>
          <a:xfrm>
            <a:off x="23812" y="-7937"/>
            <a:ext cx="8785225" cy="648176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600"/>
              <a:buNone/>
            </a:pPr>
            <a:endParaRPr sz="2000" b="0" i="0" u="none">
              <a:solidFill>
                <a:srgbClr val="7F7F7F"/>
              </a:solidFill>
              <a:latin typeface="Trebuchet MS"/>
              <a:ea typeface="Trebuchet MS"/>
              <a:cs typeface="Trebuchet MS"/>
              <a:sym typeface="Trebuchet MS"/>
            </a:endParaRPr>
          </a:p>
          <a:p>
            <a:pPr marL="0" lvl="0" indent="0" algn="l" rtl="0">
              <a:lnSpc>
                <a:spcPct val="100000"/>
              </a:lnSpc>
              <a:spcBef>
                <a:spcPts val="1000"/>
              </a:spcBef>
              <a:spcAft>
                <a:spcPts val="0"/>
              </a:spcAft>
              <a:buSzPts val="1600"/>
              <a:buNone/>
            </a:pPr>
            <a:endParaRPr sz="2000" b="0" i="0" u="none">
              <a:solidFill>
                <a:srgbClr val="7F7F7F"/>
              </a:solidFill>
              <a:latin typeface="Trebuchet MS"/>
              <a:ea typeface="Trebuchet MS"/>
              <a:cs typeface="Trebuchet MS"/>
              <a:sym typeface="Trebuchet MS"/>
            </a:endParaRPr>
          </a:p>
          <a:p>
            <a:pPr marL="0" lvl="0" indent="0" algn="l" rtl="0">
              <a:lnSpc>
                <a:spcPct val="100000"/>
              </a:lnSpc>
              <a:spcBef>
                <a:spcPts val="1000"/>
              </a:spcBef>
              <a:spcAft>
                <a:spcPts val="0"/>
              </a:spcAft>
              <a:buSzPts val="1600"/>
              <a:buNone/>
            </a:pPr>
            <a:endParaRPr sz="2000" b="0" i="0" u="none">
              <a:solidFill>
                <a:srgbClr val="7F7F7F"/>
              </a:solidFill>
              <a:latin typeface="Trebuchet MS"/>
              <a:ea typeface="Trebuchet MS"/>
              <a:cs typeface="Trebuchet MS"/>
              <a:sym typeface="Trebuchet MS"/>
            </a:endParaRPr>
          </a:p>
          <a:p>
            <a:pPr marL="0" lvl="0" indent="0" algn="l" rtl="0">
              <a:spcBef>
                <a:spcPts val="1000"/>
              </a:spcBef>
              <a:spcAft>
                <a:spcPts val="0"/>
              </a:spcAft>
              <a:buSzPts val="1600"/>
              <a:buNone/>
            </a:pPr>
            <a:endParaRPr sz="2000" b="0" i="0" u="none">
              <a:solidFill>
                <a:srgbClr val="7F7F7F"/>
              </a:solidFill>
              <a:latin typeface="Trebuchet MS"/>
              <a:ea typeface="Trebuchet MS"/>
              <a:cs typeface="Trebuchet MS"/>
              <a:sym typeface="Trebuchet MS"/>
            </a:endParaRPr>
          </a:p>
        </p:txBody>
      </p:sp>
      <p:pic>
        <p:nvPicPr>
          <p:cNvPr id="231" name="Google Shape;231;p26"/>
          <p:cNvPicPr preferRelativeResize="0"/>
          <p:nvPr/>
        </p:nvPicPr>
        <p:blipFill rotWithShape="1">
          <a:blip r:embed="rId3">
            <a:alphaModFix/>
          </a:blip>
          <a:srcRect/>
          <a:stretch/>
        </p:blipFill>
        <p:spPr>
          <a:xfrm>
            <a:off x="5195887" y="-7937"/>
            <a:ext cx="3948112" cy="2244725"/>
          </a:xfrm>
          <a:prstGeom prst="rect">
            <a:avLst/>
          </a:prstGeom>
          <a:noFill/>
          <a:ln>
            <a:noFill/>
          </a:ln>
        </p:spPr>
      </p:pic>
      <p:sp>
        <p:nvSpPr>
          <p:cNvPr id="232" name="Google Shape;232;p26"/>
          <p:cNvSpPr/>
          <p:nvPr/>
        </p:nvSpPr>
        <p:spPr>
          <a:xfrm>
            <a:off x="2524125" y="3128962"/>
            <a:ext cx="2065337" cy="1366837"/>
          </a:xfrm>
          <a:prstGeom prst="roundRect">
            <a:avLst>
              <a:gd name="adj" fmla="val 16667"/>
            </a:avLst>
          </a:prstGeom>
          <a:solidFill>
            <a:srgbClr val="FFFF00"/>
          </a:solidFill>
          <a:ln w="19050" cap="rnd" cmpd="sng">
            <a:solidFill>
              <a:srgbClr val="688E19"/>
            </a:solidFill>
            <a:prstDash val="solid"/>
            <a:miter lim="800000"/>
            <a:headEnd type="none" w="sm" len="sm"/>
            <a:tailEnd type="none" w="sm" len="sm"/>
          </a:ln>
          <a:effectLst>
            <a:outerShdw blurRad="63500" dist="38100" dir="16200000">
              <a:srgbClr val="000000">
                <a:alpha val="3960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48432A"/>
              </a:buClr>
              <a:buSzPts val="1800"/>
              <a:buFont typeface="Times New Roman"/>
              <a:buNone/>
            </a:pPr>
            <a:r>
              <a:rPr lang="en-US" sz="1800" b="1" i="0" u="none">
                <a:solidFill>
                  <a:srgbClr val="48432A"/>
                </a:solidFill>
                <a:latin typeface="Times New Roman"/>
                <a:ea typeface="Times New Roman"/>
                <a:cs typeface="Times New Roman"/>
                <a:sym typeface="Times New Roman"/>
              </a:rPr>
              <a:t>Продуктивність свиней</a:t>
            </a:r>
            <a:endParaRPr/>
          </a:p>
          <a:p>
            <a:pPr marL="0" marR="0" lvl="0" indent="0" algn="ctr" rtl="0">
              <a:lnSpc>
                <a:spcPct val="100000"/>
              </a:lnSpc>
              <a:spcBef>
                <a:spcPts val="0"/>
              </a:spcBef>
              <a:spcAft>
                <a:spcPts val="0"/>
              </a:spcAft>
              <a:buClr>
                <a:srgbClr val="48432A"/>
              </a:buClr>
              <a:buSzPts val="1800"/>
              <a:buFont typeface="Times New Roman"/>
              <a:buNone/>
            </a:pPr>
            <a:r>
              <a:rPr lang="en-US" sz="1800" b="1" i="0" u="none">
                <a:solidFill>
                  <a:srgbClr val="48432A"/>
                </a:solidFill>
                <a:latin typeface="Times New Roman"/>
                <a:ea typeface="Times New Roman"/>
                <a:cs typeface="Times New Roman"/>
                <a:sym typeface="Times New Roman"/>
              </a:rPr>
              <a:t>оцінюють за</a:t>
            </a:r>
            <a:endParaRPr/>
          </a:p>
        </p:txBody>
      </p:sp>
      <p:sp>
        <p:nvSpPr>
          <p:cNvPr id="233" name="Google Shape;233;p26"/>
          <p:cNvSpPr/>
          <p:nvPr/>
        </p:nvSpPr>
        <p:spPr>
          <a:xfrm>
            <a:off x="-26987" y="2708275"/>
            <a:ext cx="2016125" cy="865187"/>
          </a:xfrm>
          <a:prstGeom prst="roundRect">
            <a:avLst>
              <a:gd name="adj" fmla="val 16667"/>
            </a:avLst>
          </a:prstGeom>
          <a:solidFill>
            <a:srgbClr val="FFC00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Материнськими якостями</a:t>
            </a:r>
            <a:endParaRPr/>
          </a:p>
        </p:txBody>
      </p:sp>
      <p:sp>
        <p:nvSpPr>
          <p:cNvPr id="234" name="Google Shape;234;p26"/>
          <p:cNvSpPr/>
          <p:nvPr/>
        </p:nvSpPr>
        <p:spPr>
          <a:xfrm>
            <a:off x="2724150" y="1330325"/>
            <a:ext cx="1584325" cy="792162"/>
          </a:xfrm>
          <a:prstGeom prst="roundRect">
            <a:avLst>
              <a:gd name="adj" fmla="val 16667"/>
            </a:avLst>
          </a:prstGeom>
          <a:solidFill>
            <a:srgbClr val="00B0F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Молочністю </a:t>
            </a:r>
            <a:endParaRPr/>
          </a:p>
        </p:txBody>
      </p:sp>
      <p:sp>
        <p:nvSpPr>
          <p:cNvPr id="235" name="Google Shape;235;p26"/>
          <p:cNvSpPr/>
          <p:nvPr/>
        </p:nvSpPr>
        <p:spPr>
          <a:xfrm>
            <a:off x="5013325" y="2336800"/>
            <a:ext cx="2052637" cy="792162"/>
          </a:xfrm>
          <a:prstGeom prst="roundRect">
            <a:avLst>
              <a:gd name="adj" fmla="val 16667"/>
            </a:avLst>
          </a:prstGeom>
          <a:solidFill>
            <a:schemeClr val="accent1"/>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Багатоплідністю </a:t>
            </a:r>
            <a:endParaRPr/>
          </a:p>
        </p:txBody>
      </p:sp>
      <p:sp>
        <p:nvSpPr>
          <p:cNvPr id="236" name="Google Shape;236;p26"/>
          <p:cNvSpPr/>
          <p:nvPr/>
        </p:nvSpPr>
        <p:spPr>
          <a:xfrm>
            <a:off x="5313362" y="3824287"/>
            <a:ext cx="2066925" cy="865187"/>
          </a:xfrm>
          <a:prstGeom prst="roundRect">
            <a:avLst>
              <a:gd name="adj" fmla="val 16667"/>
            </a:avLst>
          </a:prstGeom>
          <a:solidFill>
            <a:srgbClr val="EB7766"/>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великоплідністю</a:t>
            </a:r>
            <a:endParaRPr/>
          </a:p>
        </p:txBody>
      </p:sp>
      <p:sp>
        <p:nvSpPr>
          <p:cNvPr id="237" name="Google Shape;237;p26"/>
          <p:cNvSpPr/>
          <p:nvPr/>
        </p:nvSpPr>
        <p:spPr>
          <a:xfrm>
            <a:off x="4908550" y="5210175"/>
            <a:ext cx="2262187" cy="935037"/>
          </a:xfrm>
          <a:prstGeom prst="roundRect">
            <a:avLst>
              <a:gd name="adj" fmla="val 16667"/>
            </a:avLst>
          </a:prstGeom>
          <a:solidFill>
            <a:srgbClr val="918655"/>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Вирівнюваністю гнізд</a:t>
            </a:r>
            <a:endParaRPr/>
          </a:p>
        </p:txBody>
      </p:sp>
      <p:sp>
        <p:nvSpPr>
          <p:cNvPr id="238" name="Google Shape;238;p26"/>
          <p:cNvSpPr/>
          <p:nvPr/>
        </p:nvSpPr>
        <p:spPr>
          <a:xfrm>
            <a:off x="2439987" y="5753100"/>
            <a:ext cx="2109787" cy="936625"/>
          </a:xfrm>
          <a:prstGeom prst="roundRect">
            <a:avLst>
              <a:gd name="adj" fmla="val 16667"/>
            </a:avLst>
          </a:prstGeom>
          <a:solidFill>
            <a:srgbClr val="D90FD4"/>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Масою гнізда під час відлучення</a:t>
            </a:r>
            <a:endParaRPr/>
          </a:p>
        </p:txBody>
      </p:sp>
      <p:sp>
        <p:nvSpPr>
          <p:cNvPr id="239" name="Google Shape;239;p26"/>
          <p:cNvSpPr/>
          <p:nvPr/>
        </p:nvSpPr>
        <p:spPr>
          <a:xfrm>
            <a:off x="0" y="4600575"/>
            <a:ext cx="2178050" cy="1065212"/>
          </a:xfrm>
          <a:prstGeom prst="roundRect">
            <a:avLst>
              <a:gd name="adj" fmla="val 16667"/>
            </a:avLst>
          </a:prstGeom>
          <a:solidFill>
            <a:srgbClr val="7030A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Trebuchet MS"/>
              <a:buNone/>
            </a:pPr>
            <a:r>
              <a:rPr lang="en-US" sz="1800" b="0" i="0" u="none">
                <a:solidFill>
                  <a:srgbClr val="FFFFFF"/>
                </a:solidFill>
                <a:latin typeface="Trebuchet MS"/>
                <a:ea typeface="Trebuchet MS"/>
                <a:cs typeface="Trebuchet MS"/>
                <a:sym typeface="Trebuchet MS"/>
              </a:rPr>
              <a:t>Збереженістю поросят</a:t>
            </a:r>
            <a:endParaRPr/>
          </a:p>
        </p:txBody>
      </p:sp>
      <p:cxnSp>
        <p:nvCxnSpPr>
          <p:cNvPr id="240" name="Google Shape;240;p26"/>
          <p:cNvCxnSpPr/>
          <p:nvPr/>
        </p:nvCxnSpPr>
        <p:spPr>
          <a:xfrm rot="10800000">
            <a:off x="3556000" y="2122487"/>
            <a:ext cx="0" cy="1006475"/>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1" name="Google Shape;241;p26"/>
          <p:cNvCxnSpPr/>
          <p:nvPr/>
        </p:nvCxnSpPr>
        <p:spPr>
          <a:xfrm rot="10800000">
            <a:off x="1989137" y="3232150"/>
            <a:ext cx="471487" cy="0"/>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2" name="Google Shape;242;p26"/>
          <p:cNvCxnSpPr/>
          <p:nvPr/>
        </p:nvCxnSpPr>
        <p:spPr>
          <a:xfrm rot="10800000" flipH="1">
            <a:off x="4589462" y="3128962"/>
            <a:ext cx="487362" cy="103187"/>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3" name="Google Shape;243;p26"/>
          <p:cNvCxnSpPr/>
          <p:nvPr/>
        </p:nvCxnSpPr>
        <p:spPr>
          <a:xfrm flipH="1">
            <a:off x="2187575" y="4495800"/>
            <a:ext cx="428625" cy="385762"/>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4" name="Google Shape;244;p26"/>
          <p:cNvCxnSpPr/>
          <p:nvPr/>
        </p:nvCxnSpPr>
        <p:spPr>
          <a:xfrm>
            <a:off x="4586287" y="4149725"/>
            <a:ext cx="727075" cy="107950"/>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5" name="Google Shape;245;p26"/>
          <p:cNvCxnSpPr/>
          <p:nvPr/>
        </p:nvCxnSpPr>
        <p:spPr>
          <a:xfrm>
            <a:off x="3635375" y="4579937"/>
            <a:ext cx="0" cy="1173162"/>
          </a:xfrm>
          <a:prstGeom prst="straightConnector1">
            <a:avLst/>
          </a:prstGeom>
          <a:noFill/>
          <a:ln w="28575" cap="rnd" cmpd="sng">
            <a:solidFill>
              <a:schemeClr val="accent1"/>
            </a:solidFill>
            <a:prstDash val="solid"/>
            <a:miter lim="800000"/>
            <a:headEnd type="none" w="med" len="med"/>
            <a:tailEnd type="triangle" w="med" len="med"/>
          </a:ln>
        </p:spPr>
      </p:cxnSp>
      <p:cxnSp>
        <p:nvCxnSpPr>
          <p:cNvPr id="246" name="Google Shape;246;p26"/>
          <p:cNvCxnSpPr/>
          <p:nvPr/>
        </p:nvCxnSpPr>
        <p:spPr>
          <a:xfrm>
            <a:off x="4416425" y="4495800"/>
            <a:ext cx="779462" cy="714375"/>
          </a:xfrm>
          <a:prstGeom prst="straightConnector1">
            <a:avLst/>
          </a:prstGeom>
          <a:noFill/>
          <a:ln w="28575" cap="rnd" cmpd="sng">
            <a:solidFill>
              <a:schemeClr val="accent1"/>
            </a:solidFill>
            <a:prstDash val="solid"/>
            <a:miter lim="800000"/>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7"/>
          <p:cNvSpPr txBox="1">
            <a:spLocks noGrp="1"/>
          </p:cNvSpPr>
          <p:nvPr>
            <p:ph type="body" idx="1"/>
          </p:nvPr>
        </p:nvSpPr>
        <p:spPr>
          <a:xfrm>
            <a:off x="107950" y="115887"/>
            <a:ext cx="8856662" cy="65532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600"/>
              <a:buNone/>
            </a:pPr>
            <a:endParaRPr sz="2000">
              <a:solidFill>
                <a:srgbClr val="7F7F7F"/>
              </a:solidFill>
            </a:endParaRPr>
          </a:p>
        </p:txBody>
      </p:sp>
      <p:sp>
        <p:nvSpPr>
          <p:cNvPr id="252" name="Google Shape;252;p27"/>
          <p:cNvSpPr/>
          <p:nvPr/>
        </p:nvSpPr>
        <p:spPr>
          <a:xfrm>
            <a:off x="5435600" y="115887"/>
            <a:ext cx="3514725" cy="1873250"/>
          </a:xfrm>
          <a:prstGeom prst="ellipse">
            <a:avLst/>
          </a:prstGeom>
          <a:solidFill>
            <a:srgbClr val="FF000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000"/>
              <a:buFont typeface="Times New Roman"/>
              <a:buNone/>
            </a:pPr>
            <a:r>
              <a:rPr lang="en-US" sz="2000" b="1" i="0" u="none">
                <a:solidFill>
                  <a:srgbClr val="FFFFFF"/>
                </a:solidFill>
                <a:latin typeface="Times New Roman"/>
                <a:ea typeface="Times New Roman"/>
                <a:cs typeface="Times New Roman"/>
                <a:sym typeface="Times New Roman"/>
              </a:rPr>
              <a:t>Продуктивність овець оцінюють за:</a:t>
            </a:r>
            <a:endParaRPr/>
          </a:p>
        </p:txBody>
      </p:sp>
      <p:pic>
        <p:nvPicPr>
          <p:cNvPr id="253" name="Google Shape;253;p27"/>
          <p:cNvPicPr preferRelativeResize="0"/>
          <p:nvPr/>
        </p:nvPicPr>
        <p:blipFill rotWithShape="1">
          <a:blip r:embed="rId3">
            <a:alphaModFix/>
          </a:blip>
          <a:srcRect/>
          <a:stretch/>
        </p:blipFill>
        <p:spPr>
          <a:xfrm>
            <a:off x="107504" y="136808"/>
            <a:ext cx="4211960" cy="3036094"/>
          </a:xfrm>
          <a:prstGeom prst="rect">
            <a:avLst/>
          </a:prstGeom>
          <a:noFill/>
          <a:ln>
            <a:noFill/>
          </a:ln>
        </p:spPr>
      </p:pic>
      <p:sp>
        <p:nvSpPr>
          <p:cNvPr id="254" name="Google Shape;254;p27"/>
          <p:cNvSpPr/>
          <p:nvPr/>
        </p:nvSpPr>
        <p:spPr>
          <a:xfrm>
            <a:off x="3081337" y="4397375"/>
            <a:ext cx="2233612" cy="2305050"/>
          </a:xfrm>
          <a:custGeom>
            <a:avLst/>
            <a:gdLst/>
            <a:ahLst/>
            <a:cxnLst/>
            <a:rect l="l" t="t" r="r" b="b"/>
            <a:pathLst>
              <a:path w="2232248" h="2304256" extrusionOk="0">
                <a:moveTo>
                  <a:pt x="0" y="1152128"/>
                </a:moveTo>
                <a:cubicBezTo>
                  <a:pt x="0" y="515825"/>
                  <a:pt x="499706" y="0"/>
                  <a:pt x="1116124" y="0"/>
                </a:cubicBezTo>
                <a:lnTo>
                  <a:pt x="2232248" y="0"/>
                </a:lnTo>
                <a:lnTo>
                  <a:pt x="2232248" y="1152128"/>
                </a:lnTo>
                <a:cubicBezTo>
                  <a:pt x="2232248" y="1788431"/>
                  <a:pt x="1732542" y="2304256"/>
                  <a:pt x="1116124" y="2304256"/>
                </a:cubicBezTo>
                <a:cubicBezTo>
                  <a:pt x="499706" y="2304256"/>
                  <a:pt x="0" y="1788431"/>
                  <a:pt x="0" y="1152128"/>
                </a:cubicBezTo>
                <a:close/>
              </a:path>
            </a:pathLst>
          </a:custGeom>
          <a:solidFill>
            <a:srgbClr val="FFFF0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2400"/>
              <a:buFont typeface="Times New Roman"/>
              <a:buNone/>
            </a:pPr>
            <a:r>
              <a:rPr lang="en-US" sz="2400" b="0" i="0" u="none">
                <a:solidFill>
                  <a:srgbClr val="002060"/>
                </a:solidFill>
                <a:latin typeface="Times New Roman"/>
                <a:ea typeface="Times New Roman"/>
                <a:cs typeface="Times New Roman"/>
                <a:sym typeface="Times New Roman"/>
              </a:rPr>
              <a:t>Кількістю і якістю  вовни</a:t>
            </a:r>
            <a:endParaRPr/>
          </a:p>
        </p:txBody>
      </p:sp>
      <p:sp>
        <p:nvSpPr>
          <p:cNvPr id="255" name="Google Shape;255;p27"/>
          <p:cNvSpPr/>
          <p:nvPr/>
        </p:nvSpPr>
        <p:spPr>
          <a:xfrm>
            <a:off x="4283075" y="2009775"/>
            <a:ext cx="3097212" cy="2427287"/>
          </a:xfrm>
          <a:custGeom>
            <a:avLst/>
            <a:gdLst/>
            <a:ahLst/>
            <a:cxnLst/>
            <a:rect l="l" t="t" r="r" b="b"/>
            <a:pathLst>
              <a:path w="3096598" h="2428096" extrusionOk="0">
                <a:moveTo>
                  <a:pt x="0" y="1214048"/>
                </a:moveTo>
                <a:cubicBezTo>
                  <a:pt x="0" y="543548"/>
                  <a:pt x="693197" y="0"/>
                  <a:pt x="1548299" y="0"/>
                </a:cubicBezTo>
                <a:lnTo>
                  <a:pt x="3096598" y="0"/>
                </a:lnTo>
                <a:lnTo>
                  <a:pt x="3096598" y="1214048"/>
                </a:lnTo>
                <a:cubicBezTo>
                  <a:pt x="3096598" y="1884548"/>
                  <a:pt x="2403401" y="2428096"/>
                  <a:pt x="1548299" y="2428096"/>
                </a:cubicBezTo>
                <a:cubicBezTo>
                  <a:pt x="693197" y="2428096"/>
                  <a:pt x="0" y="1884548"/>
                  <a:pt x="0" y="1214048"/>
                </a:cubicBezTo>
                <a:close/>
              </a:path>
            </a:pathLst>
          </a:custGeom>
          <a:solidFill>
            <a:srgbClr val="00B0F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000"/>
              <a:buFont typeface="Times New Roman"/>
              <a:buNone/>
            </a:pPr>
            <a:r>
              <a:rPr lang="en-US" sz="2000" b="1" i="0" u="none">
                <a:solidFill>
                  <a:srgbClr val="FFFFFF"/>
                </a:solidFill>
                <a:latin typeface="Times New Roman"/>
                <a:ea typeface="Times New Roman"/>
                <a:cs typeface="Times New Roman"/>
                <a:sym typeface="Times New Roman"/>
              </a:rPr>
              <a:t>Багатоплідністю</a:t>
            </a:r>
            <a:endParaRPr/>
          </a:p>
        </p:txBody>
      </p:sp>
      <p:pic>
        <p:nvPicPr>
          <p:cNvPr id="256" name="Google Shape;256;p27"/>
          <p:cNvPicPr preferRelativeResize="0"/>
          <p:nvPr/>
        </p:nvPicPr>
        <p:blipFill rotWithShape="1">
          <a:blip r:embed="rId4">
            <a:alphaModFix/>
          </a:blip>
          <a:srcRect/>
          <a:stretch/>
        </p:blipFill>
        <p:spPr>
          <a:xfrm>
            <a:off x="-1587" y="4625975"/>
            <a:ext cx="3041650" cy="2232025"/>
          </a:xfrm>
          <a:prstGeom prst="rect">
            <a:avLst/>
          </a:prstGeom>
          <a:noFill/>
          <a:ln>
            <a:noFill/>
          </a:ln>
        </p:spPr>
      </p:pic>
      <p:pic>
        <p:nvPicPr>
          <p:cNvPr id="257" name="Google Shape;257;p27"/>
          <p:cNvPicPr preferRelativeResize="0"/>
          <p:nvPr/>
        </p:nvPicPr>
        <p:blipFill rotWithShape="1">
          <a:blip r:embed="rId5">
            <a:alphaModFix/>
          </a:blip>
          <a:srcRect/>
          <a:stretch/>
        </p:blipFill>
        <p:spPr>
          <a:xfrm>
            <a:off x="6516687" y="4186237"/>
            <a:ext cx="2433637" cy="2482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8"/>
          <p:cNvSpPr txBox="1">
            <a:spLocks noGrp="1"/>
          </p:cNvSpPr>
          <p:nvPr>
            <p:ph type="body" idx="1"/>
          </p:nvPr>
        </p:nvSpPr>
        <p:spPr>
          <a:xfrm>
            <a:off x="179387" y="115887"/>
            <a:ext cx="8713787" cy="65532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600"/>
              <a:buNone/>
            </a:pPr>
            <a:endParaRPr sz="2000">
              <a:solidFill>
                <a:srgbClr val="7F7F7F"/>
              </a:solidFill>
            </a:endParaRPr>
          </a:p>
        </p:txBody>
      </p:sp>
      <p:sp>
        <p:nvSpPr>
          <p:cNvPr id="263" name="Google Shape;263;p28"/>
          <p:cNvSpPr/>
          <p:nvPr/>
        </p:nvSpPr>
        <p:spPr>
          <a:xfrm>
            <a:off x="179387" y="2565400"/>
            <a:ext cx="3024187" cy="1150937"/>
          </a:xfrm>
          <a:custGeom>
            <a:avLst/>
            <a:gdLst/>
            <a:ahLst/>
            <a:cxnLst/>
            <a:rect l="l" t="t" r="r" b="b"/>
            <a:pathLst>
              <a:path w="3024336" h="1152128" extrusionOk="0">
                <a:moveTo>
                  <a:pt x="0" y="0"/>
                </a:moveTo>
                <a:lnTo>
                  <a:pt x="2832311" y="0"/>
                </a:lnTo>
                <a:lnTo>
                  <a:pt x="3024336" y="192025"/>
                </a:lnTo>
                <a:lnTo>
                  <a:pt x="3024336" y="1152128"/>
                </a:lnTo>
                <a:lnTo>
                  <a:pt x="3024336" y="1152128"/>
                </a:lnTo>
                <a:lnTo>
                  <a:pt x="192025" y="1152128"/>
                </a:lnTo>
                <a:lnTo>
                  <a:pt x="0" y="960103"/>
                </a:lnTo>
                <a:lnTo>
                  <a:pt x="0" y="0"/>
                </a:lnTo>
                <a:close/>
              </a:path>
            </a:pathLst>
          </a:custGeom>
          <a:solidFill>
            <a:srgbClr val="7030A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00"/>
              </a:buClr>
              <a:buSzPts val="2400"/>
              <a:buFont typeface="Times New Roman"/>
              <a:buNone/>
            </a:pPr>
            <a:r>
              <a:rPr lang="en-US" sz="2400" b="1" i="0" u="none">
                <a:solidFill>
                  <a:srgbClr val="FFFF00"/>
                </a:solidFill>
                <a:latin typeface="Times New Roman"/>
                <a:ea typeface="Times New Roman"/>
                <a:cs typeface="Times New Roman"/>
                <a:sym typeface="Times New Roman"/>
              </a:rPr>
              <a:t>Оцінювання с-г птиці</a:t>
            </a:r>
            <a:endParaRPr/>
          </a:p>
        </p:txBody>
      </p:sp>
      <p:sp>
        <p:nvSpPr>
          <p:cNvPr id="264" name="Google Shape;264;p28"/>
          <p:cNvSpPr/>
          <p:nvPr/>
        </p:nvSpPr>
        <p:spPr>
          <a:xfrm>
            <a:off x="1973262" y="260350"/>
            <a:ext cx="2592387" cy="1223962"/>
          </a:xfrm>
          <a:custGeom>
            <a:avLst/>
            <a:gdLst/>
            <a:ahLst/>
            <a:cxnLst/>
            <a:rect l="l" t="t" r="r" b="b"/>
            <a:pathLst>
              <a:path w="2592288" h="1224136" extrusionOk="0">
                <a:moveTo>
                  <a:pt x="0" y="0"/>
                </a:moveTo>
                <a:lnTo>
                  <a:pt x="2388261" y="0"/>
                </a:lnTo>
                <a:lnTo>
                  <a:pt x="2592288" y="204027"/>
                </a:lnTo>
                <a:lnTo>
                  <a:pt x="2592288" y="1224136"/>
                </a:lnTo>
                <a:lnTo>
                  <a:pt x="2592288" y="1224136"/>
                </a:lnTo>
                <a:lnTo>
                  <a:pt x="204027" y="1224136"/>
                </a:lnTo>
                <a:lnTo>
                  <a:pt x="0" y="1020109"/>
                </a:lnTo>
                <a:lnTo>
                  <a:pt x="0" y="0"/>
                </a:lnTo>
                <a:close/>
              </a:path>
            </a:pathLst>
          </a:custGeom>
          <a:solidFill>
            <a:srgbClr val="0006E8"/>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Times New Roman"/>
              <a:buNone/>
            </a:pPr>
            <a:r>
              <a:rPr lang="en-US" sz="2400" b="1" i="0" u="none">
                <a:solidFill>
                  <a:srgbClr val="FFFFFF"/>
                </a:solidFill>
                <a:latin typeface="Times New Roman"/>
                <a:ea typeface="Times New Roman"/>
                <a:cs typeface="Times New Roman"/>
                <a:sym typeface="Times New Roman"/>
              </a:rPr>
              <a:t>Несучість </a:t>
            </a:r>
            <a:endParaRPr/>
          </a:p>
        </p:txBody>
      </p:sp>
      <p:sp>
        <p:nvSpPr>
          <p:cNvPr id="265" name="Google Shape;265;p28"/>
          <p:cNvSpPr/>
          <p:nvPr/>
        </p:nvSpPr>
        <p:spPr>
          <a:xfrm>
            <a:off x="4565650" y="2708275"/>
            <a:ext cx="2665412" cy="1225550"/>
          </a:xfrm>
          <a:custGeom>
            <a:avLst/>
            <a:gdLst/>
            <a:ahLst/>
            <a:cxnLst/>
            <a:rect l="l" t="t" r="r" b="b"/>
            <a:pathLst>
              <a:path w="2664296" h="1224136" extrusionOk="0">
                <a:moveTo>
                  <a:pt x="0" y="0"/>
                </a:moveTo>
                <a:lnTo>
                  <a:pt x="2460269" y="0"/>
                </a:lnTo>
                <a:lnTo>
                  <a:pt x="2664296" y="204027"/>
                </a:lnTo>
                <a:lnTo>
                  <a:pt x="2664296" y="1224136"/>
                </a:lnTo>
                <a:lnTo>
                  <a:pt x="2664296" y="1224136"/>
                </a:lnTo>
                <a:lnTo>
                  <a:pt x="204027" y="1224136"/>
                </a:lnTo>
                <a:lnTo>
                  <a:pt x="0" y="1020109"/>
                </a:lnTo>
                <a:lnTo>
                  <a:pt x="0" y="0"/>
                </a:lnTo>
                <a:close/>
              </a:path>
            </a:pathLst>
          </a:custGeom>
          <a:solidFill>
            <a:srgbClr val="FFFF0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6E8"/>
              </a:buClr>
              <a:buSzPts val="2400"/>
              <a:buFont typeface="Times New Roman"/>
              <a:buNone/>
            </a:pPr>
            <a:r>
              <a:rPr lang="en-US" sz="2400" b="1" i="0" u="none">
                <a:solidFill>
                  <a:srgbClr val="0006E8"/>
                </a:solidFill>
                <a:latin typeface="Times New Roman"/>
                <a:ea typeface="Times New Roman"/>
                <a:cs typeface="Times New Roman"/>
                <a:sym typeface="Times New Roman"/>
              </a:rPr>
              <a:t>Вага яєць</a:t>
            </a:r>
            <a:endParaRPr/>
          </a:p>
        </p:txBody>
      </p:sp>
      <p:sp>
        <p:nvSpPr>
          <p:cNvPr id="266" name="Google Shape;266;p28"/>
          <p:cNvSpPr/>
          <p:nvPr/>
        </p:nvSpPr>
        <p:spPr>
          <a:xfrm>
            <a:off x="5251450" y="4652962"/>
            <a:ext cx="2663825" cy="1296987"/>
          </a:xfrm>
          <a:custGeom>
            <a:avLst/>
            <a:gdLst/>
            <a:ahLst/>
            <a:cxnLst/>
            <a:rect l="l" t="t" r="r" b="b"/>
            <a:pathLst>
              <a:path w="2664296" h="1296144" extrusionOk="0">
                <a:moveTo>
                  <a:pt x="0" y="0"/>
                </a:moveTo>
                <a:lnTo>
                  <a:pt x="2448268" y="0"/>
                </a:lnTo>
                <a:lnTo>
                  <a:pt x="2664296" y="216028"/>
                </a:lnTo>
                <a:lnTo>
                  <a:pt x="2664296" y="1296144"/>
                </a:lnTo>
                <a:lnTo>
                  <a:pt x="2664296" y="1296144"/>
                </a:lnTo>
                <a:lnTo>
                  <a:pt x="216028" y="1296144"/>
                </a:lnTo>
                <a:lnTo>
                  <a:pt x="0" y="1080116"/>
                </a:lnTo>
                <a:lnTo>
                  <a:pt x="0" y="0"/>
                </a:lnTo>
                <a:close/>
              </a:path>
            </a:pathLst>
          </a:custGeom>
          <a:solidFill>
            <a:srgbClr val="D31554"/>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C000"/>
              </a:buClr>
              <a:buSzPts val="2400"/>
              <a:buFont typeface="Times New Roman"/>
              <a:buNone/>
            </a:pPr>
            <a:r>
              <a:rPr lang="en-US" sz="2400" b="1" i="0" u="none">
                <a:solidFill>
                  <a:srgbClr val="FFC000"/>
                </a:solidFill>
                <a:latin typeface="Times New Roman"/>
                <a:ea typeface="Times New Roman"/>
                <a:cs typeface="Times New Roman"/>
                <a:sym typeface="Times New Roman"/>
              </a:rPr>
              <a:t>Жива вага </a:t>
            </a:r>
            <a:endParaRPr/>
          </a:p>
        </p:txBody>
      </p:sp>
      <p:sp>
        <p:nvSpPr>
          <p:cNvPr id="267" name="Google Shape;267;p28"/>
          <p:cNvSpPr/>
          <p:nvPr/>
        </p:nvSpPr>
        <p:spPr>
          <a:xfrm>
            <a:off x="1095375" y="5056187"/>
            <a:ext cx="2773362" cy="1325562"/>
          </a:xfrm>
          <a:custGeom>
            <a:avLst/>
            <a:gdLst/>
            <a:ahLst/>
            <a:cxnLst/>
            <a:rect l="l" t="t" r="r" b="b"/>
            <a:pathLst>
              <a:path w="2772308" h="1325384" extrusionOk="0">
                <a:moveTo>
                  <a:pt x="0" y="0"/>
                </a:moveTo>
                <a:lnTo>
                  <a:pt x="2551406" y="0"/>
                </a:lnTo>
                <a:lnTo>
                  <a:pt x="2772308" y="220902"/>
                </a:lnTo>
                <a:lnTo>
                  <a:pt x="2772308" y="1325384"/>
                </a:lnTo>
                <a:lnTo>
                  <a:pt x="2772308" y="1325384"/>
                </a:lnTo>
                <a:lnTo>
                  <a:pt x="220902" y="1325384"/>
                </a:lnTo>
                <a:lnTo>
                  <a:pt x="0" y="1104482"/>
                </a:lnTo>
                <a:lnTo>
                  <a:pt x="0" y="0"/>
                </a:lnTo>
                <a:close/>
              </a:path>
            </a:pathLst>
          </a:custGeom>
          <a:solidFill>
            <a:srgbClr val="AF8C13"/>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2400"/>
              <a:buFont typeface="Times New Roman"/>
              <a:buNone/>
            </a:pPr>
            <a:r>
              <a:rPr lang="en-US" sz="2400" b="1" i="0" u="none">
                <a:solidFill>
                  <a:srgbClr val="002060"/>
                </a:solidFill>
                <a:latin typeface="Times New Roman"/>
                <a:ea typeface="Times New Roman"/>
                <a:cs typeface="Times New Roman"/>
                <a:sym typeface="Times New Roman"/>
              </a:rPr>
              <a:t>Скороспілість </a:t>
            </a:r>
            <a:endParaRPr/>
          </a:p>
        </p:txBody>
      </p:sp>
      <p:pic>
        <p:nvPicPr>
          <p:cNvPr id="268" name="Google Shape;268;p28"/>
          <p:cNvPicPr preferRelativeResize="0"/>
          <p:nvPr/>
        </p:nvPicPr>
        <p:blipFill rotWithShape="1">
          <a:blip r:embed="rId3">
            <a:alphaModFix/>
          </a:blip>
          <a:srcRect/>
          <a:stretch/>
        </p:blipFill>
        <p:spPr>
          <a:xfrm>
            <a:off x="5148064" y="152088"/>
            <a:ext cx="3821648" cy="2420888"/>
          </a:xfrm>
          <a:prstGeom prst="rect">
            <a:avLst/>
          </a:prstGeom>
          <a:noFill/>
          <a:ln>
            <a:noFill/>
          </a:ln>
          <a:effectLst>
            <a:outerShdw blurRad="184150" dist="241300" dir="11520000" sx="110000" sy="110000" algn="ctr">
              <a:srgbClr val="000000">
                <a:alpha val="17647"/>
              </a:srgbClr>
            </a:outerShdw>
          </a:effectLst>
        </p:spPr>
      </p:pic>
      <p:cxnSp>
        <p:nvCxnSpPr>
          <p:cNvPr id="269" name="Google Shape;269;p28"/>
          <p:cNvCxnSpPr/>
          <p:nvPr/>
        </p:nvCxnSpPr>
        <p:spPr>
          <a:xfrm rot="-5400000">
            <a:off x="1583562" y="1664524"/>
            <a:ext cx="1008000" cy="647700"/>
          </a:xfrm>
          <a:prstGeom prst="bentConnector3">
            <a:avLst>
              <a:gd name="adj1" fmla="val 50000"/>
            </a:avLst>
          </a:prstGeom>
          <a:noFill/>
          <a:ln w="28575" cap="rnd" cmpd="sng">
            <a:solidFill>
              <a:schemeClr val="accent1"/>
            </a:solidFill>
            <a:prstDash val="solid"/>
            <a:miter lim="800000"/>
            <a:headEnd type="none" w="med" len="med"/>
            <a:tailEnd type="triangle" w="med" len="med"/>
          </a:ln>
        </p:spPr>
      </p:cxnSp>
      <p:cxnSp>
        <p:nvCxnSpPr>
          <p:cNvPr id="270" name="Google Shape;270;p28"/>
          <p:cNvCxnSpPr/>
          <p:nvPr/>
        </p:nvCxnSpPr>
        <p:spPr>
          <a:xfrm rot="10800000" flipH="1">
            <a:off x="3203575" y="3141587"/>
            <a:ext cx="1328700" cy="85800"/>
          </a:xfrm>
          <a:prstGeom prst="bentConnector3">
            <a:avLst>
              <a:gd name="adj1" fmla="val 50000"/>
            </a:avLst>
          </a:prstGeom>
          <a:noFill/>
          <a:ln w="28575" cap="rnd" cmpd="sng">
            <a:solidFill>
              <a:schemeClr val="accent1"/>
            </a:solidFill>
            <a:prstDash val="solid"/>
            <a:miter lim="800000"/>
            <a:headEnd type="none" w="med" len="med"/>
            <a:tailEnd type="triangle" w="med" len="med"/>
          </a:ln>
        </p:spPr>
      </p:cxnSp>
      <p:cxnSp>
        <p:nvCxnSpPr>
          <p:cNvPr id="271" name="Google Shape;271;p28"/>
          <p:cNvCxnSpPr/>
          <p:nvPr/>
        </p:nvCxnSpPr>
        <p:spPr>
          <a:xfrm>
            <a:off x="3203575" y="3716337"/>
            <a:ext cx="2047800" cy="1339800"/>
          </a:xfrm>
          <a:prstGeom prst="bentConnector3">
            <a:avLst>
              <a:gd name="adj1" fmla="val 50000"/>
            </a:avLst>
          </a:prstGeom>
          <a:noFill/>
          <a:ln w="28575" cap="rnd" cmpd="sng">
            <a:solidFill>
              <a:schemeClr val="accent1"/>
            </a:solidFill>
            <a:prstDash val="solid"/>
            <a:miter lim="800000"/>
            <a:headEnd type="none" w="med" len="med"/>
            <a:tailEnd type="triangle" w="med" len="med"/>
          </a:ln>
        </p:spPr>
      </p:cxnSp>
      <p:cxnSp>
        <p:nvCxnSpPr>
          <p:cNvPr id="272" name="Google Shape;272;p28"/>
          <p:cNvCxnSpPr/>
          <p:nvPr/>
        </p:nvCxnSpPr>
        <p:spPr>
          <a:xfrm rot="-5400000" flipH="1">
            <a:off x="734099" y="4026812"/>
            <a:ext cx="1195500" cy="720600"/>
          </a:xfrm>
          <a:prstGeom prst="bentConnector3">
            <a:avLst>
              <a:gd name="adj1" fmla="val 50000"/>
            </a:avLst>
          </a:prstGeom>
          <a:noFill/>
          <a:ln w="28575" cap="rnd" cmpd="sng">
            <a:solidFill>
              <a:schemeClr val="accent1"/>
            </a:solidFill>
            <a:prstDash val="solid"/>
            <a:miter lim="800000"/>
            <a:headEnd type="none" w="med" len="med"/>
            <a:tailEnd type="triangle" w="med" len="med"/>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29"/>
          <p:cNvSpPr txBox="1">
            <a:spLocks noGrp="1"/>
          </p:cNvSpPr>
          <p:nvPr>
            <p:ph type="body" idx="1"/>
          </p:nvPr>
        </p:nvSpPr>
        <p:spPr>
          <a:xfrm>
            <a:off x="323850" y="188912"/>
            <a:ext cx="8496300" cy="640873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600"/>
              <a:buNone/>
            </a:pPr>
            <a:endParaRPr sz="2000">
              <a:solidFill>
                <a:srgbClr val="7F7F7F"/>
              </a:solidFill>
            </a:endParaRPr>
          </a:p>
        </p:txBody>
      </p:sp>
      <p:sp>
        <p:nvSpPr>
          <p:cNvPr id="278" name="Google Shape;278;p29"/>
          <p:cNvSpPr/>
          <p:nvPr/>
        </p:nvSpPr>
        <p:spPr>
          <a:xfrm>
            <a:off x="5148262" y="206375"/>
            <a:ext cx="3600450" cy="2430462"/>
          </a:xfrm>
          <a:prstGeom prst="hexagon">
            <a:avLst>
              <a:gd name="adj" fmla="val 3646"/>
              <a:gd name="vf" fmla="val 115470"/>
            </a:avLst>
          </a:prstGeom>
          <a:solidFill>
            <a:srgbClr val="00B0F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2060"/>
              </a:buClr>
              <a:buSzPts val="2400"/>
              <a:buFont typeface="Times New Roman"/>
              <a:buNone/>
            </a:pPr>
            <a:r>
              <a:rPr lang="en-US" sz="2400" b="1" i="0" u="none">
                <a:solidFill>
                  <a:srgbClr val="002060"/>
                </a:solidFill>
                <a:latin typeface="Times New Roman"/>
                <a:ea typeface="Times New Roman"/>
                <a:cs typeface="Times New Roman"/>
                <a:sym typeface="Times New Roman"/>
              </a:rPr>
              <a:t>Продуктивність коней оцінюють</a:t>
            </a:r>
            <a:endParaRPr/>
          </a:p>
        </p:txBody>
      </p:sp>
      <p:sp>
        <p:nvSpPr>
          <p:cNvPr id="279" name="Google Shape;279;p29"/>
          <p:cNvSpPr/>
          <p:nvPr/>
        </p:nvSpPr>
        <p:spPr>
          <a:xfrm>
            <a:off x="827087" y="1268412"/>
            <a:ext cx="3313112" cy="2305050"/>
          </a:xfrm>
          <a:prstGeom prst="hexagon">
            <a:avLst>
              <a:gd name="adj" fmla="val 3757"/>
              <a:gd name="vf" fmla="val 115470"/>
            </a:avLst>
          </a:prstGeom>
          <a:solidFill>
            <a:srgbClr val="D90FD4"/>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00"/>
              </a:buClr>
              <a:buSzPts val="2800"/>
              <a:buFont typeface="Times New Roman"/>
              <a:buNone/>
            </a:pPr>
            <a:r>
              <a:rPr lang="en-US" sz="2800" b="1" i="0" u="none">
                <a:solidFill>
                  <a:srgbClr val="FFFF00"/>
                </a:solidFill>
                <a:latin typeface="Times New Roman"/>
                <a:ea typeface="Times New Roman"/>
                <a:cs typeface="Times New Roman"/>
                <a:sym typeface="Times New Roman"/>
              </a:rPr>
              <a:t>Швидкістю руху</a:t>
            </a:r>
            <a:endParaRPr/>
          </a:p>
        </p:txBody>
      </p:sp>
      <p:sp>
        <p:nvSpPr>
          <p:cNvPr id="280" name="Google Shape;280;p29"/>
          <p:cNvSpPr/>
          <p:nvPr/>
        </p:nvSpPr>
        <p:spPr>
          <a:xfrm>
            <a:off x="5580062" y="3889375"/>
            <a:ext cx="3384550" cy="2592387"/>
          </a:xfrm>
          <a:prstGeom prst="hexagon">
            <a:avLst>
              <a:gd name="adj" fmla="val 4136"/>
              <a:gd name="vf" fmla="val 115470"/>
            </a:avLst>
          </a:prstGeom>
          <a:solidFill>
            <a:srgbClr val="FFFF00"/>
          </a:solidFill>
          <a:ln w="19050" cap="rnd" cmpd="sng">
            <a:solidFill>
              <a:srgbClr val="688E1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70C0"/>
              </a:buClr>
              <a:buSzPts val="2800"/>
              <a:buFont typeface="Times New Roman"/>
              <a:buNone/>
            </a:pPr>
            <a:r>
              <a:rPr lang="en-US" sz="2800" b="1" i="0" u="none">
                <a:solidFill>
                  <a:srgbClr val="0070C0"/>
                </a:solidFill>
                <a:latin typeface="Times New Roman"/>
                <a:ea typeface="Times New Roman"/>
                <a:cs typeface="Times New Roman"/>
                <a:sym typeface="Times New Roman"/>
              </a:rPr>
              <a:t>Робочими якостями</a:t>
            </a:r>
            <a:endParaRPr/>
          </a:p>
        </p:txBody>
      </p:sp>
      <p:cxnSp>
        <p:nvCxnSpPr>
          <p:cNvPr id="281" name="Google Shape;281;p29"/>
          <p:cNvCxnSpPr/>
          <p:nvPr/>
        </p:nvCxnSpPr>
        <p:spPr>
          <a:xfrm rot="5400000">
            <a:off x="6003099" y="2907574"/>
            <a:ext cx="1206600" cy="757200"/>
          </a:xfrm>
          <a:prstGeom prst="curvedConnector3">
            <a:avLst>
              <a:gd name="adj1" fmla="val 10799"/>
            </a:avLst>
          </a:prstGeom>
          <a:noFill/>
          <a:ln w="38100" cap="rnd" cmpd="sng">
            <a:solidFill>
              <a:schemeClr val="accent1"/>
            </a:solidFill>
            <a:prstDash val="solid"/>
            <a:miter lim="800000"/>
            <a:headEnd type="none" w="med" len="med"/>
            <a:tailEnd type="triangle" w="med" len="med"/>
          </a:ln>
        </p:spPr>
      </p:cxnSp>
      <p:cxnSp>
        <p:nvCxnSpPr>
          <p:cNvPr id="282" name="Google Shape;282;p29"/>
          <p:cNvCxnSpPr/>
          <p:nvPr/>
        </p:nvCxnSpPr>
        <p:spPr>
          <a:xfrm flipH="1">
            <a:off x="4140262" y="1484312"/>
            <a:ext cx="1008000" cy="792300"/>
          </a:xfrm>
          <a:prstGeom prst="curvedConnector3">
            <a:avLst>
              <a:gd name="adj1" fmla="val 10801"/>
            </a:avLst>
          </a:prstGeom>
          <a:noFill/>
          <a:ln w="38100" cap="rnd" cmpd="sng">
            <a:solidFill>
              <a:schemeClr val="accent1"/>
            </a:solidFill>
            <a:prstDash val="solid"/>
            <a:miter lim="800000"/>
            <a:headEnd type="none" w="med" len="med"/>
            <a:tailEnd type="triangle" w="med" len="med"/>
          </a:ln>
        </p:spPr>
      </p:cxnSp>
      <p:pic>
        <p:nvPicPr>
          <p:cNvPr id="283" name="Google Shape;283;p29"/>
          <p:cNvPicPr preferRelativeResize="0"/>
          <p:nvPr/>
        </p:nvPicPr>
        <p:blipFill rotWithShape="1">
          <a:blip r:embed="rId3">
            <a:alphaModFix/>
          </a:blip>
          <a:srcRect/>
          <a:stretch/>
        </p:blipFill>
        <p:spPr>
          <a:xfrm>
            <a:off x="684212" y="3789362"/>
            <a:ext cx="4140200" cy="2968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Google Shape;288;p30"/>
          <p:cNvSpPr txBox="1">
            <a:spLocks noGrp="1"/>
          </p:cNvSpPr>
          <p:nvPr>
            <p:ph type="body" idx="1"/>
          </p:nvPr>
        </p:nvSpPr>
        <p:spPr>
          <a:xfrm>
            <a:off x="179387" y="260350"/>
            <a:ext cx="8569325" cy="640873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920"/>
              <a:buNone/>
            </a:pPr>
            <a:r>
              <a:rPr lang="en-US" sz="2400" b="1" i="0" u="none">
                <a:solidFill>
                  <a:schemeClr val="dk1"/>
                </a:solidFill>
                <a:latin typeface="Times New Roman"/>
                <a:ea typeface="Times New Roman"/>
                <a:cs typeface="Times New Roman"/>
                <a:sym typeface="Times New Roman"/>
              </a:rPr>
              <a:t>Б)</a:t>
            </a:r>
            <a:r>
              <a:rPr lang="en-US" sz="2400" b="1" i="0" u="none">
                <a:solidFill>
                  <a:srgbClr val="7F7F7F"/>
                </a:solidFill>
                <a:latin typeface="Trebuchet MS"/>
                <a:ea typeface="Trebuchet MS"/>
                <a:cs typeface="Trebuchet MS"/>
                <a:sym typeface="Trebuchet MS"/>
              </a:rPr>
              <a:t> </a:t>
            </a:r>
            <a:r>
              <a:rPr lang="en-US" sz="2400" b="1" i="0" u="none">
                <a:solidFill>
                  <a:schemeClr val="dk1"/>
                </a:solidFill>
                <a:latin typeface="Trebuchet MS"/>
                <a:ea typeface="Trebuchet MS"/>
                <a:cs typeface="Trebuchet MS"/>
                <a:sym typeface="Trebuchet MS"/>
              </a:rPr>
              <a:t>Відбір за походженням</a:t>
            </a:r>
            <a:r>
              <a:rPr lang="en-US" sz="2400" b="0" i="0" u="none">
                <a:solidFill>
                  <a:schemeClr val="dk1"/>
                </a:solidFill>
                <a:latin typeface="Trebuchet MS"/>
                <a:ea typeface="Trebuchet MS"/>
                <a:cs typeface="Trebuchet MS"/>
                <a:sym typeface="Trebuchet MS"/>
              </a:rPr>
              <a:t>. </a:t>
            </a:r>
            <a:endParaRPr sz="2400" b="0" i="0" u="none">
              <a:solidFill>
                <a:schemeClr val="dk1"/>
              </a:solidFill>
              <a:latin typeface="Trebuchet MS"/>
              <a:ea typeface="Trebuchet MS"/>
              <a:cs typeface="Trebuchet MS"/>
              <a:sym typeface="Trebuchet MS"/>
            </a:endParaRPr>
          </a:p>
          <a:p>
            <a:pPr marL="0" lvl="0" indent="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Відомо, що від кращих за якістю батьків одержують кращих потомків. М.М. Щепкін писав, що без знання крові немає племінної справи. При оцінці тварин за походженням враховують повноту відомостей про предків ряду поколінь, кількість видатних тварин у родоводі. Батько і мати найбільше впивають на потомство; бабуся, дід та інші предки передають свої якості меншою мірою.</a:t>
            </a:r>
            <a:endParaRPr/>
          </a:p>
          <a:p>
            <a:pPr marL="0" lvl="0" indent="0" algn="just" rtl="0">
              <a:lnSpc>
                <a:spcPct val="100000"/>
              </a:lnSpc>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600"/>
              <a:buNone/>
            </a:pPr>
            <a:endParaRPr sz="2000" b="0" i="0" u="none">
              <a:solidFill>
                <a:srgbClr val="7F7F7F"/>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     Родовід складають для того щоб запобігти спорідненому паруванню. Це призводить до отримання потомства з ослабленою конституцією, нежиттєздатного потомства, різних виродків і мертвонароджених. Споріднене парування застосовують у племінних господарствах для того щоб закріпити ту чи іншу ознаку у тварин.</a:t>
            </a:r>
            <a:endParaRPr sz="1600" b="0" i="0" u="none">
              <a:solidFill>
                <a:schemeClr val="dk1"/>
              </a:solidFill>
              <a:latin typeface="Calibri"/>
              <a:ea typeface="Calibri"/>
              <a:cs typeface="Calibri"/>
              <a:sym typeface="Calibri"/>
            </a:endParaRPr>
          </a:p>
          <a:p>
            <a:pPr marL="0" lvl="0" indent="0" algn="just" rtl="0">
              <a:lnSpc>
                <a:spcPct val="100000"/>
              </a:lnSpc>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a:p>
            <a:pPr marL="0" lvl="0" indent="0" algn="l" rtl="0">
              <a:spcBef>
                <a:spcPts val="1000"/>
              </a:spcBef>
              <a:spcAft>
                <a:spcPts val="0"/>
              </a:spcAft>
              <a:buSzPts val="1600"/>
              <a:buNone/>
            </a:pPr>
            <a:endParaRPr sz="2000" b="0" i="0" u="none">
              <a:solidFill>
                <a:schemeClr val="dk1"/>
              </a:solidFill>
              <a:latin typeface="Times New Roman"/>
              <a:ea typeface="Times New Roman"/>
              <a:cs typeface="Times New Roman"/>
              <a:sym typeface="Times New Roman"/>
            </a:endParaRPr>
          </a:p>
        </p:txBody>
      </p:sp>
      <p:pic>
        <p:nvPicPr>
          <p:cNvPr id="289" name="Google Shape;289;p30"/>
          <p:cNvPicPr preferRelativeResize="0"/>
          <p:nvPr/>
        </p:nvPicPr>
        <p:blipFill rotWithShape="1">
          <a:blip r:embed="rId3">
            <a:alphaModFix/>
          </a:blip>
          <a:srcRect/>
          <a:stretch/>
        </p:blipFill>
        <p:spPr>
          <a:xfrm>
            <a:off x="755650" y="2844800"/>
            <a:ext cx="7200900" cy="1879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31"/>
          <p:cNvSpPr txBox="1">
            <a:spLocks noGrp="1"/>
          </p:cNvSpPr>
          <p:nvPr>
            <p:ph type="body" idx="1"/>
          </p:nvPr>
        </p:nvSpPr>
        <p:spPr>
          <a:xfrm>
            <a:off x="179387" y="188912"/>
            <a:ext cx="8713787" cy="640873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920"/>
              <a:buNone/>
            </a:pPr>
            <a:r>
              <a:rPr lang="en-US" sz="2400" b="1" i="0" u="none">
                <a:solidFill>
                  <a:schemeClr val="dk1"/>
                </a:solidFill>
                <a:latin typeface="Times New Roman"/>
                <a:ea typeface="Times New Roman"/>
                <a:cs typeface="Times New Roman"/>
                <a:sym typeface="Times New Roman"/>
              </a:rPr>
              <a:t>В)</a:t>
            </a:r>
            <a:r>
              <a:rPr lang="en-US" sz="2400" b="1" i="0" u="none">
                <a:solidFill>
                  <a:srgbClr val="7F7F7F"/>
                </a:solidFill>
                <a:latin typeface="Trebuchet MS"/>
                <a:ea typeface="Trebuchet MS"/>
                <a:cs typeface="Trebuchet MS"/>
                <a:sym typeface="Trebuchet MS"/>
              </a:rPr>
              <a:t> </a:t>
            </a:r>
            <a:r>
              <a:rPr lang="en-US" sz="2400" b="1" i="0" u="none">
                <a:solidFill>
                  <a:schemeClr val="dk1"/>
                </a:solidFill>
                <a:latin typeface="Trebuchet MS"/>
                <a:ea typeface="Trebuchet MS"/>
                <a:cs typeface="Trebuchet MS"/>
                <a:sym typeface="Trebuchet MS"/>
              </a:rPr>
              <a:t>Відбір тварин за екстер’єром і живою вагою.</a:t>
            </a:r>
            <a:r>
              <a:rPr lang="en-US" sz="2400" b="0" i="0" u="none">
                <a:solidFill>
                  <a:schemeClr val="dk1"/>
                </a:solidFill>
                <a:latin typeface="Trebuchet MS"/>
                <a:ea typeface="Trebuchet MS"/>
                <a:cs typeface="Trebuchet MS"/>
                <a:sym typeface="Trebuchet MS"/>
              </a:rPr>
              <a:t> </a:t>
            </a:r>
            <a:endParaRPr sz="2400" b="0" i="0" u="none">
              <a:solidFill>
                <a:schemeClr val="dk1"/>
              </a:solidFill>
              <a:latin typeface="Trebuchet MS"/>
              <a:ea typeface="Trebuchet MS"/>
              <a:cs typeface="Trebuchet MS"/>
              <a:sym typeface="Trebuchet MS"/>
            </a:endParaRPr>
          </a:p>
          <a:p>
            <a:pPr marL="0" lvl="0" indent="0" algn="l" rtl="0">
              <a:lnSpc>
                <a:spcPct val="100000"/>
              </a:lnSpc>
              <a:spcBef>
                <a:spcPts val="1000"/>
              </a:spcBef>
              <a:spcAft>
                <a:spcPts val="0"/>
              </a:spcAft>
              <a:buSzPts val="1920"/>
              <a:buNone/>
            </a:pPr>
            <a:r>
              <a:rPr lang="en-US" sz="2400" b="0" i="0" u="none">
                <a:solidFill>
                  <a:schemeClr val="dk1"/>
                </a:solidFill>
                <a:latin typeface="Times New Roman"/>
                <a:ea typeface="Times New Roman"/>
                <a:cs typeface="Times New Roman"/>
                <a:sym typeface="Times New Roman"/>
              </a:rPr>
              <a:t>    За екстер’єром відбирають таких тварин, які при оцінці дістали більше балів, мають міцний кістяк, добре виражений тип породи і гармонійний розвиток основних тканин та статей тіла, внесених до шкали оцінки. Тварин з помітними вадами екстер’єру залишати в стаді недоцільно, вони не здатні давати повноцінного приплоду та високу продуктивність. Жива вага є загальним показником розвитку. </a:t>
            </a:r>
            <a:endParaRPr sz="2400" b="0" i="0" u="none">
              <a:solidFill>
                <a:schemeClr val="dk1"/>
              </a:solidFill>
              <a:latin typeface="Times New Roman"/>
              <a:ea typeface="Times New Roman"/>
              <a:cs typeface="Times New Roman"/>
              <a:sym typeface="Times New Roman"/>
            </a:endParaRPr>
          </a:p>
          <a:p>
            <a:pPr marL="0" lvl="0" indent="0" algn="l" rtl="0">
              <a:lnSpc>
                <a:spcPct val="100000"/>
              </a:lnSpc>
              <a:spcBef>
                <a:spcPts val="1000"/>
              </a:spcBef>
              <a:spcAft>
                <a:spcPts val="0"/>
              </a:spcAft>
              <a:buSzPts val="1920"/>
              <a:buNone/>
            </a:pPr>
            <a:r>
              <a:rPr lang="en-US" sz="2400" b="1" i="0" u="none">
                <a:solidFill>
                  <a:srgbClr val="000000"/>
                </a:solidFill>
                <a:latin typeface="Times New Roman"/>
                <a:ea typeface="Times New Roman"/>
                <a:cs typeface="Times New Roman"/>
                <a:sym typeface="Times New Roman"/>
              </a:rPr>
              <a:t>Г)</a:t>
            </a:r>
            <a:r>
              <a:rPr lang="en-US" sz="2400" b="1" i="0" u="none">
                <a:solidFill>
                  <a:srgbClr val="7F7F7F"/>
                </a:solidFill>
                <a:latin typeface="Times New Roman"/>
                <a:ea typeface="Times New Roman"/>
                <a:cs typeface="Times New Roman"/>
                <a:sym typeface="Times New Roman"/>
              </a:rPr>
              <a:t> </a:t>
            </a:r>
            <a:r>
              <a:rPr lang="en-US" sz="2400" b="1" i="0" u="none">
                <a:solidFill>
                  <a:srgbClr val="000000"/>
                </a:solidFill>
                <a:latin typeface="Times New Roman"/>
                <a:ea typeface="Times New Roman"/>
                <a:cs typeface="Times New Roman"/>
                <a:sym typeface="Times New Roman"/>
              </a:rPr>
              <a:t>Відбір тварин за якістю потомства.</a:t>
            </a:r>
            <a:r>
              <a:rPr lang="en-US" sz="2400" b="0" i="0" u="none">
                <a:solidFill>
                  <a:srgbClr val="000000"/>
                </a:solidFill>
                <a:latin typeface="Times New Roman"/>
                <a:ea typeface="Times New Roman"/>
                <a:cs typeface="Times New Roman"/>
                <a:sym typeface="Times New Roman"/>
              </a:rPr>
              <a:t> Успіх відбору залежить від успадкування потомством батьківських ознак. Оцінка і відбір за якістю потомства особливо важливі для плідників, бо вони дають потомство значно більше, ніж матки. Суть відбору  полягає в тому, що продуктивність дочок або синів різних плідників, вирощених в однакових умовах годівлі  і утримання, порівнюється між собою. Кращим плідником вважається той який дав потомство з вищою продуктивністю при відповідному підборі маток. </a:t>
            </a:r>
            <a:endParaRPr sz="2400" b="0" i="0" u="none">
              <a:solidFill>
                <a:srgbClr val="000000"/>
              </a:solidFill>
              <a:latin typeface="Times New Roman"/>
              <a:ea typeface="Times New Roman"/>
              <a:cs typeface="Times New Roman"/>
              <a:sym typeface="Times New Roman"/>
            </a:endParaRPr>
          </a:p>
          <a:p>
            <a:pPr marL="0" lvl="0" indent="0" algn="l" rtl="0">
              <a:spcBef>
                <a:spcPts val="1000"/>
              </a:spcBef>
              <a:spcAft>
                <a:spcPts val="0"/>
              </a:spcAft>
              <a:buSzPts val="1920"/>
              <a:buNone/>
            </a:pPr>
            <a:endParaRPr sz="2400" b="0" i="0" u="none">
              <a:solidFill>
                <a:srgbClr val="00000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2"/>
          <p:cNvSpPr txBox="1">
            <a:spLocks noGrp="1"/>
          </p:cNvSpPr>
          <p:nvPr>
            <p:ph type="body" idx="1"/>
          </p:nvPr>
        </p:nvSpPr>
        <p:spPr>
          <a:xfrm>
            <a:off x="323850" y="188912"/>
            <a:ext cx="8569325" cy="6480175"/>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920"/>
              <a:buNone/>
            </a:pPr>
            <a:endParaRPr sz="2400" b="1"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920"/>
              <a:buNone/>
            </a:pPr>
            <a:r>
              <a:rPr lang="en-US" sz="2400" b="1" i="0" u="none">
                <a:solidFill>
                  <a:schemeClr val="dk1"/>
                </a:solidFill>
                <a:latin typeface="Times New Roman"/>
                <a:ea typeface="Times New Roman"/>
                <a:cs typeface="Times New Roman"/>
                <a:sym typeface="Times New Roman"/>
              </a:rPr>
              <a:t>Д)</a:t>
            </a:r>
            <a:r>
              <a:rPr lang="en-US" sz="2400" b="1" i="0" u="none">
                <a:solidFill>
                  <a:srgbClr val="7F7F7F"/>
                </a:solidFill>
                <a:latin typeface="Times New Roman"/>
                <a:ea typeface="Times New Roman"/>
                <a:cs typeface="Times New Roman"/>
                <a:sym typeface="Times New Roman"/>
              </a:rPr>
              <a:t> </a:t>
            </a:r>
            <a:r>
              <a:rPr lang="en-US" sz="2400" b="1" i="0" u="none">
                <a:solidFill>
                  <a:schemeClr val="dk1"/>
                </a:solidFill>
                <a:latin typeface="Times New Roman"/>
                <a:ea typeface="Times New Roman"/>
                <a:cs typeface="Times New Roman"/>
                <a:sym typeface="Times New Roman"/>
              </a:rPr>
              <a:t>Відбір тварин за довголіттям</a:t>
            </a:r>
            <a:r>
              <a:rPr lang="en-US" sz="2400" b="0" i="0" u="none">
                <a:solidFill>
                  <a:schemeClr val="dk1"/>
                </a:solidFill>
                <a:latin typeface="Times New Roman"/>
                <a:ea typeface="Times New Roman"/>
                <a:cs typeface="Times New Roman"/>
                <a:sym typeface="Times New Roman"/>
              </a:rPr>
              <a:t>. Тривалість життя тварин ознака спадкова. Тварини кожного виду мають свій середній і максимальний вік життя. Середній вік використання високопродуктивних тварни такий: корів і бугаїв 10-12, баранів і вівцематок 6-8, свиноматок і кнурів 5-7 років. Здатність тварин зберігати тривалий час високий рівень продуктивності і відтворювальну здатність свідчать про міцність конституції і природну резистентність. Отже довголіття тварини важлива господарська ознака.</a:t>
            </a:r>
            <a:endParaRPr sz="1800" b="0" i="0" u="none">
              <a:solidFill>
                <a:schemeClr val="dk1"/>
              </a:solidFill>
              <a:latin typeface="Calibri"/>
              <a:ea typeface="Calibri"/>
              <a:cs typeface="Calibri"/>
              <a:sym typeface="Calibri"/>
            </a:endParaRPr>
          </a:p>
          <a:p>
            <a:pPr marL="0" lvl="0" indent="0" algn="l" rtl="0">
              <a:spcBef>
                <a:spcPts val="1000"/>
              </a:spcBef>
              <a:spcAft>
                <a:spcPts val="0"/>
              </a:spcAft>
              <a:buSzPts val="1440"/>
              <a:buNone/>
            </a:pPr>
            <a:endParaRPr sz="1800" b="0" i="0" u="non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3"/>
          <p:cNvSpPr txBox="1">
            <a:spLocks noGrp="1"/>
          </p:cNvSpPr>
          <p:nvPr>
            <p:ph type="body" idx="1"/>
          </p:nvPr>
        </p:nvSpPr>
        <p:spPr>
          <a:xfrm>
            <a:off x="250825" y="188912"/>
            <a:ext cx="8642350" cy="6408737"/>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2560"/>
              <a:buNone/>
            </a:pPr>
            <a:r>
              <a:rPr lang="en-US" sz="3200" b="0" i="0" u="none">
                <a:solidFill>
                  <a:srgbClr val="0070C0"/>
                </a:solidFill>
                <a:latin typeface="Trebuchet MS"/>
                <a:ea typeface="Trebuchet MS"/>
                <a:cs typeface="Trebuchet MS"/>
                <a:sym typeface="Trebuchet MS"/>
              </a:rPr>
              <a:t> 2. Підбір.  Види і форми підбору.</a:t>
            </a:r>
            <a:endParaRPr/>
          </a:p>
          <a:p>
            <a:pPr marL="0" lvl="0" indent="0" algn="just" rtl="0">
              <a:lnSpc>
                <a:spcPct val="100000"/>
              </a:lnSpc>
              <a:spcBef>
                <a:spcPts val="1000"/>
              </a:spcBef>
              <a:spcAft>
                <a:spcPts val="0"/>
              </a:spcAft>
              <a:buSzPts val="1600"/>
              <a:buNone/>
            </a:pPr>
            <a:r>
              <a:rPr lang="en-US" sz="2000" b="1" i="0" u="none">
                <a:solidFill>
                  <a:schemeClr val="dk1"/>
                </a:solidFill>
                <a:latin typeface="Times New Roman"/>
                <a:ea typeface="Times New Roman"/>
                <a:cs typeface="Times New Roman"/>
                <a:sym typeface="Times New Roman"/>
              </a:rPr>
              <a:t>Підбір </a:t>
            </a:r>
            <a:r>
              <a:rPr lang="en-US" sz="2000" b="0" i="0" u="none">
                <a:solidFill>
                  <a:schemeClr val="dk1"/>
                </a:solidFill>
                <a:latin typeface="Times New Roman"/>
                <a:ea typeface="Times New Roman"/>
                <a:cs typeface="Times New Roman"/>
                <a:sym typeface="Times New Roman"/>
              </a:rPr>
              <a:t>це обґрунтована і цілеспрямована система парування тварин для одержання приплоду з бажаними властивостями і ознаками.</a:t>
            </a:r>
            <a:endParaRPr/>
          </a:p>
          <a:p>
            <a:pPr marL="0" lvl="0" indent="0" algn="just" rtl="0">
              <a:lnSpc>
                <a:spcPct val="100000"/>
              </a:lnSpc>
              <a:spcBef>
                <a:spcPts val="1000"/>
              </a:spcBef>
              <a:spcAft>
                <a:spcPts val="0"/>
              </a:spcAft>
              <a:buSzPts val="1600"/>
              <a:buNone/>
            </a:pPr>
            <a:r>
              <a:rPr lang="en-US" sz="2000" b="0" i="0" u="none">
                <a:solidFill>
                  <a:schemeClr val="dk1"/>
                </a:solidFill>
                <a:latin typeface="Times New Roman"/>
                <a:ea typeface="Times New Roman"/>
                <a:cs typeface="Times New Roman"/>
                <a:sym typeface="Times New Roman"/>
              </a:rPr>
              <a:t>При підборі пар передусім оцінюють маточне поголів’я, виявляють його цінні якості і недоліки, потім групують маток за класами і намічають, які з ознак, що є в них, треба зберегти, які поліпшити і які усунути. При підборі завжди додержують принципу: плідник за своїми показниками повинен бути на клас вищим від маток з якими його спаровують.</a:t>
            </a:r>
            <a:endParaRPr sz="2000" b="0" i="0" u="none">
              <a:solidFill>
                <a:schemeClr val="dk1"/>
              </a:solidFill>
              <a:latin typeface="Times New Roman"/>
              <a:ea typeface="Times New Roman"/>
              <a:cs typeface="Times New Roman"/>
              <a:sym typeface="Times New Roman"/>
            </a:endParaRPr>
          </a:p>
          <a:p>
            <a:pPr marL="0" lvl="0" indent="0" algn="l" rtl="0">
              <a:lnSpc>
                <a:spcPct val="100000"/>
              </a:lnSpc>
              <a:spcBef>
                <a:spcPts val="1000"/>
              </a:spcBef>
              <a:spcAft>
                <a:spcPts val="0"/>
              </a:spcAft>
              <a:buSzPts val="1600"/>
              <a:buNone/>
            </a:pPr>
            <a:r>
              <a:rPr lang="en-US" sz="2000" b="1" i="0" u="none">
                <a:solidFill>
                  <a:schemeClr val="dk1"/>
                </a:solidFill>
                <a:latin typeface="Times New Roman"/>
                <a:ea typeface="Times New Roman"/>
                <a:cs typeface="Times New Roman"/>
                <a:sym typeface="Times New Roman"/>
              </a:rPr>
              <a:t>Розрізняють два основні типи підбору:</a:t>
            </a:r>
            <a:endParaRPr sz="2000" b="0" i="0" u="none">
              <a:solidFill>
                <a:schemeClr val="dk1"/>
              </a:solidFill>
              <a:latin typeface="Times New Roman"/>
              <a:ea typeface="Times New Roman"/>
              <a:cs typeface="Times New Roman"/>
              <a:sym typeface="Times New Roman"/>
            </a:endParaRPr>
          </a:p>
          <a:p>
            <a:pPr marL="0" lvl="0" indent="0" algn="l" rtl="0">
              <a:lnSpc>
                <a:spcPct val="100000"/>
              </a:lnSpc>
              <a:spcBef>
                <a:spcPts val="1000"/>
              </a:spcBef>
              <a:spcAft>
                <a:spcPts val="0"/>
              </a:spcAft>
              <a:buSzPts val="1600"/>
              <a:buNone/>
            </a:pPr>
            <a:r>
              <a:rPr lang="en-US" sz="2000" b="1" i="0" u="none">
                <a:solidFill>
                  <a:schemeClr val="dk1"/>
                </a:solidFill>
                <a:latin typeface="Times New Roman"/>
                <a:ea typeface="Times New Roman"/>
                <a:cs typeface="Times New Roman"/>
                <a:sym typeface="Times New Roman"/>
              </a:rPr>
              <a:t>1.Гомогенний</a:t>
            </a:r>
            <a:r>
              <a:rPr lang="en-US" sz="2000" b="0" i="0" u="none">
                <a:solidFill>
                  <a:schemeClr val="dk1"/>
                </a:solidFill>
                <a:latin typeface="Times New Roman"/>
                <a:ea typeface="Times New Roman"/>
                <a:cs typeface="Times New Roman"/>
                <a:sym typeface="Times New Roman"/>
              </a:rPr>
              <a:t> – в межах одного стада спаровують маток з плідниками, схожих за походженням, напрямом продуктивності,  типом конституції та екстер’єром. </a:t>
            </a:r>
            <a:endParaRPr/>
          </a:p>
          <a:p>
            <a:pPr marL="0" lvl="0" indent="0" algn="l" rtl="0">
              <a:lnSpc>
                <a:spcPct val="100000"/>
              </a:lnSpc>
              <a:spcBef>
                <a:spcPts val="1000"/>
              </a:spcBef>
              <a:spcAft>
                <a:spcPts val="0"/>
              </a:spcAft>
              <a:buSzPts val="1600"/>
              <a:buNone/>
            </a:pPr>
            <a:r>
              <a:rPr lang="en-US" sz="2000" b="1" i="0" u="none">
                <a:solidFill>
                  <a:schemeClr val="dk1"/>
                </a:solidFill>
                <a:latin typeface="Times New Roman"/>
                <a:ea typeface="Times New Roman"/>
                <a:cs typeface="Times New Roman"/>
                <a:sym typeface="Times New Roman"/>
              </a:rPr>
              <a:t>2. Гетерогенний</a:t>
            </a:r>
            <a:r>
              <a:rPr lang="en-US" sz="2000" b="0" i="0" u="none">
                <a:solidFill>
                  <a:schemeClr val="dk1"/>
                </a:solidFill>
                <a:latin typeface="Times New Roman"/>
                <a:ea typeface="Times New Roman"/>
                <a:cs typeface="Times New Roman"/>
                <a:sym typeface="Times New Roman"/>
              </a:rPr>
              <a:t> – в межах одного стада спаровують маток з плідниками, не схожих між собою за походженням, напрямом продуктивності, типом конституції та екстер’єром. Наприклад, корів молочного типу спаровують з плідниками м'ясо-молочного.</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4"/>
          <p:cNvSpPr txBox="1">
            <a:spLocks noGrp="1"/>
          </p:cNvSpPr>
          <p:nvPr>
            <p:ph type="body" idx="1"/>
          </p:nvPr>
        </p:nvSpPr>
        <p:spPr>
          <a:xfrm>
            <a:off x="179387" y="188912"/>
            <a:ext cx="8496300" cy="648017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920"/>
              <a:buNone/>
            </a:pPr>
            <a:r>
              <a:rPr lang="en-US" sz="2400" b="1" i="0" u="none">
                <a:solidFill>
                  <a:schemeClr val="dk1"/>
                </a:solidFill>
                <a:latin typeface="Times New Roman"/>
                <a:ea typeface="Times New Roman"/>
                <a:cs typeface="Times New Roman"/>
                <a:sym typeface="Times New Roman"/>
              </a:rPr>
              <a:t>Форми підбору:</a:t>
            </a:r>
            <a:endParaRPr sz="2400" b="0" i="0" u="none">
              <a:solidFill>
                <a:schemeClr val="dk1"/>
              </a:solidFill>
              <a:latin typeface="Times New Roman"/>
              <a:ea typeface="Times New Roman"/>
              <a:cs typeface="Times New Roman"/>
              <a:sym typeface="Times New Roman"/>
            </a:endParaRPr>
          </a:p>
          <a:p>
            <a:pPr marL="0" lvl="0" indent="0" algn="just" rtl="0">
              <a:lnSpc>
                <a:spcPct val="100000"/>
              </a:lnSpc>
              <a:spcBef>
                <a:spcPts val="1000"/>
              </a:spcBef>
              <a:spcAft>
                <a:spcPts val="0"/>
              </a:spcAft>
              <a:buSzPts val="1920"/>
              <a:buNone/>
            </a:pPr>
            <a:r>
              <a:rPr lang="en-US" sz="2400" b="0" i="1" u="none">
                <a:solidFill>
                  <a:schemeClr val="dk1"/>
                </a:solidFill>
                <a:latin typeface="Times New Roman"/>
                <a:ea typeface="Times New Roman"/>
                <a:cs typeface="Times New Roman"/>
                <a:sym typeface="Times New Roman"/>
              </a:rPr>
              <a:t>1.Індивідуальний підбір</a:t>
            </a:r>
            <a:r>
              <a:rPr lang="en-US" sz="2400" b="0" i="0" u="none">
                <a:solidFill>
                  <a:schemeClr val="dk1"/>
                </a:solidFill>
                <a:latin typeface="Times New Roman"/>
                <a:ea typeface="Times New Roman"/>
                <a:cs typeface="Times New Roman"/>
                <a:sym typeface="Times New Roman"/>
              </a:rPr>
              <a:t> – кожній матці підбирають такого плідника, у сполученні з яким можна одержати потомство з бажаними якостями. Застосовується у племінних господарствах.</a:t>
            </a:r>
            <a:endParaRPr/>
          </a:p>
          <a:p>
            <a:pPr marL="0" lvl="0" indent="0" algn="just" rtl="0">
              <a:lnSpc>
                <a:spcPct val="100000"/>
              </a:lnSpc>
              <a:spcBef>
                <a:spcPts val="1000"/>
              </a:spcBef>
              <a:spcAft>
                <a:spcPts val="0"/>
              </a:spcAft>
              <a:buSzPts val="1920"/>
              <a:buNone/>
            </a:pPr>
            <a:r>
              <a:rPr lang="en-US" sz="2400" b="0" i="1" u="none">
                <a:solidFill>
                  <a:schemeClr val="dk1"/>
                </a:solidFill>
                <a:latin typeface="Times New Roman"/>
                <a:ea typeface="Times New Roman"/>
                <a:cs typeface="Times New Roman"/>
                <a:sym typeface="Times New Roman"/>
              </a:rPr>
              <a:t>2.Індивідуально-груповий</a:t>
            </a:r>
            <a:r>
              <a:rPr lang="en-US" sz="2400" b="0" i="0" u="none">
                <a:solidFill>
                  <a:schemeClr val="dk1"/>
                </a:solidFill>
                <a:latin typeface="Times New Roman"/>
                <a:ea typeface="Times New Roman"/>
                <a:cs typeface="Times New Roman"/>
                <a:sym typeface="Times New Roman"/>
              </a:rPr>
              <a:t> – до групи однорідних за якістю і спорідненням маток прикріплюють одного плідника, що стоїть на клас вище від маток. Застосовують на племінних фермах.</a:t>
            </a:r>
            <a:endParaRPr/>
          </a:p>
          <a:p>
            <a:pPr marL="0" lvl="0" indent="0" algn="just" rtl="0">
              <a:lnSpc>
                <a:spcPct val="100000"/>
              </a:lnSpc>
              <a:spcBef>
                <a:spcPts val="1000"/>
              </a:spcBef>
              <a:spcAft>
                <a:spcPts val="0"/>
              </a:spcAft>
              <a:buSzPts val="1920"/>
              <a:buNone/>
            </a:pPr>
            <a:r>
              <a:rPr lang="en-US" sz="2400" b="0" i="1" u="none">
                <a:solidFill>
                  <a:schemeClr val="dk1"/>
                </a:solidFill>
                <a:latin typeface="Times New Roman"/>
                <a:ea typeface="Times New Roman"/>
                <a:cs typeface="Times New Roman"/>
                <a:sym typeface="Times New Roman"/>
              </a:rPr>
              <a:t>3.Груповий –</a:t>
            </a:r>
            <a:r>
              <a:rPr lang="en-US" sz="2400" b="0" i="0" u="none">
                <a:solidFill>
                  <a:schemeClr val="dk1"/>
                </a:solidFill>
                <a:latin typeface="Times New Roman"/>
                <a:ea typeface="Times New Roman"/>
                <a:cs typeface="Times New Roman"/>
                <a:sym typeface="Times New Roman"/>
              </a:rPr>
              <a:t> за групою маток закріплюють 2-3 плідників.</a:t>
            </a:r>
            <a:endParaRPr/>
          </a:p>
          <a:p>
            <a:pPr marL="0" lvl="0" indent="0" algn="l" rtl="0">
              <a:spcBef>
                <a:spcPts val="1000"/>
              </a:spcBef>
              <a:spcAft>
                <a:spcPts val="0"/>
              </a:spcAft>
              <a:buSzPts val="1920"/>
              <a:buNone/>
            </a:pPr>
            <a:endParaRPr sz="2400" b="0" i="0" u="none">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35"/>
          <p:cNvSpPr txBox="1">
            <a:spLocks noGrp="1"/>
          </p:cNvSpPr>
          <p:nvPr>
            <p:ph type="body" idx="1"/>
          </p:nvPr>
        </p:nvSpPr>
        <p:spPr>
          <a:xfrm>
            <a:off x="539750" y="333375"/>
            <a:ext cx="7562850" cy="575945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accent1"/>
              </a:buClr>
              <a:buSzPts val="1920"/>
              <a:buFont typeface="Noto Sans Symbols"/>
              <a:buNone/>
            </a:pPr>
            <a:endParaRPr sz="2400" b="1" i="0" u="none" strike="noStrike" cap="none">
              <a:solidFill>
                <a:srgbClr val="404040"/>
              </a:solidFill>
              <a:latin typeface="Trebuchet MS"/>
              <a:ea typeface="Trebuchet MS"/>
              <a:cs typeface="Trebuchet MS"/>
              <a:sym typeface="Trebuchet MS"/>
            </a:endParaRPr>
          </a:p>
          <a:p>
            <a:pPr marL="0" marR="0" lvl="0" indent="0" algn="ctr" rtl="0">
              <a:lnSpc>
                <a:spcPct val="100000"/>
              </a:lnSpc>
              <a:spcBef>
                <a:spcPts val="1000"/>
              </a:spcBef>
              <a:spcAft>
                <a:spcPts val="0"/>
              </a:spcAft>
              <a:buClr>
                <a:schemeClr val="accent1"/>
              </a:buClr>
              <a:buSzPts val="1920"/>
              <a:buFont typeface="Noto Sans Symbols"/>
              <a:buNone/>
            </a:pPr>
            <a:r>
              <a:rPr lang="en-US" sz="2400" b="1" i="0" u="none" strike="noStrike" cap="none">
                <a:solidFill>
                  <a:srgbClr val="0070C0"/>
                </a:solidFill>
                <a:latin typeface="Trebuchet MS"/>
                <a:ea typeface="Trebuchet MS"/>
                <a:cs typeface="Trebuchet MS"/>
                <a:sym typeface="Trebuchet MS"/>
              </a:rPr>
              <a:t>3.Методи розведення с-г тварин.</a:t>
            </a:r>
            <a:endParaRPr/>
          </a:p>
          <a:p>
            <a:pPr marL="0" marR="0" lvl="0" indent="0" algn="l" rtl="0">
              <a:lnSpc>
                <a:spcPct val="100000"/>
              </a:lnSpc>
              <a:spcBef>
                <a:spcPts val="1000"/>
              </a:spcBef>
              <a:spcAft>
                <a:spcPts val="0"/>
              </a:spcAft>
              <a:buClr>
                <a:schemeClr val="accent1"/>
              </a:buClr>
              <a:buSzPts val="1920"/>
              <a:buFont typeface="Noto Sans Symbols"/>
              <a:buNone/>
            </a:pPr>
            <a:endParaRPr sz="2400" b="1" i="0" u="none" strike="noStrike" cap="none">
              <a:solidFill>
                <a:srgbClr val="404040"/>
              </a:solidFill>
              <a:latin typeface="Trebuchet MS"/>
              <a:ea typeface="Trebuchet MS"/>
              <a:cs typeface="Trebuchet MS"/>
              <a:sym typeface="Trebuchet MS"/>
            </a:endParaRPr>
          </a:p>
          <a:p>
            <a:pPr marL="0" marR="0" lvl="0" indent="0" algn="l" rtl="0">
              <a:lnSpc>
                <a:spcPct val="100000"/>
              </a:lnSpc>
              <a:spcBef>
                <a:spcPts val="1000"/>
              </a:spcBef>
              <a:spcAft>
                <a:spcPts val="0"/>
              </a:spcAft>
              <a:buClr>
                <a:schemeClr val="accent1"/>
              </a:buClr>
              <a:buSzPts val="1920"/>
              <a:buFont typeface="Noto Sans Symbols"/>
              <a:buNone/>
            </a:pPr>
            <a:r>
              <a:rPr lang="en-US" sz="2400" b="1" i="0" u="none" strike="noStrike" cap="none">
                <a:solidFill>
                  <a:srgbClr val="404040"/>
                </a:solidFill>
                <a:latin typeface="Trebuchet MS"/>
                <a:ea typeface="Trebuchet MS"/>
                <a:cs typeface="Trebuchet MS"/>
                <a:sym typeface="Trebuchet MS"/>
              </a:rPr>
              <a:t>В зоотехнії розрізняють три основних методи розведення сільськогосподарських тварин: </a:t>
            </a:r>
            <a:endParaRPr/>
          </a:p>
          <a:p>
            <a:pPr marL="0" marR="0" lvl="0" indent="-121920" algn="l" rtl="0">
              <a:lnSpc>
                <a:spcPct val="100000"/>
              </a:lnSpc>
              <a:spcBef>
                <a:spcPts val="1000"/>
              </a:spcBef>
              <a:spcAft>
                <a:spcPts val="0"/>
              </a:spcAft>
              <a:buClr>
                <a:schemeClr val="accent1"/>
              </a:buClr>
              <a:buSzPts val="1920"/>
              <a:buFont typeface="Noto Sans Symbols"/>
              <a:buAutoNum type="arabicParenR"/>
            </a:pPr>
            <a:r>
              <a:rPr lang="en-US" sz="2400" b="1" i="1" u="sng" strike="noStrike" cap="none">
                <a:solidFill>
                  <a:srgbClr val="404040"/>
                </a:solidFill>
                <a:latin typeface="Trebuchet MS"/>
                <a:ea typeface="Trebuchet MS"/>
                <a:cs typeface="Trebuchet MS"/>
                <a:sym typeface="Trebuchet MS"/>
              </a:rPr>
              <a:t>чистопородне розведення </a:t>
            </a:r>
            <a:r>
              <a:rPr lang="en-US" sz="2400" b="1" i="0" u="none" strike="noStrike" cap="none">
                <a:solidFill>
                  <a:srgbClr val="404040"/>
                </a:solidFill>
                <a:latin typeface="Trebuchet MS"/>
                <a:ea typeface="Trebuchet MS"/>
                <a:cs typeface="Trebuchet MS"/>
                <a:sym typeface="Trebuchet MS"/>
              </a:rPr>
              <a:t>(спаровують тварин однієї породи);</a:t>
            </a:r>
            <a:endParaRPr sz="2400" b="1" i="0" u="none" strike="noStrike" cap="none">
              <a:solidFill>
                <a:srgbClr val="404040"/>
              </a:solidFill>
              <a:latin typeface="Trebuchet MS"/>
              <a:ea typeface="Trebuchet MS"/>
              <a:cs typeface="Trebuchet MS"/>
              <a:sym typeface="Trebuchet MS"/>
            </a:endParaRPr>
          </a:p>
          <a:p>
            <a:pPr marL="0" marR="0" lvl="0" indent="-121920" algn="l" rtl="0">
              <a:lnSpc>
                <a:spcPct val="100000"/>
              </a:lnSpc>
              <a:spcBef>
                <a:spcPts val="1000"/>
              </a:spcBef>
              <a:spcAft>
                <a:spcPts val="0"/>
              </a:spcAft>
              <a:buClr>
                <a:schemeClr val="accent1"/>
              </a:buClr>
              <a:buSzPts val="1920"/>
              <a:buFont typeface="Noto Sans Symbols"/>
              <a:buAutoNum type="arabicParenR"/>
            </a:pPr>
            <a:r>
              <a:rPr lang="en-US" sz="2400" b="1" i="1" u="sng" strike="noStrike" cap="none">
                <a:solidFill>
                  <a:srgbClr val="404040"/>
                </a:solidFill>
                <a:latin typeface="Trebuchet MS"/>
                <a:ea typeface="Trebuchet MS"/>
                <a:cs typeface="Trebuchet MS"/>
                <a:sym typeface="Trebuchet MS"/>
              </a:rPr>
              <a:t> схрещування </a:t>
            </a:r>
            <a:r>
              <a:rPr lang="en-US" sz="2400" b="1" i="0" u="none" strike="noStrike" cap="none">
                <a:solidFill>
                  <a:srgbClr val="404040"/>
                </a:solidFill>
                <a:latin typeface="Trebuchet MS"/>
                <a:ea typeface="Trebuchet MS"/>
                <a:cs typeface="Trebuchet MS"/>
                <a:sym typeface="Trebuchet MS"/>
              </a:rPr>
              <a:t>(спаровують тварин різних порід);</a:t>
            </a:r>
            <a:endParaRPr sz="2400" b="1" i="0" u="none" strike="noStrike" cap="none">
              <a:solidFill>
                <a:srgbClr val="404040"/>
              </a:solidFill>
              <a:latin typeface="Trebuchet MS"/>
              <a:ea typeface="Trebuchet MS"/>
              <a:cs typeface="Trebuchet MS"/>
              <a:sym typeface="Trebuchet MS"/>
            </a:endParaRPr>
          </a:p>
          <a:p>
            <a:pPr marL="0" marR="0" lvl="0" indent="-121920" algn="l" rtl="0">
              <a:lnSpc>
                <a:spcPct val="100000"/>
              </a:lnSpc>
              <a:spcBef>
                <a:spcPts val="1000"/>
              </a:spcBef>
              <a:spcAft>
                <a:spcPts val="0"/>
              </a:spcAft>
              <a:buClr>
                <a:schemeClr val="accent1"/>
              </a:buClr>
              <a:buSzPts val="1920"/>
              <a:buFont typeface="Noto Sans Symbols"/>
              <a:buAutoNum type="arabicParenR"/>
            </a:pPr>
            <a:r>
              <a:rPr lang="en-US" sz="2400" b="1" i="1" u="sng" strike="noStrike" cap="none">
                <a:solidFill>
                  <a:srgbClr val="404040"/>
                </a:solidFill>
                <a:latin typeface="Trebuchet MS"/>
                <a:ea typeface="Trebuchet MS"/>
                <a:cs typeface="Trebuchet MS"/>
                <a:sym typeface="Trebuchet MS"/>
              </a:rPr>
              <a:t> гібридизація </a:t>
            </a:r>
            <a:r>
              <a:rPr lang="en-US" sz="2400" b="1" i="0" u="none" strike="noStrike" cap="none">
                <a:solidFill>
                  <a:srgbClr val="404040"/>
                </a:solidFill>
                <a:latin typeface="Trebuchet MS"/>
                <a:ea typeface="Trebuchet MS"/>
                <a:cs typeface="Trebuchet MS"/>
                <a:sym typeface="Trebuchet MS"/>
              </a:rPr>
              <a:t>(спаровують тварин різних видів).</a:t>
            </a:r>
            <a:endParaRPr/>
          </a:p>
          <a:p>
            <a:pPr marL="0" marR="0" lvl="0" indent="0" algn="l" rtl="0">
              <a:lnSpc>
                <a:spcPct val="100000"/>
              </a:lnSpc>
              <a:spcBef>
                <a:spcPts val="1000"/>
              </a:spcBef>
              <a:spcAft>
                <a:spcPts val="0"/>
              </a:spcAft>
              <a:buClr>
                <a:schemeClr val="accent1"/>
              </a:buClr>
              <a:buSzPts val="1440"/>
              <a:buFont typeface="Noto Sans Symbols"/>
              <a:buNone/>
            </a:pPr>
            <a:endParaRPr sz="1800" b="0" i="0" u="none" strike="noStrike" cap="none">
              <a:solidFill>
                <a:srgbClr val="404040"/>
              </a:solidFill>
              <a:latin typeface="Trebuchet MS"/>
              <a:ea typeface="Trebuchet MS"/>
              <a:cs typeface="Trebuchet MS"/>
              <a:sym typeface="Trebuchet MS"/>
            </a:endParaRPr>
          </a:p>
          <a:p>
            <a:pPr marL="342900" marR="0" lvl="0" indent="-251460" algn="l" rtl="0">
              <a:spcBef>
                <a:spcPts val="1000"/>
              </a:spcBef>
              <a:spcAft>
                <a:spcPts val="0"/>
              </a:spcAft>
              <a:buClr>
                <a:schemeClr val="accent1"/>
              </a:buClr>
              <a:buSzPts val="1440"/>
              <a:buFont typeface="Noto Sans Symbols"/>
              <a:buNone/>
            </a:pPr>
            <a:endParaRPr sz="1800" b="0" i="0" u="none">
              <a:solidFill>
                <a:srgbClr val="404040"/>
              </a:solidFill>
              <a:latin typeface="Trebuchet MS"/>
              <a:ea typeface="Trebuchet MS"/>
              <a:cs typeface="Trebuchet MS"/>
              <a:sym typeface="Trebuchet M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6"/>
          <p:cNvSpPr txBox="1"/>
          <p:nvPr/>
        </p:nvSpPr>
        <p:spPr>
          <a:xfrm>
            <a:off x="179387" y="404812"/>
            <a:ext cx="8713787" cy="224631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FF0000"/>
              </a:buClr>
              <a:buSzPts val="2000"/>
              <a:buFont typeface="Trebuchet MS"/>
              <a:buNone/>
            </a:pPr>
            <a:r>
              <a:rPr lang="en-US" sz="2000" b="1" i="0" u="none">
                <a:solidFill>
                  <a:srgbClr val="FF0000"/>
                </a:solidFill>
                <a:latin typeface="Trebuchet MS"/>
                <a:ea typeface="Trebuchet MS"/>
                <a:cs typeface="Trebuchet MS"/>
                <a:sym typeface="Trebuchet MS"/>
              </a:rPr>
              <a:t>Чистопородне розведення </a:t>
            </a:r>
            <a:r>
              <a:rPr lang="en-US" sz="2000" b="0" i="0" u="none">
                <a:solidFill>
                  <a:schemeClr val="dk1"/>
                </a:solidFill>
                <a:latin typeface="Trebuchet MS"/>
                <a:ea typeface="Trebuchet MS"/>
                <a:cs typeface="Trebuchet MS"/>
                <a:sym typeface="Trebuchet MS"/>
              </a:rPr>
              <a:t>має на меті удосконалення породи при збереженні основних властивостей її. </a:t>
            </a:r>
            <a:endParaRPr/>
          </a:p>
          <a:p>
            <a:pPr marL="0" marR="0" lvl="0" indent="0" algn="just" rtl="0">
              <a:lnSpc>
                <a:spcPct val="100000"/>
              </a:lnSpc>
              <a:spcBef>
                <a:spcPts val="0"/>
              </a:spcBef>
              <a:spcAft>
                <a:spcPts val="0"/>
              </a:spcAft>
              <a:buClr>
                <a:schemeClr val="dk1"/>
              </a:buClr>
              <a:buSzPts val="2000"/>
              <a:buFont typeface="Trebuchet MS"/>
              <a:buNone/>
            </a:pPr>
            <a:endParaRPr sz="2000" b="0" i="0" u="none">
              <a:solidFill>
                <a:schemeClr val="dk1"/>
              </a:solidFill>
              <a:latin typeface="Trebuchet MS"/>
              <a:ea typeface="Trebuchet MS"/>
              <a:cs typeface="Trebuchet MS"/>
              <a:sym typeface="Trebuchet MS"/>
            </a:endParaRPr>
          </a:p>
          <a:p>
            <a:pPr marL="0" marR="0" lvl="0" indent="0" algn="just" rtl="0">
              <a:lnSpc>
                <a:spcPct val="100000"/>
              </a:lnSpc>
              <a:spcBef>
                <a:spcPts val="0"/>
              </a:spcBef>
              <a:spcAft>
                <a:spcPts val="0"/>
              </a:spcAft>
              <a:buClr>
                <a:schemeClr val="dk1"/>
              </a:buClr>
              <a:buSzPts val="2000"/>
              <a:buFont typeface="Trebuchet MS"/>
              <a:buNone/>
            </a:pPr>
            <a:endParaRPr sz="2000" b="0" i="0" u="none">
              <a:solidFill>
                <a:schemeClr val="dk1"/>
              </a:solidFill>
              <a:latin typeface="Trebuchet MS"/>
              <a:ea typeface="Trebuchet MS"/>
              <a:cs typeface="Trebuchet MS"/>
              <a:sym typeface="Trebuchet MS"/>
            </a:endParaRPr>
          </a:p>
          <a:p>
            <a:pPr marL="0" marR="0" lvl="0" indent="0" algn="just" rtl="0">
              <a:lnSpc>
                <a:spcPct val="100000"/>
              </a:lnSpc>
              <a:spcBef>
                <a:spcPts val="0"/>
              </a:spcBef>
              <a:spcAft>
                <a:spcPts val="0"/>
              </a:spcAft>
              <a:buClr>
                <a:schemeClr val="dk1"/>
              </a:buClr>
              <a:buSzPts val="2000"/>
              <a:buFont typeface="Trebuchet MS"/>
              <a:buNone/>
            </a:pPr>
            <a:endParaRPr sz="2000" b="0" i="0" u="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Trebuchet MS"/>
              <a:buNone/>
            </a:pPr>
            <a:endParaRPr sz="2000" b="0" i="0" u="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Trebuchet MS"/>
              <a:buNone/>
            </a:pPr>
            <a:r>
              <a:rPr lang="en-US" sz="2000" b="0" i="0" u="none">
                <a:solidFill>
                  <a:schemeClr val="dk1"/>
                </a:solidFill>
                <a:latin typeface="Trebuchet MS"/>
                <a:ea typeface="Trebuchet MS"/>
                <a:cs typeface="Trebuchet MS"/>
                <a:sym typeface="Trebuchet MS"/>
              </a:rPr>
              <a:t> </a:t>
            </a:r>
            <a:endParaRPr/>
          </a:p>
        </p:txBody>
      </p:sp>
      <p:pic>
        <p:nvPicPr>
          <p:cNvPr id="320" name="Google Shape;320;p36"/>
          <p:cNvPicPr preferRelativeResize="0"/>
          <p:nvPr/>
        </p:nvPicPr>
        <p:blipFill rotWithShape="1">
          <a:blip r:embed="rId3">
            <a:alphaModFix/>
          </a:blip>
          <a:srcRect/>
          <a:stretch/>
        </p:blipFill>
        <p:spPr>
          <a:xfrm>
            <a:off x="-76200" y="1989137"/>
            <a:ext cx="9296400" cy="42481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37"/>
          <p:cNvSpPr txBox="1"/>
          <p:nvPr/>
        </p:nvSpPr>
        <p:spPr>
          <a:xfrm>
            <a:off x="0" y="188912"/>
            <a:ext cx="9144000" cy="4062412"/>
          </a:xfrm>
          <a:prstGeom prst="rect">
            <a:avLst/>
          </a:prstGeom>
          <a:noFill/>
          <a:ln w="952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ctr" rtl="0">
              <a:lnSpc>
                <a:spcPct val="100000"/>
              </a:lnSpc>
              <a:spcBef>
                <a:spcPts val="0"/>
              </a:spcBef>
              <a:spcAft>
                <a:spcPts val="0"/>
              </a:spcAft>
              <a:buClr>
                <a:srgbClr val="FF0000"/>
              </a:buClr>
              <a:buSzPts val="2400"/>
              <a:buFont typeface="Trebuchet MS"/>
              <a:buNone/>
            </a:pPr>
            <a:r>
              <a:rPr lang="en-US" sz="2400" b="0" i="1" u="none">
                <a:solidFill>
                  <a:srgbClr val="FF0000"/>
                </a:solidFill>
                <a:latin typeface="Trebuchet MS"/>
                <a:ea typeface="Trebuchet MS"/>
                <a:cs typeface="Trebuchet MS"/>
                <a:sym typeface="Trebuchet MS"/>
              </a:rPr>
              <a:t>Схрещування. </a:t>
            </a:r>
            <a:endParaRPr/>
          </a:p>
          <a:p>
            <a:pPr marL="342900" marR="0" lvl="0" indent="-342900" algn="l"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Залежно від поставленої мети розрізняють такі види схрещувань: </a:t>
            </a:r>
            <a:endParaRPr/>
          </a:p>
          <a:p>
            <a:pPr marL="342900" marR="0" lvl="0" indent="-342900" algn="l" rtl="0">
              <a:lnSpc>
                <a:spcPct val="100000"/>
              </a:lnSpc>
              <a:spcBef>
                <a:spcPts val="0"/>
              </a:spcBef>
              <a:spcAft>
                <a:spcPts val="0"/>
              </a:spcAft>
              <a:buClr>
                <a:schemeClr val="dk1"/>
              </a:buClr>
              <a:buSzPts val="1800"/>
              <a:buFont typeface="Trebuchet MS"/>
              <a:buNone/>
            </a:pPr>
            <a:endParaRPr sz="1800" b="0" i="0" u="none">
              <a:solidFill>
                <a:schemeClr val="dk1"/>
              </a:solidFill>
              <a:latin typeface="Trebuchet MS"/>
              <a:ea typeface="Trebuchet MS"/>
              <a:cs typeface="Trebuchet MS"/>
              <a:sym typeface="Trebuchet MS"/>
            </a:endParaRPr>
          </a:p>
          <a:p>
            <a:pPr marL="342900" marR="0" lvl="0" indent="-342900" algn="l" rtl="0">
              <a:lnSpc>
                <a:spcPct val="100000"/>
              </a:lnSpc>
              <a:spcBef>
                <a:spcPts val="0"/>
              </a:spcBef>
              <a:spcAft>
                <a:spcPts val="0"/>
              </a:spcAft>
              <a:buClr>
                <a:schemeClr val="dk1"/>
              </a:buClr>
              <a:buSzPts val="1800"/>
              <a:buFont typeface="Trebuchet MS"/>
              <a:buAutoNum type="arabicParenR"/>
            </a:pPr>
            <a:r>
              <a:rPr lang="en-US" sz="1800" b="0" i="0" u="none">
                <a:solidFill>
                  <a:schemeClr val="dk1"/>
                </a:solidFill>
                <a:latin typeface="Trebuchet MS"/>
                <a:ea typeface="Trebuchet MS"/>
                <a:cs typeface="Trebuchet MS"/>
                <a:sym typeface="Trebuchet MS"/>
              </a:rPr>
              <a:t>вбирне, </a:t>
            </a:r>
            <a:endParaRPr/>
          </a:p>
          <a:p>
            <a:pPr marL="342900" marR="0" lvl="0" indent="-342900" algn="l" rtl="0">
              <a:lnSpc>
                <a:spcPct val="100000"/>
              </a:lnSpc>
              <a:spcBef>
                <a:spcPts val="0"/>
              </a:spcBef>
              <a:spcAft>
                <a:spcPts val="0"/>
              </a:spcAft>
              <a:buClr>
                <a:schemeClr val="dk1"/>
              </a:buClr>
              <a:buSzPts val="1800"/>
              <a:buFont typeface="Trebuchet MS"/>
              <a:buAutoNum type="arabicParenR"/>
            </a:pPr>
            <a:r>
              <a:rPr lang="en-US" sz="1800" b="0" i="0" u="none">
                <a:solidFill>
                  <a:schemeClr val="dk1"/>
                </a:solidFill>
                <a:latin typeface="Trebuchet MS"/>
                <a:ea typeface="Trebuchet MS"/>
                <a:cs typeface="Trebuchet MS"/>
                <a:sym typeface="Trebuchet MS"/>
              </a:rPr>
              <a:t> ввідне, </a:t>
            </a:r>
            <a:endParaRPr/>
          </a:p>
          <a:p>
            <a:pPr marL="342900" marR="0" lvl="0" indent="-342900" algn="l" rtl="0">
              <a:lnSpc>
                <a:spcPct val="100000"/>
              </a:lnSpc>
              <a:spcBef>
                <a:spcPts val="0"/>
              </a:spcBef>
              <a:spcAft>
                <a:spcPts val="0"/>
              </a:spcAft>
              <a:buClr>
                <a:schemeClr val="dk1"/>
              </a:buClr>
              <a:buSzPts val="1800"/>
              <a:buFont typeface="Trebuchet MS"/>
              <a:buAutoNum type="arabicParenR"/>
            </a:pPr>
            <a:r>
              <a:rPr lang="en-US" sz="1800" b="0" i="0" u="none">
                <a:solidFill>
                  <a:schemeClr val="dk1"/>
                </a:solidFill>
                <a:latin typeface="Trebuchet MS"/>
                <a:ea typeface="Trebuchet MS"/>
                <a:cs typeface="Trebuchet MS"/>
                <a:sym typeface="Trebuchet MS"/>
              </a:rPr>
              <a:t> відтворне,</a:t>
            </a:r>
            <a:endParaRPr/>
          </a:p>
          <a:p>
            <a:pPr marL="342900" marR="0" lvl="0" indent="-342900" algn="l" rtl="0">
              <a:lnSpc>
                <a:spcPct val="100000"/>
              </a:lnSpc>
              <a:spcBef>
                <a:spcPts val="0"/>
              </a:spcBef>
              <a:spcAft>
                <a:spcPts val="0"/>
              </a:spcAft>
              <a:buClr>
                <a:schemeClr val="dk1"/>
              </a:buClr>
              <a:buSzPts val="1800"/>
              <a:buFont typeface="Trebuchet MS"/>
              <a:buAutoNum type="arabicParenR"/>
            </a:pPr>
            <a:r>
              <a:rPr lang="en-US" sz="1800" b="0" i="0" u="none">
                <a:solidFill>
                  <a:schemeClr val="dk1"/>
                </a:solidFill>
                <a:latin typeface="Trebuchet MS"/>
                <a:ea typeface="Trebuchet MS"/>
                <a:cs typeface="Trebuchet MS"/>
                <a:sym typeface="Trebuchet MS"/>
              </a:rPr>
              <a:t> промислове,</a:t>
            </a:r>
            <a:endParaRPr/>
          </a:p>
          <a:p>
            <a:pPr marL="342900" marR="0" lvl="0" indent="-342900" algn="l"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5)   перемінне. </a:t>
            </a:r>
            <a:endParaRPr/>
          </a:p>
          <a:p>
            <a:pPr marL="342900" marR="0" lvl="0" indent="-228600" algn="l" rtl="0">
              <a:lnSpc>
                <a:spcPct val="100000"/>
              </a:lnSpc>
              <a:spcBef>
                <a:spcPts val="0"/>
              </a:spcBef>
              <a:spcAft>
                <a:spcPts val="0"/>
              </a:spcAft>
              <a:buClr>
                <a:schemeClr val="dk1"/>
              </a:buClr>
              <a:buSzPts val="1800"/>
              <a:buFont typeface="Trebuchet MS"/>
              <a:buNone/>
            </a:pPr>
            <a:endParaRPr sz="1800" b="0" i="0" u="none">
              <a:solidFill>
                <a:schemeClr val="dk1"/>
              </a:solidFill>
              <a:latin typeface="Trebuchet MS"/>
              <a:ea typeface="Trebuchet MS"/>
              <a:cs typeface="Trebuchet MS"/>
              <a:sym typeface="Trebuchet MS"/>
            </a:endParaRPr>
          </a:p>
          <a:p>
            <a:pPr marL="342900" marR="0" lvl="0" indent="-342900" algn="l"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Перші три види мають племінне значення, два останніх — користувальне. </a:t>
            </a:r>
            <a:endParaRPr sz="1800" b="0" i="0" u="none">
              <a:solidFill>
                <a:schemeClr val="dk1"/>
              </a:solidFill>
              <a:latin typeface="Trebuchet MS"/>
              <a:ea typeface="Trebuchet MS"/>
              <a:cs typeface="Trebuchet MS"/>
              <a:sym typeface="Trebuchet MS"/>
            </a:endParaRPr>
          </a:p>
          <a:p>
            <a:pPr marL="342900" marR="0" lvl="0" indent="-342900" algn="l" rtl="0">
              <a:lnSpc>
                <a:spcPct val="100000"/>
              </a:lnSpc>
              <a:spcBef>
                <a:spcPts val="0"/>
              </a:spcBef>
              <a:spcAft>
                <a:spcPts val="0"/>
              </a:spcAft>
              <a:buClr>
                <a:srgbClr val="FF0000"/>
              </a:buClr>
              <a:buSzPts val="1800"/>
              <a:buFont typeface="Trebuchet MS"/>
              <a:buNone/>
            </a:pPr>
            <a:r>
              <a:rPr lang="en-US" sz="1800" b="0" i="1" u="none">
                <a:solidFill>
                  <a:srgbClr val="FF0000"/>
                </a:solidFill>
                <a:latin typeface="Trebuchet MS"/>
                <a:ea typeface="Trebuchet MS"/>
                <a:cs typeface="Trebuchet MS"/>
                <a:sym typeface="Trebuchet MS"/>
              </a:rPr>
              <a:t>Вбирне схрещування</a:t>
            </a:r>
            <a:r>
              <a:rPr lang="en-US" sz="1800" b="0" i="1" u="none">
                <a:solidFill>
                  <a:schemeClr val="dk1"/>
                </a:solidFill>
                <a:latin typeface="Trebuchet MS"/>
                <a:ea typeface="Trebuchet MS"/>
                <a:cs typeface="Trebuchet MS"/>
                <a:sym typeface="Trebuchet MS"/>
              </a:rPr>
              <a:t> </a:t>
            </a:r>
            <a:r>
              <a:rPr lang="en-US" sz="1800" b="0" i="0" u="none">
                <a:solidFill>
                  <a:schemeClr val="dk1"/>
                </a:solidFill>
                <a:latin typeface="Trebuchet MS"/>
                <a:ea typeface="Trebuchet MS"/>
                <a:cs typeface="Trebuchet MS"/>
                <a:sym typeface="Trebuchet MS"/>
              </a:rPr>
              <a:t>полягає в тому, що за допомогою систематичного спаровування самок місцевої неполіпшеної породи з самцями заводської породи місцеву породу перетворюють в більш продуктивну, яка за своїми ознаками наближається до поліпшуючої.</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38"/>
          <p:cNvSpPr txBox="1"/>
          <p:nvPr/>
        </p:nvSpPr>
        <p:spPr>
          <a:xfrm>
            <a:off x="395287" y="404812"/>
            <a:ext cx="8208962" cy="25241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2000"/>
              <a:buFont typeface="Trebuchet MS"/>
              <a:buNone/>
            </a:pPr>
            <a:r>
              <a:rPr lang="en-US" sz="2000" b="0" i="1" u="none">
                <a:solidFill>
                  <a:srgbClr val="FF0000"/>
                </a:solidFill>
                <a:latin typeface="Trebuchet MS"/>
                <a:ea typeface="Trebuchet MS"/>
                <a:cs typeface="Trebuchet MS"/>
                <a:sym typeface="Trebuchet MS"/>
              </a:rPr>
              <a:t>Відтворне схрещування</a:t>
            </a:r>
            <a:r>
              <a:rPr lang="en-US" sz="2000" b="0" i="1" u="none">
                <a:solidFill>
                  <a:schemeClr val="dk1"/>
                </a:solidFill>
                <a:latin typeface="Trebuchet MS"/>
                <a:ea typeface="Trebuchet MS"/>
                <a:cs typeface="Trebuchet MS"/>
                <a:sym typeface="Trebuchet MS"/>
              </a:rPr>
              <a:t> </a:t>
            </a:r>
            <a:r>
              <a:rPr lang="en-US" sz="2000" b="0" i="0" u="none">
                <a:solidFill>
                  <a:schemeClr val="dk1"/>
                </a:solidFill>
                <a:latin typeface="Trebuchet MS"/>
                <a:ea typeface="Trebuchet MS"/>
                <a:cs typeface="Trebuchet MS"/>
                <a:sym typeface="Trebuchet MS"/>
              </a:rPr>
              <a:t>застосовують для того, щоб поєднати в потомстві кращі ознаки вихідних порід. </a:t>
            </a:r>
            <a:endParaRPr/>
          </a:p>
          <a:p>
            <a:pPr marL="0" marR="0" lvl="0" indent="0" algn="l" rtl="0">
              <a:lnSpc>
                <a:spcPct val="100000"/>
              </a:lnSpc>
              <a:spcBef>
                <a:spcPts val="0"/>
              </a:spcBef>
              <a:spcAft>
                <a:spcPts val="0"/>
              </a:spcAft>
              <a:buClr>
                <a:srgbClr val="FF0000"/>
              </a:buClr>
              <a:buSzPts val="2000"/>
              <a:buFont typeface="Trebuchet MS"/>
              <a:buNone/>
            </a:pPr>
            <a:r>
              <a:rPr lang="en-US" sz="2000" b="0" i="1" u="none">
                <a:solidFill>
                  <a:srgbClr val="FF0000"/>
                </a:solidFill>
                <a:latin typeface="Trebuchet MS"/>
                <a:ea typeface="Trebuchet MS"/>
                <a:cs typeface="Trebuchet MS"/>
                <a:sym typeface="Trebuchet MS"/>
              </a:rPr>
              <a:t>Ввідне схрещування</a:t>
            </a:r>
            <a:r>
              <a:rPr lang="en-US" sz="2000" b="0" i="1" u="none">
                <a:solidFill>
                  <a:schemeClr val="dk1"/>
                </a:solidFill>
                <a:latin typeface="Trebuchet MS"/>
                <a:ea typeface="Trebuchet MS"/>
                <a:cs typeface="Trebuchet MS"/>
                <a:sym typeface="Trebuchet MS"/>
              </a:rPr>
              <a:t> </a:t>
            </a:r>
            <a:r>
              <a:rPr lang="en-US" sz="2000" b="0" i="0" u="none">
                <a:solidFill>
                  <a:schemeClr val="dk1"/>
                </a:solidFill>
                <a:latin typeface="Trebuchet MS"/>
                <a:ea typeface="Trebuchet MS"/>
                <a:cs typeface="Trebuchet MS"/>
                <a:sym typeface="Trebuchet MS"/>
              </a:rPr>
              <a:t>застосовують для поліпшення уже існуючих порід, щоб поліпшити продуктивність тварин або деякі особливості в будові їх тіла без докорінної зміни породи.</a:t>
            </a:r>
            <a:endParaRPr/>
          </a:p>
          <a:p>
            <a:pPr marL="0" marR="0" lvl="0" indent="0" algn="l" rtl="0">
              <a:lnSpc>
                <a:spcPct val="100000"/>
              </a:lnSpc>
              <a:spcBef>
                <a:spcPts val="0"/>
              </a:spcBef>
              <a:spcAft>
                <a:spcPts val="0"/>
              </a:spcAft>
              <a:buClr>
                <a:schemeClr val="dk1"/>
              </a:buClr>
              <a:buSzPts val="2000"/>
              <a:buFont typeface="Trebuchet MS"/>
              <a:buNone/>
            </a:pPr>
            <a:endParaRPr sz="2000" b="0" i="0" u="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000"/>
              <a:buFont typeface="Trebuchet MS"/>
              <a:buNone/>
            </a:pPr>
            <a:r>
              <a:rPr lang="en-US" sz="2000" b="0" i="0" u="none">
                <a:solidFill>
                  <a:schemeClr val="dk1"/>
                </a:solidFill>
                <a:latin typeface="Trebuchet MS"/>
                <a:ea typeface="Trebuchet MS"/>
                <a:cs typeface="Trebuchet MS"/>
                <a:sym typeface="Trebuchet MS"/>
              </a:rPr>
              <a:t> </a:t>
            </a:r>
            <a:endParaRPr/>
          </a:p>
          <a:p>
            <a:pPr marL="0" marR="0" lvl="0" indent="0" algn="l" rtl="0">
              <a:lnSpc>
                <a:spcPct val="100000"/>
              </a:lnSpc>
              <a:spcBef>
                <a:spcPts val="0"/>
              </a:spcBef>
              <a:spcAft>
                <a:spcPts val="0"/>
              </a:spcAft>
              <a:buNone/>
            </a:pPr>
            <a:endParaRPr sz="2000" b="0" i="0" u="none">
              <a:solidFill>
                <a:schemeClr val="dk1"/>
              </a:solidFill>
              <a:latin typeface="Trebuchet MS"/>
              <a:ea typeface="Trebuchet MS"/>
              <a:cs typeface="Trebuchet MS"/>
              <a:sym typeface="Trebuchet MS"/>
            </a:endParaRPr>
          </a:p>
        </p:txBody>
      </p:sp>
      <p:pic>
        <p:nvPicPr>
          <p:cNvPr id="331" name="Google Shape;331;p38"/>
          <p:cNvPicPr preferRelativeResize="0"/>
          <p:nvPr/>
        </p:nvPicPr>
        <p:blipFill rotWithShape="1">
          <a:blip r:embed="rId3">
            <a:alphaModFix/>
          </a:blip>
          <a:srcRect/>
          <a:stretch/>
        </p:blipFill>
        <p:spPr>
          <a:xfrm>
            <a:off x="434975" y="1941512"/>
            <a:ext cx="8274050" cy="29749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39"/>
          <p:cNvSpPr txBox="1"/>
          <p:nvPr/>
        </p:nvSpPr>
        <p:spPr>
          <a:xfrm>
            <a:off x="452437" y="188912"/>
            <a:ext cx="7416800" cy="323215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0000"/>
              </a:buClr>
              <a:buSzPts val="2400"/>
              <a:buFont typeface="Trebuchet MS"/>
              <a:buNone/>
            </a:pPr>
            <a:r>
              <a:rPr lang="en-US" sz="2400" b="1" i="0" u="none">
                <a:solidFill>
                  <a:srgbClr val="FF0000"/>
                </a:solidFill>
                <a:latin typeface="Trebuchet MS"/>
                <a:ea typeface="Trebuchet MS"/>
                <a:cs typeface="Trebuchet MS"/>
                <a:sym typeface="Trebuchet MS"/>
              </a:rPr>
              <a:t>Міжвидова гібридизація тварин </a:t>
            </a:r>
            <a:endParaRPr/>
          </a:p>
          <a:p>
            <a:pPr marL="0" marR="0" lvl="0" indent="0" algn="just" rtl="0">
              <a:lnSpc>
                <a:spcPct val="100000"/>
              </a:lnSpc>
              <a:spcBef>
                <a:spcPts val="0"/>
              </a:spcBef>
              <a:spcAft>
                <a:spcPts val="0"/>
              </a:spcAft>
              <a:buClr>
                <a:schemeClr val="dk1"/>
              </a:buClr>
              <a:buSzPts val="2000"/>
              <a:buFont typeface="Trebuchet MS"/>
              <a:buNone/>
            </a:pPr>
            <a:r>
              <a:rPr lang="en-US" sz="2000" b="1" i="0" u="sng">
                <a:solidFill>
                  <a:schemeClr val="dk1"/>
                </a:solidFill>
                <a:latin typeface="Trebuchet MS"/>
                <a:ea typeface="Trebuchet MS"/>
                <a:cs typeface="Trebuchet MS"/>
                <a:sym typeface="Trebuchet MS"/>
              </a:rPr>
              <a:t>Міжвидовою гібридизацією (віддаленою) </a:t>
            </a:r>
            <a:r>
              <a:rPr lang="en-US" sz="2000" b="0" i="0" u="none">
                <a:solidFill>
                  <a:schemeClr val="dk1"/>
                </a:solidFill>
                <a:latin typeface="Trebuchet MS"/>
                <a:ea typeface="Trebuchet MS"/>
                <a:cs typeface="Trebuchet MS"/>
                <a:sym typeface="Trebuchet MS"/>
              </a:rPr>
              <a:t>називають схрещування тварин, які належать до різних видів, або родів. Отримане потомство називають гібридами, їх одержують також і при схрещуванні гібридів між собою.</a:t>
            </a:r>
            <a:endParaRPr/>
          </a:p>
          <a:p>
            <a:pPr marL="0" marR="0" lvl="0" indent="0" algn="just" rtl="0">
              <a:lnSpc>
                <a:spcPct val="100000"/>
              </a:lnSpc>
              <a:spcBef>
                <a:spcPts val="0"/>
              </a:spcBef>
              <a:spcAft>
                <a:spcPts val="0"/>
              </a:spcAft>
              <a:buClr>
                <a:srgbClr val="FF0000"/>
              </a:buClr>
              <a:buSzPts val="2000"/>
              <a:buFont typeface="Trebuchet MS"/>
              <a:buNone/>
            </a:pPr>
            <a:r>
              <a:rPr lang="en-US" sz="2000" b="1" i="1" u="none">
                <a:solidFill>
                  <a:srgbClr val="FF0000"/>
                </a:solidFill>
                <a:latin typeface="Trebuchet MS"/>
                <a:ea typeface="Trebuchet MS"/>
                <a:cs typeface="Trebuchet MS"/>
                <a:sym typeface="Trebuchet MS"/>
              </a:rPr>
              <a:t>Мул</a:t>
            </a:r>
            <a:r>
              <a:rPr lang="en-US" sz="2000" b="0" i="0" u="none">
                <a:solidFill>
                  <a:schemeClr val="dk1"/>
                </a:solidFill>
                <a:latin typeface="Trebuchet MS"/>
                <a:ea typeface="Trebuchet MS"/>
                <a:cs typeface="Trebuchet MS"/>
                <a:sym typeface="Trebuchet MS"/>
              </a:rPr>
              <a:t> – це домашня тварина, гібрид кобили і осла; має зовнішні ознаки обох батьківських видів.</a:t>
            </a:r>
            <a:endParaRPr/>
          </a:p>
          <a:p>
            <a:pPr marL="0" marR="0" lvl="0" indent="0" algn="just" rtl="0">
              <a:lnSpc>
                <a:spcPct val="100000"/>
              </a:lnSpc>
              <a:spcBef>
                <a:spcPts val="0"/>
              </a:spcBef>
              <a:spcAft>
                <a:spcPts val="0"/>
              </a:spcAft>
              <a:buClr>
                <a:srgbClr val="FF0000"/>
              </a:buClr>
              <a:buSzPts val="2000"/>
              <a:buFont typeface="Trebuchet MS"/>
              <a:buNone/>
            </a:pPr>
            <a:r>
              <a:rPr lang="en-US" sz="2000" b="1" i="1" u="none">
                <a:solidFill>
                  <a:srgbClr val="FF0000"/>
                </a:solidFill>
                <a:latin typeface="Trebuchet MS"/>
                <a:ea typeface="Trebuchet MS"/>
                <a:cs typeface="Trebuchet MS"/>
                <a:sym typeface="Trebuchet MS"/>
              </a:rPr>
              <a:t>Лошак</a:t>
            </a:r>
            <a:r>
              <a:rPr lang="en-US" sz="2000" b="0" i="0" u="none">
                <a:solidFill>
                  <a:schemeClr val="dk1"/>
                </a:solidFill>
                <a:latin typeface="Trebuchet MS"/>
                <a:ea typeface="Trebuchet MS"/>
                <a:cs typeface="Trebuchet MS"/>
                <a:sym typeface="Trebuchet MS"/>
              </a:rPr>
              <a:t> – міжвидовий гібрид від схрещування ослиці та коня.</a:t>
            </a:r>
            <a:endParaRPr/>
          </a:p>
          <a:p>
            <a:pPr marL="0" marR="0" lvl="0" indent="0" algn="just" rtl="0">
              <a:lnSpc>
                <a:spcPct val="100000"/>
              </a:lnSpc>
              <a:spcBef>
                <a:spcPts val="0"/>
              </a:spcBef>
              <a:spcAft>
                <a:spcPts val="0"/>
              </a:spcAft>
              <a:buClr>
                <a:srgbClr val="FF0000"/>
              </a:buClr>
              <a:buSzPts val="2000"/>
              <a:buFont typeface="Trebuchet MS"/>
              <a:buNone/>
            </a:pPr>
            <a:r>
              <a:rPr lang="en-US" sz="2000" b="1" i="1" u="none">
                <a:solidFill>
                  <a:srgbClr val="FF0000"/>
                </a:solidFill>
                <a:latin typeface="Trebuchet MS"/>
                <a:ea typeface="Trebuchet MS"/>
                <a:cs typeface="Trebuchet MS"/>
                <a:sym typeface="Trebuchet MS"/>
              </a:rPr>
              <a:t>Зеброїд</a:t>
            </a:r>
            <a:r>
              <a:rPr lang="en-US" sz="2000" b="0" i="0" u="none">
                <a:solidFill>
                  <a:schemeClr val="dk1"/>
                </a:solidFill>
                <a:latin typeface="Trebuchet MS"/>
                <a:ea typeface="Trebuchet MS"/>
                <a:cs typeface="Trebuchet MS"/>
                <a:sym typeface="Trebuchet MS"/>
              </a:rPr>
              <a:t> – результат схрещування зебри з конем, ослом чи поні </a:t>
            </a:r>
            <a:endParaRPr/>
          </a:p>
        </p:txBody>
      </p:sp>
      <p:pic>
        <p:nvPicPr>
          <p:cNvPr id="337" name="Google Shape;337;p39" descr="upload.wikimedia.org/wikipedia/commons/thumb/e/..."/>
          <p:cNvPicPr preferRelativeResize="0"/>
          <p:nvPr/>
        </p:nvPicPr>
        <p:blipFill rotWithShape="1">
          <a:blip r:embed="rId3">
            <a:alphaModFix/>
          </a:blip>
          <a:srcRect/>
          <a:stretch/>
        </p:blipFill>
        <p:spPr>
          <a:xfrm>
            <a:off x="771525" y="3336925"/>
            <a:ext cx="3389312" cy="2836862"/>
          </a:xfrm>
          <a:prstGeom prst="rect">
            <a:avLst/>
          </a:prstGeom>
          <a:noFill/>
          <a:ln>
            <a:noFill/>
          </a:ln>
        </p:spPr>
      </p:pic>
      <p:pic>
        <p:nvPicPr>
          <p:cNvPr id="338" name="Google Shape;338;p39" descr="Зеброид | Самые интересные гибриды животного мира"/>
          <p:cNvPicPr preferRelativeResize="0"/>
          <p:nvPr/>
        </p:nvPicPr>
        <p:blipFill rotWithShape="1">
          <a:blip r:embed="rId4">
            <a:alphaModFix/>
          </a:blip>
          <a:srcRect/>
          <a:stretch/>
        </p:blipFill>
        <p:spPr>
          <a:xfrm>
            <a:off x="5083175" y="3279775"/>
            <a:ext cx="3306762" cy="2894012"/>
          </a:xfrm>
          <a:prstGeom prst="rect">
            <a:avLst/>
          </a:prstGeom>
          <a:noFill/>
          <a:ln>
            <a:noFill/>
          </a:ln>
        </p:spPr>
      </p:pic>
      <p:sp>
        <p:nvSpPr>
          <p:cNvPr id="339" name="Google Shape;339;p39"/>
          <p:cNvSpPr txBox="1"/>
          <p:nvPr/>
        </p:nvSpPr>
        <p:spPr>
          <a:xfrm>
            <a:off x="6230937" y="6173787"/>
            <a:ext cx="1011237"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Зеброїд</a:t>
            </a:r>
            <a:endParaRPr/>
          </a:p>
        </p:txBody>
      </p:sp>
      <p:sp>
        <p:nvSpPr>
          <p:cNvPr id="340" name="Google Shape;340;p39"/>
          <p:cNvSpPr txBox="1"/>
          <p:nvPr/>
        </p:nvSpPr>
        <p:spPr>
          <a:xfrm>
            <a:off x="2165350" y="6173787"/>
            <a:ext cx="601662"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Мул</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40"/>
          <p:cNvSpPr txBox="1"/>
          <p:nvPr/>
        </p:nvSpPr>
        <p:spPr>
          <a:xfrm>
            <a:off x="539750" y="590550"/>
            <a:ext cx="4572000" cy="9223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1800"/>
              <a:buFont typeface="Trebuchet MS"/>
              <a:buNone/>
            </a:pPr>
            <a:r>
              <a:rPr lang="en-US" sz="1800" b="1" i="0" u="none">
                <a:solidFill>
                  <a:srgbClr val="FF0000"/>
                </a:solidFill>
                <a:latin typeface="Trebuchet MS"/>
                <a:ea typeface="Trebuchet MS"/>
                <a:cs typeface="Trebuchet MS"/>
                <a:sym typeface="Trebuchet MS"/>
              </a:rPr>
              <a:t>Нар</a:t>
            </a:r>
            <a:r>
              <a:rPr lang="en-US" sz="1800" b="0" i="0" u="none">
                <a:solidFill>
                  <a:schemeClr val="dk1"/>
                </a:solidFill>
                <a:latin typeface="Trebuchet MS"/>
                <a:ea typeface="Trebuchet MS"/>
                <a:cs typeface="Trebuchet MS"/>
                <a:sym typeface="Trebuchet MS"/>
              </a:rPr>
              <a:t> – гібрид одногорбого верблюда з двогорбим. </a:t>
            </a:r>
            <a:endParaRPr/>
          </a:p>
          <a:p>
            <a:pPr marL="0" marR="0" lvl="0" indent="0" algn="l" rtl="0">
              <a:lnSpc>
                <a:spcPct val="100000"/>
              </a:lnSpc>
              <a:spcBef>
                <a:spcPts val="0"/>
              </a:spcBef>
              <a:spcAft>
                <a:spcPts val="0"/>
              </a:spcAft>
              <a:buClr>
                <a:srgbClr val="FF0000"/>
              </a:buClr>
              <a:buSzPts val="1800"/>
              <a:buFont typeface="Trebuchet MS"/>
              <a:buNone/>
            </a:pPr>
            <a:r>
              <a:rPr lang="en-US" sz="1800" b="0" i="0" u="none">
                <a:solidFill>
                  <a:srgbClr val="FF0000"/>
                </a:solidFill>
                <a:latin typeface="Trebuchet MS"/>
                <a:ea typeface="Trebuchet MS"/>
                <a:cs typeface="Trebuchet MS"/>
                <a:sym typeface="Trebuchet MS"/>
              </a:rPr>
              <a:t>Верблюлама</a:t>
            </a:r>
            <a:r>
              <a:rPr lang="en-US" sz="1800" b="0" i="0" u="none">
                <a:solidFill>
                  <a:schemeClr val="dk1"/>
                </a:solidFill>
                <a:latin typeface="Trebuchet MS"/>
                <a:ea typeface="Trebuchet MS"/>
                <a:cs typeface="Trebuchet MS"/>
                <a:sym typeface="Trebuchet MS"/>
              </a:rPr>
              <a:t> – гібрид верблюда і лами.</a:t>
            </a:r>
            <a:endParaRPr/>
          </a:p>
        </p:txBody>
      </p:sp>
      <p:pic>
        <p:nvPicPr>
          <p:cNvPr id="346" name="Google Shape;346;p40" descr="Верблюлама | Самые интересные гибриды животного мира"/>
          <p:cNvPicPr preferRelativeResize="0"/>
          <p:nvPr/>
        </p:nvPicPr>
        <p:blipFill rotWithShape="1">
          <a:blip r:embed="rId3">
            <a:alphaModFix/>
          </a:blip>
          <a:srcRect/>
          <a:stretch/>
        </p:blipFill>
        <p:spPr>
          <a:xfrm>
            <a:off x="5508625" y="333375"/>
            <a:ext cx="3032125" cy="2649537"/>
          </a:xfrm>
          <a:prstGeom prst="rect">
            <a:avLst/>
          </a:prstGeom>
          <a:noFill/>
          <a:ln>
            <a:noFill/>
          </a:ln>
        </p:spPr>
      </p:pic>
      <p:sp>
        <p:nvSpPr>
          <p:cNvPr id="347" name="Google Shape;347;p40"/>
          <p:cNvSpPr txBox="1"/>
          <p:nvPr/>
        </p:nvSpPr>
        <p:spPr>
          <a:xfrm>
            <a:off x="539750" y="3068637"/>
            <a:ext cx="7345362" cy="31400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Trebuchet MS"/>
              <a:buNone/>
            </a:pPr>
            <a:r>
              <a:rPr lang="en-US" sz="1800" b="1" i="0" u="sng">
                <a:solidFill>
                  <a:schemeClr val="dk1"/>
                </a:solidFill>
                <a:latin typeface="Trebuchet MS"/>
                <a:ea typeface="Trebuchet MS"/>
                <a:cs typeface="Trebuchet MS"/>
                <a:sym typeface="Trebuchet MS"/>
              </a:rPr>
              <a:t>Свинарство.</a:t>
            </a:r>
            <a:endParaRPr/>
          </a:p>
          <a:p>
            <a:pPr marL="0" marR="0" lvl="0" indent="0" algn="just" rtl="0">
              <a:lnSpc>
                <a:spcPct val="100000"/>
              </a:lnSpc>
              <a:spcBef>
                <a:spcPts val="0"/>
              </a:spcBef>
              <a:spcAft>
                <a:spcPts val="0"/>
              </a:spcAft>
              <a:buClr>
                <a:schemeClr val="dk1"/>
              </a:buClr>
              <a:buSzPts val="2000"/>
              <a:buFont typeface="Trebuchet MS"/>
              <a:buNone/>
            </a:pPr>
            <a:r>
              <a:rPr lang="en-US" sz="2000" b="0" i="0" u="none">
                <a:solidFill>
                  <a:schemeClr val="dk1"/>
                </a:solidFill>
                <a:latin typeface="Trebuchet MS"/>
                <a:ea typeface="Trebuchet MS"/>
                <a:cs typeface="Trebuchet MS"/>
                <a:sym typeface="Trebuchet MS"/>
              </a:rPr>
              <a:t> У свинарстві практикується гібридизація домашніх свиней з диким кабаном з метою зміцнення тілобудови свиней культурних порід і покращення їх пристосованості до місцевих умов. Домашніх свиней темворської породи схрещують із дикими кабанами і отримують так званих свиней із залізного віку. Ці гібриди більш ручні, ніж дикі свині, але не такі приручені як домашні. М’ясо цих тварин використовується для приготування спеціальних сортів м’ясних виробів.</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41"/>
          <p:cNvSpPr txBox="1"/>
          <p:nvPr/>
        </p:nvSpPr>
        <p:spPr>
          <a:xfrm>
            <a:off x="539750" y="549275"/>
            <a:ext cx="6624637" cy="203041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800"/>
              <a:buFont typeface="Trebuchet MS"/>
              <a:buNone/>
            </a:pPr>
            <a:r>
              <a:rPr lang="en-US" sz="1800" b="1" i="0" u="sng">
                <a:solidFill>
                  <a:schemeClr val="dk1"/>
                </a:solidFill>
                <a:latin typeface="Trebuchet MS"/>
                <a:ea typeface="Trebuchet MS"/>
                <a:cs typeface="Trebuchet MS"/>
                <a:sym typeface="Trebuchet MS"/>
              </a:rPr>
              <a:t>Велика рогата худоба</a:t>
            </a:r>
            <a:r>
              <a:rPr lang="en-US" sz="1800" b="0" i="0" u="sng">
                <a:solidFill>
                  <a:schemeClr val="dk1"/>
                </a:solidFill>
                <a:latin typeface="Trebuchet MS"/>
                <a:ea typeface="Trebuchet MS"/>
                <a:cs typeface="Trebuchet MS"/>
                <a:sym typeface="Trebuchet MS"/>
              </a:rPr>
              <a:t>. </a:t>
            </a:r>
            <a:r>
              <a:rPr lang="en-US" sz="1800" b="0" i="0" u="none">
                <a:solidFill>
                  <a:schemeClr val="dk1"/>
                </a:solidFill>
                <a:latin typeface="Trebuchet MS"/>
                <a:ea typeface="Trebuchet MS"/>
                <a:cs typeface="Trebuchet MS"/>
                <a:sym typeface="Trebuchet MS"/>
              </a:rPr>
              <a:t>У практиці отримують гібриди яка і зебу з великою рогатою худобою. Гібридні тварини, як правило, переважають батьківські форми за багатьма ознаками: працездатністю, витривалістю, продуктивністю та ін. У США шляхом схрещування бугаїв браманського зебу (Індія) з коровами шортгорнської породи отримана спеціалізована м’ясна порода худоби “санта-гертруда”. </a:t>
            </a:r>
            <a:endParaRPr/>
          </a:p>
        </p:txBody>
      </p:sp>
      <p:pic>
        <p:nvPicPr>
          <p:cNvPr id="353" name="Google Shape;353;p41"/>
          <p:cNvPicPr preferRelativeResize="0"/>
          <p:nvPr/>
        </p:nvPicPr>
        <p:blipFill rotWithShape="1">
          <a:blip r:embed="rId3">
            <a:alphaModFix/>
          </a:blip>
          <a:srcRect l="33949" t="68702" r="34504" b="11610"/>
          <a:stretch/>
        </p:blipFill>
        <p:spPr>
          <a:xfrm>
            <a:off x="539750" y="2997200"/>
            <a:ext cx="6977062" cy="24479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pic>
        <p:nvPicPr>
          <p:cNvPr id="358" name="Google Shape;358;p42"/>
          <p:cNvPicPr preferRelativeResize="0"/>
          <p:nvPr/>
        </p:nvPicPr>
        <p:blipFill rotWithShape="1">
          <a:blip r:embed="rId3">
            <a:alphaModFix/>
          </a:blip>
          <a:srcRect l="33950" t="39172" r="34504" b="9640"/>
          <a:stretch/>
        </p:blipFill>
        <p:spPr>
          <a:xfrm>
            <a:off x="1042987" y="260350"/>
            <a:ext cx="6553200" cy="59785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43"/>
          <p:cNvSpPr txBox="1"/>
          <p:nvPr/>
        </p:nvSpPr>
        <p:spPr>
          <a:xfrm>
            <a:off x="323850" y="404812"/>
            <a:ext cx="7993062" cy="4246562"/>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800"/>
              <a:buFont typeface="Trebuchet MS"/>
              <a:buNone/>
            </a:pPr>
            <a:r>
              <a:rPr lang="en-US" sz="1800" b="1" i="0" u="none">
                <a:solidFill>
                  <a:schemeClr val="dk1"/>
                </a:solidFill>
                <a:latin typeface="Trebuchet MS"/>
                <a:ea typeface="Trebuchet MS"/>
                <a:cs typeface="Trebuchet MS"/>
                <a:sym typeface="Trebuchet MS"/>
              </a:rPr>
              <a:t>Птахівництво. </a:t>
            </a:r>
            <a:r>
              <a:rPr lang="en-US" sz="1800" b="0" i="0" u="none">
                <a:solidFill>
                  <a:schemeClr val="dk1"/>
                </a:solidFill>
                <a:latin typeface="Trebuchet MS"/>
                <a:ea typeface="Trebuchet MS"/>
                <a:cs typeface="Trebuchet MS"/>
                <a:sym typeface="Trebuchet MS"/>
              </a:rPr>
              <a:t>Отримують гібриди домашньої курки з павичем, півня з індичкою та цесаркою, павича з цесаркою, мускусної качки з домашнім качуром та ін.</a:t>
            </a:r>
            <a:endParaRPr/>
          </a:p>
          <a:p>
            <a:pPr marL="0" marR="0" lvl="0" indent="0" algn="just" rtl="0">
              <a:lnSpc>
                <a:spcPct val="100000"/>
              </a:lnSpc>
              <a:spcBef>
                <a:spcPts val="0"/>
              </a:spcBef>
              <a:spcAft>
                <a:spcPts val="0"/>
              </a:spcAft>
              <a:buClr>
                <a:schemeClr val="dk1"/>
              </a:buClr>
              <a:buSzPts val="1800"/>
              <a:buFont typeface="Trebuchet MS"/>
              <a:buNone/>
            </a:pPr>
            <a:r>
              <a:rPr lang="en-US" sz="1800" b="0" i="0" u="none">
                <a:solidFill>
                  <a:schemeClr val="dk1"/>
                </a:solidFill>
                <a:latin typeface="Trebuchet MS"/>
                <a:ea typeface="Trebuchet MS"/>
                <a:cs typeface="Trebuchet MS"/>
                <a:sym typeface="Trebuchet MS"/>
              </a:rPr>
              <a:t> </a:t>
            </a:r>
            <a:endParaRPr/>
          </a:p>
          <a:p>
            <a:pPr marL="0" marR="0" lvl="0" indent="0" algn="just" rtl="0">
              <a:lnSpc>
                <a:spcPct val="100000"/>
              </a:lnSpc>
              <a:spcBef>
                <a:spcPts val="0"/>
              </a:spcBef>
              <a:spcAft>
                <a:spcPts val="0"/>
              </a:spcAft>
              <a:buClr>
                <a:schemeClr val="dk1"/>
              </a:buClr>
              <a:buSzPts val="1800"/>
              <a:buFont typeface="Trebuchet MS"/>
              <a:buNone/>
            </a:pPr>
            <a:r>
              <a:rPr lang="en-US" sz="1800" b="1" i="0" u="none">
                <a:solidFill>
                  <a:schemeClr val="dk1"/>
                </a:solidFill>
                <a:latin typeface="Trebuchet MS"/>
                <a:ea typeface="Trebuchet MS"/>
                <a:cs typeface="Trebuchet MS"/>
                <a:sym typeface="Trebuchet MS"/>
              </a:rPr>
              <a:t>Рибництво. </a:t>
            </a:r>
            <a:r>
              <a:rPr lang="en-US" sz="1800" b="0" i="0" u="none">
                <a:solidFill>
                  <a:schemeClr val="dk1"/>
                </a:solidFill>
                <a:latin typeface="Trebuchet MS"/>
                <a:ea typeface="Trebuchet MS"/>
                <a:cs typeface="Trebuchet MS"/>
                <a:sym typeface="Trebuchet MS"/>
              </a:rPr>
              <a:t>Виведені холодостійкі гібриди лускатого і дзеркального коропів з амурським сазаном, які здатні нормально розвиватися у водоймах північних районів, де культурні породи коропа гинуть у першу ж зимівлю. Отримано гібриди коропа з карасем, які за харчовою цінністю ближче до коропа і мають підвищену витривалість карася. Важливою є гібридизація осетрової риби: білуги зі стерляддю і осетром, осетра зі стерляддю та ін. </a:t>
            </a:r>
            <a:endParaRPr/>
          </a:p>
          <a:p>
            <a:pPr marL="0" marR="0" lvl="0" indent="0" algn="just" rtl="0">
              <a:lnSpc>
                <a:spcPct val="100000"/>
              </a:lnSpc>
              <a:spcBef>
                <a:spcPts val="0"/>
              </a:spcBef>
              <a:spcAft>
                <a:spcPts val="0"/>
              </a:spcAft>
              <a:buClr>
                <a:schemeClr val="dk1"/>
              </a:buClr>
              <a:buSzPts val="1800"/>
              <a:buFont typeface="Trebuchet MS"/>
              <a:buNone/>
            </a:pPr>
            <a:endParaRPr sz="1800" b="0" i="0" u="none">
              <a:solidFill>
                <a:schemeClr val="dk1"/>
              </a:solidFill>
              <a:latin typeface="Trebuchet MS"/>
              <a:ea typeface="Trebuchet MS"/>
              <a:cs typeface="Trebuchet MS"/>
              <a:sym typeface="Trebuchet MS"/>
            </a:endParaRPr>
          </a:p>
          <a:p>
            <a:pPr marL="0" marR="0" lvl="0" indent="0" algn="just" rtl="0">
              <a:lnSpc>
                <a:spcPct val="100000"/>
              </a:lnSpc>
              <a:spcBef>
                <a:spcPts val="0"/>
              </a:spcBef>
              <a:spcAft>
                <a:spcPts val="0"/>
              </a:spcAft>
              <a:buClr>
                <a:schemeClr val="dk1"/>
              </a:buClr>
              <a:buSzPts val="1800"/>
              <a:buFont typeface="Trebuchet MS"/>
              <a:buNone/>
            </a:pPr>
            <a:r>
              <a:rPr lang="en-US" sz="1800" b="1" i="0" u="none">
                <a:solidFill>
                  <a:schemeClr val="dk1"/>
                </a:solidFill>
                <a:latin typeface="Trebuchet MS"/>
                <a:ea typeface="Trebuchet MS"/>
                <a:cs typeface="Trebuchet MS"/>
                <a:sym typeface="Trebuchet MS"/>
              </a:rPr>
              <a:t>Вівчарство. </a:t>
            </a:r>
            <a:r>
              <a:rPr lang="en-US" sz="1800" b="0" i="0" u="none">
                <a:solidFill>
                  <a:schemeClr val="dk1"/>
                </a:solidFill>
                <a:latin typeface="Trebuchet MS"/>
                <a:ea typeface="Trebuchet MS"/>
                <a:cs typeface="Trebuchet MS"/>
                <a:sym typeface="Trebuchet MS"/>
              </a:rPr>
              <a:t>Методом гібридизації домашніх овець з дикими баранами, муфлоном і архаром виведені нові породи – архармеринос, гірський меринос. </a:t>
            </a:r>
            <a:endParaRPr/>
          </a:p>
        </p:txBody>
      </p:sp>
      <p:pic>
        <p:nvPicPr>
          <p:cNvPr id="364" name="Google Shape;364;p43"/>
          <p:cNvPicPr preferRelativeResize="0"/>
          <p:nvPr/>
        </p:nvPicPr>
        <p:blipFill rotWithShape="1">
          <a:blip r:embed="rId3">
            <a:alphaModFix/>
          </a:blip>
          <a:srcRect l="33950" t="57875" r="35057" b="21453"/>
          <a:stretch/>
        </p:blipFill>
        <p:spPr>
          <a:xfrm>
            <a:off x="1835150" y="4408487"/>
            <a:ext cx="5689600" cy="2133600"/>
          </a:xfrm>
          <a:prstGeom prst="rect">
            <a:avLst/>
          </a:prstGeom>
          <a:noFill/>
          <a:ln>
            <a:noFill/>
          </a:ln>
        </p:spPr>
      </p:pic>
    </p:spTree>
  </p:cSld>
  <p:clrMapOvr>
    <a:masterClrMapping/>
  </p:clrMapOvr>
</p:sld>
</file>

<file path=ppt/theme/theme1.xml><?xml version="1.0" encoding="utf-8"?>
<a:theme xmlns:a="http://schemas.openxmlformats.org/drawingml/2006/main" name="1_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Аспект">
  <a:themeElements>
    <a:clrScheme name="Аспект">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1409</Words>
  <Application>Microsoft Macintosh PowerPoint</Application>
  <PresentationFormat>Экран (4:3)</PresentationFormat>
  <Paragraphs>120</Paragraphs>
  <Slides>23</Slides>
  <Notes>23</Notes>
  <HiddenSlides>0</HiddenSlides>
  <MMClips>0</MMClips>
  <ScaleCrop>false</ScaleCrop>
  <HeadingPairs>
    <vt:vector size="6" baseType="variant">
      <vt:variant>
        <vt:lpstr>Использованные шрифты</vt:lpstr>
      </vt:variant>
      <vt:variant>
        <vt:i4>5</vt:i4>
      </vt:variant>
      <vt:variant>
        <vt:lpstr>Тема</vt:lpstr>
      </vt:variant>
      <vt:variant>
        <vt:i4>4</vt:i4>
      </vt:variant>
      <vt:variant>
        <vt:lpstr>Заголовки слайдов</vt:lpstr>
      </vt:variant>
      <vt:variant>
        <vt:i4>23</vt:i4>
      </vt:variant>
    </vt:vector>
  </HeadingPairs>
  <TitlesOfParts>
    <vt:vector size="32" baseType="lpstr">
      <vt:lpstr>Arial</vt:lpstr>
      <vt:lpstr>Calibri</vt:lpstr>
      <vt:lpstr>Noto Sans Symbols</vt:lpstr>
      <vt:lpstr>Times New Roman</vt:lpstr>
      <vt:lpstr>Trebuchet MS</vt:lpstr>
      <vt:lpstr>1_Аспект</vt:lpstr>
      <vt:lpstr>Аспект</vt:lpstr>
      <vt:lpstr>2_Аспект</vt:lpstr>
      <vt:lpstr>3_Аспект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Microsoft Office User</cp:lastModifiedBy>
  <cp:revision>1</cp:revision>
  <dcterms:modified xsi:type="dcterms:W3CDTF">2026-09-23T07:57:21Z</dcterms:modified>
</cp:coreProperties>
</file>