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60" r:id="rId3"/>
    <p:sldId id="261" r:id="rId4"/>
    <p:sldId id="257" r:id="rId5"/>
    <p:sldId id="258" r:id="rId6"/>
    <p:sldId id="259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F0BF60E-1E8C-4306-8330-3AF2E6DA6B0C}">
  <a:tblStyle styleId="{4F0BF60E-1E8C-4306-8330-3AF2E6DA6B0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>
      <p:cViewPr varScale="1">
        <p:scale>
          <a:sx n="124" d="100"/>
          <a:sy n="124" d="100"/>
        </p:scale>
        <p:origin x="6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1524000" y="402771"/>
            <a:ext cx="9144000" cy="19920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ru-RU" b="1"/>
              <a:t>Пратичне заняття №1</a:t>
            </a:r>
            <a:endParaRPr b="1"/>
          </a:p>
        </p:txBody>
      </p:sp>
      <p:sp>
        <p:nvSpPr>
          <p:cNvPr id="85" name="Google Shape;85;p1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rPr lang="ru-RU" sz="4400" b="1" dirty="0"/>
              <a:t>Тема: </a:t>
            </a:r>
            <a:r>
              <a:rPr lang="ru-RU" sz="4400" b="1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Облік</a:t>
            </a:r>
            <a:r>
              <a:rPr lang="ru-RU" sz="4400" b="1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росту і </a:t>
            </a:r>
            <a:r>
              <a:rPr lang="ru-RU" sz="4400" b="1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розвитку</a:t>
            </a:r>
            <a:r>
              <a:rPr lang="ru-RU" sz="4400" b="1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с-г тварин.  </a:t>
            </a:r>
            <a:endParaRPr sz="44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DC3BC1-632F-8F63-37BC-DB8B3983B2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88322"/>
          </a:xfrm>
        </p:spPr>
        <p:txBody>
          <a:bodyPr>
            <a:normAutofit fontScale="90000"/>
          </a:bodyPr>
          <a:lstStyle/>
          <a:p>
            <a:r>
              <a:rPr lang="uk-UA" sz="4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ПРАВИЛА ТЕХНІКИ БЕЗПЕКИ</a:t>
            </a:r>
            <a:br>
              <a:rPr lang="ru-UA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ru-UA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11558DF-148F-36B1-DBDC-71E72C723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2443" y="809287"/>
            <a:ext cx="10515600" cy="5396304"/>
          </a:xfrm>
        </p:spPr>
        <p:txBody>
          <a:bodyPr>
            <a:normAutofit fontScale="25000" lnSpcReduction="20000"/>
          </a:bodyPr>
          <a:lstStyle/>
          <a:p>
            <a:pPr marL="114300" indent="0">
              <a:buNone/>
            </a:pP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7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ctr">
              <a:buNone/>
            </a:pPr>
            <a:r>
              <a:rPr lang="uk-UA" sz="7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 час виконання практичних, лабораторних та семінарських занять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ctr">
              <a:buNone/>
            </a:pPr>
            <a:r>
              <a:rPr lang="uk-UA" sz="72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 дисципліни «Тваринництво, зоогігієна та ветеринарна санітарія»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 algn="just">
              <a:buNone/>
            </a:pP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Під час повітряної тривоги прямувати  в укриття!!</a:t>
            </a:r>
            <a:endParaRPr lang="uk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Заборонено заходити в лабораторію без дозволу викладача та вносити сторонні речі.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Перед виконанням роботи слід ознайомитися із завданнями і добре вивчити методику їх виконання, підготувати своє робоче місце.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робочому місці не повинно бути сторонніх предметів.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користуватись інструментами та приладами без дозволу викладача.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Закінчивши роботу, навести порядок на своєму робочому місці.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користуватись електроприладами з оголеними частинами.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indent="-857250" algn="just">
              <a:lnSpc>
                <a:spcPct val="115000"/>
              </a:lnSpc>
            </a:pPr>
            <a:r>
              <a:rPr lang="uk-UA" sz="7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 час роботи з тваринами та рослинним матеріалом студенти повинні мати спецодяг і дотримуватись максимальної обережності.</a:t>
            </a:r>
            <a:endParaRPr lang="ru-UA" sz="72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4300" indent="0">
              <a:buNone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8660148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57DD3278-F470-41A3-C182-444738D6A1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0288" y="277402"/>
            <a:ext cx="10593512" cy="6493268"/>
          </a:xfrm>
        </p:spPr>
        <p:txBody>
          <a:bodyPr>
            <a:normAutofit/>
          </a:bodyPr>
          <a:lstStyle/>
          <a:p>
            <a:pPr marL="342900" lvl="0" indent="-342900" algn="just">
              <a:lnSpc>
                <a:spcPct val="115000"/>
              </a:lnSpc>
              <a:buFont typeface="+mj-lt"/>
              <a:buAutoNum type="arabicPeriod"/>
            </a:pPr>
            <a:endParaRPr lang="uk-UA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Вивчивши правила техніки безпеки і одержавши інструктаж на робочому місці, кожен студент повинен підписатися про це в спеціальному журналі.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Під час роботи з тваринами слід стояти від них на відстані 0,5 м. Орієнтуватися на рівень середньої частини тулуба.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b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Перед тим як підійти до тварини її потрібно окликнути. Необхідно пам'ятати про можливе травмування тваринами.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нахилятися над головою тварин. При фіксації голови великих тварин у стоячому положенні слід знаходитися збоку від тварини на дистанції витягнутої руки.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 малих тварин надійно фіксувати кінцівки та голову.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Дражнити і бити тварин категорично забороняється. Поводитися слід спокійно і впевнено.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підходити збоку від задніх кінцівок, тому що тварина може вдарити.</a:t>
            </a:r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342900" algn="just">
              <a:lnSpc>
                <a:spcPct val="115000"/>
              </a:lnSpc>
            </a:pP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Після роботи з тваринами необхідно вимити руки з </a:t>
            </a:r>
            <a:r>
              <a:rPr lang="uk-UA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милом</a:t>
            </a:r>
            <a:r>
              <a:rPr lang="uk-U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і продезінфікувати їх.</a:t>
            </a:r>
          </a:p>
          <a:p>
            <a:pPr marL="270510" algn="just"/>
            <a:endParaRPr lang="ru-UA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385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>
            <a:spLocks noGrp="1"/>
          </p:cNvSpPr>
          <p:nvPr>
            <p:ph type="title"/>
          </p:nvPr>
        </p:nvSpPr>
        <p:spPr>
          <a:xfrm>
            <a:off x="838200" y="130630"/>
            <a:ext cx="10515600" cy="664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>
                <a:latin typeface="Times New Roman"/>
                <a:ea typeface="Times New Roman"/>
                <a:cs typeface="Times New Roman"/>
                <a:sym typeface="Times New Roman"/>
              </a:rPr>
              <a:t>Методичні рекомендації.</a:t>
            </a:r>
            <a:endParaRPr sz="2800" b="1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4"/>
          <p:cNvSpPr txBox="1">
            <a:spLocks noGrp="1"/>
          </p:cNvSpPr>
          <p:nvPr>
            <p:ph type="body" idx="1"/>
          </p:nvPr>
        </p:nvSpPr>
        <p:spPr>
          <a:xfrm>
            <a:off x="838200" y="631371"/>
            <a:ext cx="10515600" cy="435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/>
              <a:t>Завдання №1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 b="1"/>
          </a:p>
        </p:txBody>
      </p:sp>
      <p:graphicFrame>
        <p:nvGraphicFramePr>
          <p:cNvPr id="92" name="Google Shape;92;p14"/>
          <p:cNvGraphicFramePr/>
          <p:nvPr/>
        </p:nvGraphicFramePr>
        <p:xfrm>
          <a:off x="2013856" y="1758331"/>
          <a:ext cx="8480000" cy="4703270"/>
        </p:xfrm>
        <a:graphic>
          <a:graphicData uri="http://schemas.openxmlformats.org/drawingml/2006/table">
            <a:tbl>
              <a:tblPr>
                <a:noFill/>
                <a:tableStyleId>{4F0BF60E-1E8C-4306-8330-3AF2E6DA6B0C}</a:tableStyleId>
              </a:tblPr>
              <a:tblGrid>
                <a:gridCol w="2681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108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74375">
                <a:tc row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Кличка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Вік у місяцях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75">
                <a:tc v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12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18</a:t>
                      </a:r>
                      <a:endParaRPr sz="17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Орлик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37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180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250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315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445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Возок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117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181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252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316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440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Хуторок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113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175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242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306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420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Баян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113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174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246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304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484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4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Середня вага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r>
                        <a:rPr lang="ru-RU" sz="1600" u="none" strike="noStrike" cap="none"/>
                        <a:t>35,25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r>
                        <a:rPr lang="ru-RU" sz="1600" u="none" strike="noStrike" cap="none"/>
                        <a:t>60,75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r>
                        <a:rPr lang="ru-RU" sz="1600" u="none" strike="noStrike" cap="none"/>
                        <a:t>83,25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Зірка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53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77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150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210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256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354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Гілка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154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215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280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360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Черешня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33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226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248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352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Берізка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55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68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103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159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219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254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358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Айстра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54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78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161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228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270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362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54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6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Середня вага</a:t>
                      </a: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600" u="none" strike="noStrike" cap="none"/>
                      </a:br>
                      <a:endParaRPr sz="1600" u="none" strike="noStrike" cap="none"/>
                    </a:p>
                  </a:txBody>
                  <a:tcPr marL="64400" marR="64400" marT="42950" marB="4295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93" name="Google Shape;93;p14"/>
          <p:cNvSpPr/>
          <p:nvPr/>
        </p:nvSpPr>
        <p:spPr>
          <a:xfrm>
            <a:off x="391886" y="953299"/>
            <a:ext cx="11038113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Times New Roman"/>
              <a:buNone/>
            </a:pPr>
            <a:r>
              <a:rPr lang="ru-RU" sz="13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Обчислити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середню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живу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масу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бичків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телиць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для кожного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віку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використавши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дані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cap="non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таблиці</a:t>
            </a:r>
            <a:r>
              <a:rPr lang="ru-RU" sz="2400" b="0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br>
              <a:rPr lang="ru-RU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type="body" idx="1"/>
          </p:nvPr>
        </p:nvSpPr>
        <p:spPr>
          <a:xfrm>
            <a:off x="277585" y="194842"/>
            <a:ext cx="11636829" cy="625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17907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визначення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середньої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маси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тварин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необхідності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масу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тварин в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певному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періоді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додати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суму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поділити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на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кількість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тварин (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наприклад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(37+36+32+36):4=35,25.</a:t>
            </a:r>
            <a:endParaRPr sz="2400" b="0"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ru-RU" b="1" dirty="0" err="1"/>
              <a:t>Завдання</a:t>
            </a:r>
            <a:r>
              <a:rPr lang="ru-RU" b="1" dirty="0"/>
              <a:t> №2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</a:pP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Обчислити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для кожного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періоду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абсолютний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середньодобовий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відносний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прирости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бичків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і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телиць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користуючись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даними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400" b="0" i="0" u="none" strike="noStrike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завдання</a:t>
            </a:r>
            <a:r>
              <a:rPr lang="ru-RU" sz="2400" b="0" i="0" u="none" strike="noStrik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.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br>
              <a:rPr lang="ru-RU" dirty="0"/>
            </a:br>
            <a:endParaRPr dirty="0"/>
          </a:p>
        </p:txBody>
      </p:sp>
      <p:graphicFrame>
        <p:nvGraphicFramePr>
          <p:cNvPr id="99" name="Google Shape;99;p15"/>
          <p:cNvGraphicFramePr/>
          <p:nvPr>
            <p:extLst>
              <p:ext uri="{D42A27DB-BD31-4B8C-83A1-F6EECF244321}">
                <p14:modId xmlns:p14="http://schemas.microsoft.com/office/powerpoint/2010/main" val="1566795414"/>
              </p:ext>
            </p:extLst>
          </p:nvPr>
        </p:nvGraphicFramePr>
        <p:xfrm>
          <a:off x="1632858" y="2413453"/>
          <a:ext cx="7804675" cy="4408460"/>
        </p:xfrm>
        <a:graphic>
          <a:graphicData uri="http://schemas.openxmlformats.org/drawingml/2006/table">
            <a:tbl>
              <a:tblPr>
                <a:noFill/>
                <a:tableStyleId>{4F0BF60E-1E8C-4306-8330-3AF2E6DA6B0C}</a:tableStyleId>
              </a:tblPr>
              <a:tblGrid>
                <a:gridCol w="98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1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0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67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3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367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058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367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23150">
                <a:tc row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i="0" u="none" strike="noStrike" cap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Вік</a:t>
                      </a:r>
                      <a:r>
                        <a:rPr lang="ru-RU" sz="1400" b="1" i="0" u="none" strike="noStrike" cap="none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/</a:t>
                      </a:r>
                      <a:r>
                        <a:rPr lang="ru-RU" sz="1400" b="1" i="0" u="none" strike="noStrike" cap="none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міс</a:t>
                      </a:r>
                      <a:endParaRPr sz="1400" u="none" strike="noStrike" cap="none" dirty="0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Бички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Телиці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350">
                <a:tc v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сер.маса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А(кг)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Ср.д(г)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В(%)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сер.маса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А(кг)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Ср.д(г)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0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В(%)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4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Народж.</a:t>
                      </a:r>
                      <a:endParaRPr sz="14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r>
                        <a:rPr lang="ru-RU" sz="1300" u="none" strike="noStrike" cap="none"/>
                        <a:t>32,25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*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*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*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*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*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000" b="1" i="0" u="none" strike="noStrike" cap="none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*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1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r>
                        <a:rPr lang="ru-RU" sz="1300" u="none" strike="noStrike" cap="none"/>
                        <a:t>60,75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28,5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950 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88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2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r>
                        <a:rPr lang="ru-RU" sz="1300" u="none" strike="noStrike" cap="none"/>
                        <a:t>83,25</a:t>
                      </a: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22,5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37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300" u="none" strike="noStrike" cap="none"/>
                        <a:t>3</a:t>
                      </a: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 dirty="0"/>
                      </a:br>
                      <a:r>
                        <a:rPr lang="ru-RU" sz="1300" u="none" strike="noStrike" cap="none" dirty="0"/>
                        <a:t>4</a:t>
                      </a:r>
                      <a:endParaRPr sz="1300" u="none" strike="noStrike" cap="none" dirty="0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 dirty="0"/>
                      </a:br>
                      <a:r>
                        <a:rPr lang="ru-RU" sz="1300" u="none" strike="noStrike" cap="none" dirty="0"/>
                        <a:t>5</a:t>
                      </a:r>
                      <a:endParaRPr sz="1300" u="none" strike="noStrike" cap="none" dirty="0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 dirty="0"/>
                      </a:br>
                      <a:r>
                        <a:rPr lang="ru-RU" sz="1300" u="none" strike="noStrike" cap="none" dirty="0"/>
                        <a:t>6</a:t>
                      </a:r>
                      <a:endParaRPr sz="1300" u="none" strike="noStrike" cap="none" dirty="0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 dirty="0"/>
                      </a:br>
                      <a:r>
                        <a:rPr lang="ru-RU" sz="1300" u="none" strike="noStrike" cap="none" dirty="0"/>
                        <a:t>7</a:t>
                      </a:r>
                      <a:endParaRPr sz="1300" u="none" strike="noStrike" cap="none" dirty="0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/>
                      </a:br>
                      <a:endParaRPr sz="1300" u="none" strike="noStrike" cap="none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lang="ru-RU" sz="1300" u="none" strike="noStrike" cap="none" dirty="0"/>
                      </a:br>
                      <a:endParaRPr sz="1300" u="none" strike="noStrike" cap="none" dirty="0"/>
                    </a:p>
                  </a:txBody>
                  <a:tcPr marL="50200" marR="50200" marT="33475" marB="3347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00" name="Google Shape;100;p15"/>
          <p:cNvSpPr/>
          <p:nvPr/>
        </p:nvSpPr>
        <p:spPr>
          <a:xfrm>
            <a:off x="-3915873" y="2413454"/>
            <a:ext cx="25157679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type="body" idx="1"/>
          </p:nvPr>
        </p:nvSpPr>
        <p:spPr>
          <a:xfrm>
            <a:off x="391886" y="185057"/>
            <a:ext cx="11495314" cy="657497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1059" t="-148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ru-RU" dirty="0"/>
              <a:t> 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плый синий">
      <a:dk1>
        <a:srgbClr val="000000"/>
      </a:dk1>
      <a:lt1>
        <a:srgbClr val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568</Words>
  <Application>Microsoft Macintosh PowerPoint</Application>
  <PresentationFormat>Широкоэкранный</PresentationFormat>
  <Paragraphs>226</Paragraphs>
  <Slides>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Пратичне заняття №1</vt:lpstr>
      <vt:lpstr>ПРАВИЛА ТЕХНІКИ БЕЗПЕКИ </vt:lpstr>
      <vt:lpstr>Презентация PowerPoint</vt:lpstr>
      <vt:lpstr>Методичні рекомендації.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Пратичне заняття №1</dc:title>
  <cp:lastModifiedBy>Microsoft Office User</cp:lastModifiedBy>
  <cp:revision>3</cp:revision>
  <dcterms:modified xsi:type="dcterms:W3CDTF">2026-09-15T18:49:03Z</dcterms:modified>
</cp:coreProperties>
</file>