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2" r:id="rId2"/>
    <p:sldId id="360" r:id="rId3"/>
    <p:sldId id="361" r:id="rId4"/>
    <p:sldId id="362" r:id="rId5"/>
    <p:sldId id="273" r:id="rId6"/>
    <p:sldId id="363" r:id="rId7"/>
    <p:sldId id="364" r:id="rId8"/>
    <p:sldId id="365" r:id="rId9"/>
    <p:sldId id="274" r:id="rId10"/>
    <p:sldId id="366" r:id="rId11"/>
    <p:sldId id="368" r:id="rId12"/>
    <p:sldId id="367" r:id="rId13"/>
    <p:sldId id="275" r:id="rId14"/>
    <p:sldId id="371" r:id="rId15"/>
    <p:sldId id="372" r:id="rId16"/>
    <p:sldId id="276" r:id="rId17"/>
    <p:sldId id="433" r:id="rId18"/>
    <p:sldId id="373" r:id="rId19"/>
    <p:sldId id="374" r:id="rId20"/>
    <p:sldId id="277" r:id="rId21"/>
    <p:sldId id="375" r:id="rId22"/>
    <p:sldId id="376" r:id="rId23"/>
  </p:sldIdLst>
  <p:sldSz cx="9144000" cy="5143500" type="screen16x9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>
        <p:scale>
          <a:sx n="110" d="100"/>
          <a:sy n="110" d="100"/>
        </p:scale>
        <p:origin x="-1644" y="-83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975589"/>
            <a:ext cx="6517482" cy="1881910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2914651"/>
            <a:ext cx="6517482" cy="1028699"/>
          </a:xfrm>
        </p:spPr>
        <p:txBody>
          <a:bodyPr>
            <a:normAutofit/>
          </a:bodyPr>
          <a:lstStyle>
            <a:lvl1pPr marL="0" indent="0" algn="ctr">
              <a:buNone/>
              <a:defRPr sz="165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2895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1775320"/>
            <a:ext cx="7772870" cy="25680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7214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21423"/>
            <a:ext cx="7763814" cy="2052614"/>
          </a:xfrm>
        </p:spPr>
        <p:txBody>
          <a:bodyPr anchor="b">
            <a:normAutofit/>
          </a:bodyPr>
          <a:lstStyle>
            <a:lvl1pPr>
              <a:defRPr sz="3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743093"/>
            <a:ext cx="7763814" cy="1026137"/>
          </a:xfrm>
        </p:spPr>
        <p:txBody>
          <a:bodyPr>
            <a:normAutofit/>
          </a:bodyPr>
          <a:lstStyle>
            <a:lvl1pPr marL="0" indent="0" algn="ctr">
              <a:buNone/>
              <a:defRPr sz="150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8067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463888"/>
            <a:ext cx="7773338" cy="11971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1775320"/>
            <a:ext cx="3829520" cy="25680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1775320"/>
            <a:ext cx="3829050" cy="25680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6651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463888"/>
            <a:ext cx="7773338" cy="11971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1778263"/>
            <a:ext cx="3655106" cy="509996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19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2288260"/>
            <a:ext cx="3829520" cy="20551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1778263"/>
            <a:ext cx="3661353" cy="509996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19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2288260"/>
            <a:ext cx="3829051" cy="20551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1344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15135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4272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2951766" cy="1517439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457201"/>
            <a:ext cx="4650122" cy="38861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1974639"/>
            <a:ext cx="2951767" cy="2368761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6789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4451227" cy="1517441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68602" y="457201"/>
            <a:ext cx="2441519" cy="38862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1974639"/>
            <a:ext cx="4451212" cy="2368760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7054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3217030"/>
            <a:ext cx="7773324" cy="608708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523696"/>
            <a:ext cx="7366899" cy="2410602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831546"/>
            <a:ext cx="7773339" cy="511854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243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7773339" cy="2570434"/>
          </a:xfrm>
        </p:spPr>
        <p:txBody>
          <a:bodyPr anchor="ctr"/>
          <a:lstStyle>
            <a:lvl1pPr algn="ctr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153616"/>
            <a:ext cx="7773339" cy="1189785"/>
          </a:xfrm>
        </p:spPr>
        <p:txBody>
          <a:bodyPr anchor="ctr"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17853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457200"/>
            <a:ext cx="6977064" cy="2244678"/>
          </a:xfrm>
        </p:spPr>
        <p:txBody>
          <a:bodyPr anchor="ctr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2707524"/>
            <a:ext cx="6564224" cy="4460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279597"/>
            <a:ext cx="7773339" cy="106579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751116" y="565625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18169" y="22451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678717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1604041"/>
            <a:ext cx="7773339" cy="1883876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496751"/>
            <a:ext cx="7773339" cy="855483"/>
          </a:xfrm>
        </p:spPr>
        <p:txBody>
          <a:bodyPr anchor="t"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29077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7773339" cy="120382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1775320"/>
            <a:ext cx="2474232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207517"/>
            <a:ext cx="2474232" cy="213588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1775320"/>
            <a:ext cx="2468641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207517"/>
            <a:ext cx="2477513" cy="213588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1775320"/>
            <a:ext cx="2478696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207517"/>
            <a:ext cx="2478696" cy="213588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32171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458079"/>
            <a:ext cx="7773339" cy="120294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3153615"/>
            <a:ext cx="2472307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1775320"/>
            <a:ext cx="2472307" cy="1143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3585811"/>
            <a:ext cx="2472307" cy="757589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3153615"/>
            <a:ext cx="2476371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1775320"/>
            <a:ext cx="2477514" cy="1143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3585811"/>
            <a:ext cx="2477514" cy="757589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3153615"/>
            <a:ext cx="2475511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1775320"/>
            <a:ext cx="2478696" cy="1143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3585809"/>
            <a:ext cx="2478790" cy="757591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40385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1775320"/>
            <a:ext cx="7773339" cy="25680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11940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57201"/>
            <a:ext cx="1914995" cy="38861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457201"/>
            <a:ext cx="5744043" cy="38861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1759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463888"/>
            <a:ext cx="7773338" cy="1197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1775320"/>
            <a:ext cx="7773339" cy="2568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4412457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/>
                </a:solidFill>
              </a:defRPr>
            </a:lvl1pPr>
          </a:lstStyle>
          <a:p>
            <a:fld id="{C7FF228D-F9E0-44E1-B199-4C8ACFC04E3E}" type="datetimeFigureOut">
              <a:rPr lang="ru-RU" smtClean="0"/>
              <a:t>04.03.2026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4412457"/>
            <a:ext cx="5004665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4412457"/>
            <a:ext cx="57316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/>
                </a:solidFill>
              </a:defRPr>
            </a:lvl1pPr>
          </a:lstStyle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0108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Clr>
          <a:schemeClr val="tx1"/>
        </a:buClr>
        <a:buFont typeface="Arial" panose="020B0604020202020204" pitchFamily="34" charset="0"/>
        <a:buChar char="•"/>
        <a:defRPr sz="15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3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2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06680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just">
              <a:spcAft>
                <a:spcPts val="0"/>
              </a:spcAft>
            </a:pP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Препарати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цієї групи мають близьку хімічну структуру, основою якої є тетрациклін.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Продукуються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він променистими грибами (актиноміцетами).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До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природних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тетрациклінів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належать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хлортетрациклін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окситетрацикліну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гідрохлорид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тетрациклін, а до напівсинтетичних -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метациклін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доксициклін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Тетрациклінам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властивий широкий спектр антимікробної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дії. 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00917" y="291191"/>
            <a:ext cx="4954177" cy="3159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381000" algn="ctr">
              <a:lnSpc>
                <a:spcPts val="1150"/>
              </a:lnSpc>
              <a:spcAft>
                <a:spcPts val="0"/>
              </a:spcAft>
            </a:pPr>
            <a:r>
              <a:rPr lang="uk-UA" sz="3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Група </a:t>
            </a:r>
            <a:r>
              <a:rPr lang="uk-UA" sz="36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тетрациклінів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51566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18457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Вони згубно діють на більшість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грампозитивних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і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грамнегативних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мікробів, але протей та </a:t>
            </a:r>
            <a:r>
              <a:rPr lang="uk-UA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синьогнійна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паличка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слабочутливі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Антимікробна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 основана на порушенні синтезу білка внаслідок блокади функції рибосом.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Після введення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тетрацикліни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легко проникають у печінку, нирки, легені, нагромаджуються у сечі та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жовчі.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Лікувальна концентрацій їх після орального введення утримується в організмі тварин протягом 8-10 год, а після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внутрішньом’язового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14-16 годин. 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0813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47618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Оскільки при введенні всередину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тетрацикліни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утворюють важкорозчинні комплекси, з'єднуючись з кальцієм та залізом, ефективніше застосовувати препарати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внутрішньом’язово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Застосовують для профілактики і лікування запальних процесів органів дихання і травного каналу, при запаленні очеревини, молочних залоз, а також при багатьох інфекційних хворобах (бешиха свиней, колібактеріоз, сальмонельоз, лептоспіроз, дизентерія, плевропневмонія,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пастерельоз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ін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.).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56751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55245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just">
              <a:spcAft>
                <a:spcPts val="0"/>
              </a:spcAft>
            </a:pP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Тетрацикліни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ефективні також при багатьох інфекційних захворюваннях сечовивідних каналів, тому що більшість з них виділяються нирками.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Призначають місцево у вигляді присипок, мазей; всередину, а також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внутрішньом’язово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Для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макроорганізмів малотоксичні, але при тривалому застосуванні у великих дозах можуть спричинити алергію, дисбактеріоз, атонію передшлунків у жуйних, авітаміноз та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гепатотоксичну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дію.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79461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51723" y="149567"/>
            <a:ext cx="559227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ctr">
              <a:spcAft>
                <a:spcPts val="0"/>
              </a:spcAft>
            </a:pP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Xлортетрацикліну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гідрохлорид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Chlortetracyclini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hydrochloridum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жовтий дрібнокристалічний порошок гіркого смаку, погано розчиняється у воді, розкладається у кислотах та лугах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rcRect l="20230" t="10439" r="18648" b="8851"/>
          <a:stretch/>
        </p:blipFill>
        <p:spPr>
          <a:xfrm>
            <a:off x="808074" y="-1"/>
            <a:ext cx="2466753" cy="5047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061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23813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порошок: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таблетки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0,1 і 1,5 г (100 і 150 тис. ОД);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капсули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 50 і 100 тис. ОД;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мазь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0,5 % і 1 % у тубах по 5, 10, 30 г;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суспензія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що містить у 100 мл 1000000 або 2000000 ОД </a:t>
            </a:r>
            <a:r>
              <a:rPr lang="uk-UA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хлортетріцикліну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 ОД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відповідає специфічній активності 1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мкг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хімічночистого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хлортетрацикліну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гідрохлоріду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 списком Б у банках з оранжевого скла у сухому, захищеному від світла місці при температурі, не вище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20</a:t>
            </a:r>
            <a:r>
              <a:rPr lang="uk-UA" sz="2800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74827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05878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бактеріостатична на кишкову паличку, сальмонел,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пастерел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пневмококів, стафілококів, стрептококів,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лептоспір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лістерел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зовні при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опіках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шкіри, флегмонах, дерматитах та запаленні слизових оболонок.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Bсередину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для лікування інфекційних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хвороб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травного каналу (гастроентеритів, диспепсії, колібактеріозу, дизентерії,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сальмонельозу,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кокцидіозу,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пулорозу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хвороб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органів дихання (ларинготрахеїтів, бронхітів, бронхопневмонії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). 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95178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55114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Сечостатевих  шляхів,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інфекційних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хвороб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а також при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маститах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ендометритах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хірургічному сепсисі, бешисі свиней,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пастерельозі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лістеріозі та лептоспірозі.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Дози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всередину (на 1 кг маси) коням 5-8 мг, великій рогатій худобі 10-20 мг, свиням 15-25 мг, собакам 10-15 мг 2 рази на добу протягом 15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днів.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Внутрішньом’язово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(на 1кг маси) свиням 1-15 мг, телятам 10 мг на добу 2 рази.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91869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62447" y="0"/>
            <a:ext cx="658155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ctr">
              <a:spcAft>
                <a:spcPts val="0"/>
              </a:spcAft>
            </a:pP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Окситетрацикліну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гідрохлорид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(тераміцин) -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Oxytetracyclini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hydrochloridum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жовтий кристалічний порошок без запаху, гіркого смаку, гігроскопічний, легко розчиняється у воді (1:3). При температурі 37°С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інактивується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таблетки по 0,1 г (100 тис. ОД); у флаконах ( для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ін´єкцій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по 100 тис. ОД; 1% мазь у тубах по 5, 10, 25 та 50 г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971" t="39044" r="9537" b="19488"/>
          <a:stretch/>
        </p:blipFill>
        <p:spPr>
          <a:xfrm rot="5400000">
            <a:off x="-882504" y="2232838"/>
            <a:ext cx="3795826" cy="181816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5349" t="25407" r="13372" b="23896"/>
          <a:stretch/>
        </p:blipFill>
        <p:spPr>
          <a:xfrm>
            <a:off x="85060" y="85058"/>
            <a:ext cx="2977411" cy="1392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3547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48856"/>
            <a:ext cx="9144000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7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</a:t>
            </a:r>
            <a:r>
              <a:rPr lang="uk-UA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 списком Б у сухому, захищеному від світла місці при кімнатній температурі.</a:t>
            </a:r>
            <a:endParaRPr lang="ru-RU" sz="27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7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Дія:</a:t>
            </a:r>
            <a:r>
              <a:rPr lang="uk-UA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широка антимікробна, значно швидше всмоктується проявляє </a:t>
            </a:r>
            <a:r>
              <a:rPr lang="uk-UA" sz="27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резорбтивну</a:t>
            </a:r>
            <a:r>
              <a:rPr lang="uk-UA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дію, менш токсичний і більш тривало діє в організмі, ніж </a:t>
            </a:r>
            <a:r>
              <a:rPr lang="uk-UA" sz="27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хлортетрацикліну</a:t>
            </a:r>
            <a:r>
              <a:rPr lang="uk-UA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7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гідрохлорид</a:t>
            </a:r>
            <a:r>
              <a:rPr lang="uk-UA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Після </a:t>
            </a:r>
            <a:r>
              <a:rPr lang="uk-UA" sz="27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внутрішньом’язового</a:t>
            </a:r>
            <a:r>
              <a:rPr lang="uk-UA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введення </a:t>
            </a:r>
            <a:r>
              <a:rPr lang="uk-UA" sz="27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окситетрацикліну</a:t>
            </a:r>
            <a:r>
              <a:rPr lang="uk-UA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7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гідрохлорид</a:t>
            </a:r>
            <a:r>
              <a:rPr lang="uk-UA" sz="27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швидко всмоктується у кров, проникає в органи та тканини. Максимальна концентрація антибіотика у крові досягається протягом 30 хвилин після введення і утримується на терапевтичному рівні протягом 10-12 годин. Виводиться з організму головним чином з сечею</a:t>
            </a:r>
            <a:r>
              <a:rPr lang="uk-UA" sz="27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7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15271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98683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зовні у формі мазі при очних захворюваннях та в 1-3% концентрації при запаленні слизових оболонок ротової порожнини та носа.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Всередину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застосовують при різних формах пневмонії, бактеріальній і амебній дизентерії, диспепсії, сальмонельозі,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пастерельозі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бешисі свиней, колібактеріозі,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пулорозі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і кокцидіозі </a:t>
            </a:r>
            <a:r>
              <a:rPr lang="uk-UA" sz="2800" dirty="0">
                <a:latin typeface="Times New Roman" panose="02020603050405020304" pitchFamily="18" charset="0"/>
                <a:ea typeface="Lucida Sans Unicode" panose="020B0602030504020204" pitchFamily="34" charset="0"/>
              </a:rPr>
              <a:t>у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птиці, при сибірці і миті у коней, в акушерській практиці при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ендометритах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вагінітах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маститах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2626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162959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Дози: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всередину (на 1 кг маси) великій рогатій худобі 10-20 мг, свиням 5-30 мг, птиці 20-50 мг два рази на добу.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Внутрішньом’язово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(мг на 1кг маси) великій і дрібній рогатій худобі 7-9, свиням 7-12, собакам 10-12 два рази на добу.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62065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23414" y="140315"/>
            <a:ext cx="522058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Тетрациклін -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Tetracyclinu</a:t>
            </a:r>
            <a:r>
              <a:rPr lang="en-PH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світло-жовтий кристалічний, гігроскопічний, гіркого смаку порошок, погано розчиняється у воді.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порошок; таблетки, вкриті оболонкою по 0,05, 0,125 і 0,25 г;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капсули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0,25 г; мазь (в 1 г міститься 10-30 мг тетрацикліну); суспензія 10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%.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14724" t="28063" r="13274" b="28413"/>
          <a:stretch/>
        </p:blipFill>
        <p:spPr>
          <a:xfrm>
            <a:off x="46659" y="294150"/>
            <a:ext cx="3965523" cy="226221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4171" t="12851" r="5570" b="15116"/>
          <a:stretch/>
        </p:blipFill>
        <p:spPr>
          <a:xfrm>
            <a:off x="46659" y="2434855"/>
            <a:ext cx="3965523" cy="2115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9057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20310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 списком В у захищеному від світла місці при кімнатній температурі.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антибіотик широкого спектру дії.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крові утримується в більш високій концентрації, ніж інші антибіотики цієї групи.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Пригнічує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розвиток і розмноження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грампозитивних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і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грамнегативних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бактерій та рикетсій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57235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82278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всередину при захворюваннях органів дихання (пневмонії, бронхіти,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плеврити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), травного каналу (дизентерії, аліментарна і токсична форма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диспепсій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молодняку), інфікованих ранах, виразках,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опіках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флегмонах,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пулорозі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кокцидіозі, для профілактики ускладнень після хірургічних операцій.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Дози: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всередину (на кг маси) великій рогатій худобі і 3-20 мг, свиням 15-30 мг, птиці 20-50 мг два рази на лобу.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Внутрішньом’язово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(на 1 кг маси) великій рогатої худоби 5-7 мг, свиням 6-10 мг, поросятам 10-15 мг, собакам 10-12 мг два рази на добу.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41478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93265" y="678229"/>
            <a:ext cx="455073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ctr">
              <a:spcAft>
                <a:spcPts val="0"/>
              </a:spcAft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Левоміцетин 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Lae</a:t>
            </a:r>
            <a:r>
              <a:rPr lang="en-PH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mycetinum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хлорамфенікол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ctr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Синтетичний антибіотик ідентичний за дією природному антибіотику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хлорамфеніколу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білий гіркий порошок, погано розчиняються у воді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69180" y="31898"/>
            <a:ext cx="43790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ts val="1200"/>
              </a:spcBef>
              <a:spcAft>
                <a:spcPts val="0"/>
              </a:spcAft>
            </a:pPr>
            <a:r>
              <a:rPr lang="uk-UA" sz="3600" b="1" dirty="0">
                <a:solidFill>
                  <a:srgbClr val="40404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Група левоміцетину</a:t>
            </a: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742" t="24744" b="16837"/>
          <a:stretch/>
        </p:blipFill>
        <p:spPr>
          <a:xfrm>
            <a:off x="95692" y="678228"/>
            <a:ext cx="3471198" cy="212876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rcRect l="21284" t="4518" r="19891" b="8655"/>
          <a:stretch/>
        </p:blipFill>
        <p:spPr>
          <a:xfrm>
            <a:off x="1496366" y="2227521"/>
            <a:ext cx="2583712" cy="2860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9454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32540" t="4830" r="30353" b="4378"/>
          <a:stretch/>
        </p:blipFill>
        <p:spPr>
          <a:xfrm>
            <a:off x="77002" y="121401"/>
            <a:ext cx="3986823" cy="477785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7136" t="23014" r="7134" b="21842"/>
          <a:stretch/>
        </p:blipFill>
        <p:spPr>
          <a:xfrm>
            <a:off x="4194038" y="2059704"/>
            <a:ext cx="4680455" cy="301060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384308" y="121401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порошок; таблетки по 0,25 і 0,5 г; капсули по 0,25 г; очні краплі 0,25% 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04243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06442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</a:t>
            </a: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 списком Б у щільно закритих банках з оранжевого скла у захищеному від світла місці.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бактеріостатична для багатьох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грампозитивних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і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грамнегативних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мікробів (кишкова паличка, золотистий стафілокок, збудник бруцельозу, дизентерії та ін.), а також рикетсій.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Діє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штами бактерій стійких до пеніциліну, еритроміцину та сульфаніламідних препаратів. Левоміцетин не діє на кислотостійкі бактерії, анаероби, найпростіші,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синьогнійну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паличку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78048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19871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паратиф і колібактеріоз телят, диспепсія, сальмонельоз,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пастерельоз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гастроентерити,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кокцидіози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пулороз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птиці, мастити та інфекції сечовивідних шляхів.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Дози: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всередину (на 1 кг маси) великій рогатій худобі 10-20 мг, свиням 20-40 мг, телятам, поросятам  і ягнятам 20-35 мг, собакам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10-20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мг, птиці 30-50 мг 2-3 рази на добу протягом 5-7 діб.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79218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61367" y="0"/>
            <a:ext cx="458263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Синтоміцин - </a:t>
            </a:r>
            <a:r>
              <a:rPr lang="uk-UA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Synthomycinum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ctr">
              <a:spcAft>
                <a:spcPts val="0"/>
              </a:spcAft>
            </a:pP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 хімічною будовою не відрізняється від левоміцетину. Суміш двох ізомерів.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білий гіркий порошок, не розчиняється у воді стійкий у кислому і нейтральному середовищах, але руйнується лугами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9535" t="21686" r="10930" b="15523"/>
          <a:stretch/>
        </p:blipFill>
        <p:spPr>
          <a:xfrm>
            <a:off x="138223" y="138223"/>
            <a:ext cx="3296093" cy="260218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3721" t="11750" r="2326" b="14589"/>
          <a:stretch/>
        </p:blipFill>
        <p:spPr>
          <a:xfrm>
            <a:off x="265813" y="2647507"/>
            <a:ext cx="4295554" cy="2413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3273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58172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порошок;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1,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5 і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10%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лініменти у банках по 25 г (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сметаноподібна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маса, що містить синтоміцин, рицинову олію, емульгатор, дистильовану воду, консерванти;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супозиторії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що містять у 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1г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0,25 г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хлорамфеніколу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по 5 штук в упакуванні.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 прохолодному, захищеному від світла місці.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Дія: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антибіотик широкою спектру, що діє на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грампозитивні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і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грамнегативні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збудники захворювань. </a:t>
            </a:r>
            <a:endParaRPr lang="uk-UA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Hе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застосовують всередину через високу токсичність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655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87065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зовні у формі мазей присипок, лініментів при гнійних ранах,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опіках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виразках, фурункульозі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вимені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</a:t>
            </a:r>
            <a:r>
              <a:rPr lang="uk-UA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тріщинах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сосків.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781251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Желтый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Капля</Template>
  <TotalTime>793</TotalTime>
  <Words>1266</Words>
  <Application>Microsoft Office PowerPoint</Application>
  <PresentationFormat>Экран (16:9)</PresentationFormat>
  <Paragraphs>66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Капля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</dc:title>
  <dc:creator>Oleksandr</dc:creator>
  <cp:lastModifiedBy>Vet</cp:lastModifiedBy>
  <cp:revision>111</cp:revision>
  <dcterms:created xsi:type="dcterms:W3CDTF">2017-05-29T16:41:23Z</dcterms:created>
  <dcterms:modified xsi:type="dcterms:W3CDTF">2026-03-04T06:28:47Z</dcterms:modified>
</cp:coreProperties>
</file>