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Wingdings 2" panose="05020102010507070707" pitchFamily="18" charset="2"/>
      <p:regular r:id="rId13"/>
    </p:embeddedFont>
    <p:embeddedFont>
      <p:font typeface="Nobile" panose="020B0604020202020204" charset="0"/>
      <p:regular r:id="rId14"/>
    </p:embeddedFont>
    <p:embeddedFont>
      <p:font typeface="Verdana" panose="020B0604030504040204" pitchFamily="34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Alexandria" panose="020B0604020202020204" charset="-78"/>
      <p:regular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9" d="100"/>
          <a:sy n="79" d="100"/>
        </p:scale>
        <p:origin x="-178" y="134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C1FF6-291E-43A0-A57C-CE3AF0E1FD5B}" type="datetimeFigureOut">
              <a:rPr lang="ru-RU" smtClean="0"/>
              <a:t>14.03.2026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E8AE9-7F60-426B-819C-802F08D14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76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87681" y="395021"/>
            <a:ext cx="13651288" cy="7436183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9755" y="520994"/>
            <a:ext cx="13290894" cy="3730752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155802" y="2184247"/>
            <a:ext cx="12435840" cy="2194560"/>
          </a:xfrm>
        </p:spPr>
        <p:txBody>
          <a:bodyPr lIns="65311" rIns="65311" bIns="65311"/>
          <a:lstStyle>
            <a:lvl1pPr algn="r">
              <a:defRPr sz="64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1155802" y="4422038"/>
            <a:ext cx="12435840" cy="1097280"/>
          </a:xfrm>
        </p:spPr>
        <p:txBody>
          <a:bodyPr lIns="261244" tIns="0"/>
          <a:lstStyle>
            <a:lvl1pPr marL="52249" indent="0" algn="r">
              <a:spcBef>
                <a:spcPts val="0"/>
              </a:spcBef>
              <a:buNone/>
              <a:defRPr sz="2900">
                <a:solidFill>
                  <a:schemeClr val="bg2">
                    <a:shade val="25000"/>
                  </a:schemeClr>
                </a:solidFill>
              </a:defRPr>
            </a:lvl1pPr>
            <a:lvl2pPr marL="653110" indent="0" algn="ctr">
              <a:buNone/>
            </a:lvl2pPr>
            <a:lvl3pPr marL="1306220" indent="0" algn="ctr">
              <a:buNone/>
            </a:lvl3pPr>
            <a:lvl4pPr marL="1959331" indent="0" algn="ctr">
              <a:buNone/>
            </a:lvl4pPr>
            <a:lvl5pPr marL="2612441" indent="0" algn="ctr">
              <a:buNone/>
            </a:lvl5pPr>
            <a:lvl6pPr marL="3265551" indent="0" algn="ctr">
              <a:buNone/>
            </a:lvl6pPr>
            <a:lvl7pPr marL="3918661" indent="0" algn="ctr">
              <a:buNone/>
            </a:lvl7pPr>
            <a:lvl8pPr marL="4571771" indent="0" algn="ctr">
              <a:buNone/>
            </a:lvl8pPr>
            <a:lvl9pPr marL="5224882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5980176"/>
            <a:ext cx="13094208" cy="1261872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672" y="636423"/>
            <a:ext cx="13094208" cy="502554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87681" y="395021"/>
            <a:ext cx="13651288" cy="7436183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9755" y="520995"/>
            <a:ext cx="13290894" cy="5209595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350" y="5914339"/>
            <a:ext cx="13094208" cy="811987"/>
          </a:xfrm>
        </p:spPr>
        <p:txBody>
          <a:bodyPr lIns="130622" bIns="0" anchor="b"/>
          <a:lstStyle>
            <a:lvl1pPr algn="l">
              <a:buNone/>
              <a:defRPr sz="51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9350" y="6749381"/>
            <a:ext cx="13094208" cy="504749"/>
          </a:xfrm>
        </p:spPr>
        <p:txBody>
          <a:bodyPr lIns="169809" tIns="0" anchor="t"/>
          <a:lstStyle>
            <a:lvl1pPr marL="0" marR="52249" indent="0" algn="l">
              <a:spcBef>
                <a:spcPts val="0"/>
              </a:spcBef>
              <a:spcAft>
                <a:spcPts val="0"/>
              </a:spcAft>
              <a:buNone/>
              <a:defRPr sz="26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2963" y="636422"/>
            <a:ext cx="6291072" cy="5266944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608576" y="636422"/>
            <a:ext cx="6291072" cy="5266944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5980176"/>
            <a:ext cx="13094208" cy="1261872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558" y="695326"/>
            <a:ext cx="6291072" cy="950594"/>
          </a:xfrm>
        </p:spPr>
        <p:txBody>
          <a:bodyPr lIns="208995" anchor="ctr"/>
          <a:lstStyle>
            <a:lvl1pPr marL="0" indent="0" algn="l">
              <a:buNone/>
              <a:defRPr sz="3400" b="1">
                <a:solidFill>
                  <a:schemeClr val="tx1"/>
                </a:solidFill>
              </a:defRPr>
            </a:lvl1pPr>
            <a:lvl2pPr>
              <a:buNone/>
              <a:defRPr sz="2900" b="1"/>
            </a:lvl2pPr>
            <a:lvl3pPr>
              <a:buNone/>
              <a:defRPr sz="26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7443470" y="695326"/>
            <a:ext cx="6291072" cy="950594"/>
          </a:xfrm>
        </p:spPr>
        <p:txBody>
          <a:bodyPr lIns="195933" anchor="ctr"/>
          <a:lstStyle>
            <a:lvl1pPr marL="0" indent="0" algn="l">
              <a:buNone/>
              <a:defRPr sz="3400" b="1">
                <a:solidFill>
                  <a:schemeClr val="tx1"/>
                </a:solidFill>
              </a:defRPr>
            </a:lvl1pPr>
            <a:lvl2pPr>
              <a:buNone/>
              <a:defRPr sz="2900" b="1"/>
            </a:lvl2pPr>
            <a:lvl3pPr>
              <a:buNone/>
              <a:defRPr sz="26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971558" y="1737360"/>
            <a:ext cx="6291072" cy="4187952"/>
          </a:xfrm>
        </p:spPr>
        <p:txBody>
          <a:bodyPr anchor="t"/>
          <a:lstStyle>
            <a:lvl1pPr algn="l">
              <a:defRPr sz="3400"/>
            </a:lvl1pPr>
            <a:lvl2pPr algn="l">
              <a:defRPr sz="2900"/>
            </a:lvl2pPr>
            <a:lvl3pPr algn="l">
              <a:defRPr sz="2600"/>
            </a:lvl3pPr>
            <a:lvl4pPr algn="l">
              <a:defRPr sz="2300"/>
            </a:lvl4pPr>
            <a:lvl5pPr algn="l">
              <a:defRPr sz="23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43470" y="1737360"/>
            <a:ext cx="6291072" cy="4187952"/>
          </a:xfrm>
        </p:spPr>
        <p:txBody>
          <a:bodyPr anchor="t"/>
          <a:lstStyle>
            <a:lvl1pPr algn="l">
              <a:defRPr sz="3400"/>
            </a:lvl1pPr>
            <a:lvl2pPr algn="l">
              <a:defRPr sz="2900"/>
            </a:lvl2pPr>
            <a:lvl3pPr algn="l">
              <a:defRPr sz="2600"/>
            </a:lvl3pPr>
            <a:lvl4pPr algn="l">
              <a:defRPr sz="2300"/>
            </a:lvl4pPr>
            <a:lvl5pPr algn="l">
              <a:defRPr sz="23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87681" y="395021"/>
            <a:ext cx="13651288" cy="7436183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2054" y="640080"/>
            <a:ext cx="4754880" cy="1097280"/>
          </a:xfrm>
        </p:spPr>
        <p:txBody>
          <a:bodyPr anchor="b"/>
          <a:lstStyle>
            <a:lvl1pPr algn="l">
              <a:buNone/>
              <a:defRPr sz="31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862155" y="1737363"/>
            <a:ext cx="4754880" cy="5047334"/>
          </a:xfrm>
        </p:spPr>
        <p:txBody>
          <a:bodyPr lIns="130622"/>
          <a:lstStyle>
            <a:lvl1pPr marL="26124" marR="26124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700">
                <a:solidFill>
                  <a:schemeClr val="tx1"/>
                </a:solidFill>
              </a:defRPr>
            </a:lvl2pPr>
            <a:lvl3pPr>
              <a:buNone/>
              <a:defRPr sz="1400">
                <a:solidFill>
                  <a:schemeClr val="tx1"/>
                </a:solidFill>
              </a:defRPr>
            </a:lvl3pPr>
            <a:lvl4pPr>
              <a:buNone/>
              <a:defRPr sz="1300">
                <a:solidFill>
                  <a:schemeClr val="tx1"/>
                </a:solidFill>
              </a:defRPr>
            </a:lvl4pPr>
            <a:lvl5pPr>
              <a:buNone/>
              <a:defRPr sz="13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218196" y="1116173"/>
            <a:ext cx="7401854" cy="5669282"/>
          </a:xfrm>
        </p:spPr>
        <p:txBody>
          <a:bodyPr/>
          <a:lstStyle>
            <a:lvl1pPr>
              <a:defRPr sz="4000">
                <a:solidFill>
                  <a:schemeClr val="tx1"/>
                </a:solidFill>
              </a:defRPr>
            </a:lvl1pPr>
            <a:lvl2pPr>
              <a:defRPr sz="3700">
                <a:solidFill>
                  <a:schemeClr val="tx1"/>
                </a:solidFill>
              </a:defRPr>
            </a:lvl2pPr>
            <a:lvl3pPr>
              <a:defRPr sz="3400">
                <a:solidFill>
                  <a:schemeClr val="tx1"/>
                </a:solidFill>
              </a:defRPr>
            </a:lvl3pPr>
            <a:lvl4pPr>
              <a:defRPr sz="2900">
                <a:solidFill>
                  <a:schemeClr val="tx1"/>
                </a:solidFill>
              </a:defRPr>
            </a:lvl4pPr>
            <a:lvl5pPr>
              <a:defRPr sz="29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87681" y="395021"/>
            <a:ext cx="13651288" cy="7436183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10241281" y="520994"/>
            <a:ext cx="3719368" cy="521208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6014467"/>
            <a:ext cx="13167360" cy="1261872"/>
          </a:xfrm>
        </p:spPr>
        <p:txBody>
          <a:bodyPr anchor="t"/>
          <a:lstStyle>
            <a:lvl1pPr algn="l">
              <a:buNone/>
              <a:defRPr sz="51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10340339" y="640080"/>
            <a:ext cx="3584448" cy="5053776"/>
          </a:xfrm>
        </p:spPr>
        <p:txBody>
          <a:bodyPr lIns="130622"/>
          <a:lstStyle>
            <a:lvl1pPr marL="65311" indent="0" algn="l"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  <a:lvl2pPr>
              <a:defRPr sz="17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300">
                <a:solidFill>
                  <a:srgbClr val="FFFFFF"/>
                </a:solidFill>
              </a:defRPr>
            </a:lvl4pPr>
            <a:lvl5pPr>
              <a:defRPr sz="13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74368" y="522922"/>
            <a:ext cx="9480499" cy="521208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46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5980176"/>
            <a:ext cx="13094208" cy="1261872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4672" y="636423"/>
            <a:ext cx="13094208" cy="502554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607040" y="640085"/>
            <a:ext cx="3169920" cy="630935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53440" y="640083"/>
            <a:ext cx="9509760" cy="630936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87681" y="395021"/>
            <a:ext cx="13651288" cy="7436183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9755" y="520994"/>
            <a:ext cx="13290894" cy="658368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622" tIns="65311" rIns="130622" bIns="6531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04672" y="5982708"/>
            <a:ext cx="13094208" cy="1261872"/>
          </a:xfrm>
          <a:prstGeom prst="rect">
            <a:avLst/>
          </a:prstGeom>
        </p:spPr>
        <p:txBody>
          <a:bodyPr vert="horz" lIns="130622" tIns="65311" rIns="130622" bIns="65311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04672" y="636423"/>
            <a:ext cx="13094208" cy="5025542"/>
          </a:xfrm>
          <a:prstGeom prst="rect">
            <a:avLst/>
          </a:prstGeom>
        </p:spPr>
        <p:txBody>
          <a:bodyPr vert="horz" lIns="261244" tIns="130622" rIns="130622" bIns="65311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6042125" y="7334251"/>
            <a:ext cx="3657600" cy="438150"/>
          </a:xfrm>
          <a:prstGeom prst="rect">
            <a:avLst/>
          </a:prstGeom>
        </p:spPr>
        <p:txBody>
          <a:bodyPr vert="horz" lIns="130622" tIns="65311" rIns="130622" bIns="65311" anchor="b"/>
          <a:lstStyle>
            <a:lvl1pPr algn="r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3/14/2026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9699725" y="7334251"/>
            <a:ext cx="3657600" cy="438150"/>
          </a:xfrm>
          <a:prstGeom prst="rect">
            <a:avLst/>
          </a:prstGeom>
        </p:spPr>
        <p:txBody>
          <a:bodyPr vert="horz" lIns="130622" tIns="65311" rIns="130622" bIns="65311" anchor="b"/>
          <a:lstStyle>
            <a:lvl1pPr algn="l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3357325" y="7334251"/>
            <a:ext cx="731520" cy="438150"/>
          </a:xfrm>
          <a:prstGeom prst="rect">
            <a:avLst/>
          </a:prstGeom>
        </p:spPr>
        <p:txBody>
          <a:bodyPr vert="horz" lIns="130622" tIns="65311" rIns="130622" bIns="65311" anchor="b"/>
          <a:lstStyle>
            <a:lvl1pPr algn="r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1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78804" indent="-378804" algn="l" rtl="0" eaLnBrk="1" latinLnBrk="0" hangingPunct="1">
        <a:spcBef>
          <a:spcPts val="357"/>
        </a:spcBef>
        <a:buClr>
          <a:schemeClr val="accent1"/>
        </a:buClr>
        <a:buSzPct val="80000"/>
        <a:buFont typeface="Wingdings 2"/>
        <a:buChar char=""/>
        <a:defRPr kumimoji="0" sz="4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83732" indent="-287368" algn="l" rtl="0" eaLnBrk="1" latinLnBrk="0" hangingPunct="1">
        <a:spcBef>
          <a:spcPts val="357"/>
        </a:spcBef>
        <a:buClr>
          <a:schemeClr val="accent1"/>
        </a:buClr>
        <a:buSzPct val="100000"/>
        <a:buFont typeface="Verdana"/>
        <a:buChar char="◦"/>
        <a:defRPr kumimoji="0"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123350" indent="-261244" algn="l" rtl="0" eaLnBrk="1" latinLnBrk="0" hangingPunct="1">
        <a:spcBef>
          <a:spcPts val="357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1462967" indent="-261244" algn="l" rtl="0" eaLnBrk="1" latinLnBrk="0" hangingPunct="1">
        <a:spcBef>
          <a:spcPts val="329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indent="-261244" algn="l" rtl="0" eaLnBrk="1" latinLnBrk="0" hangingPunct="1">
        <a:spcBef>
          <a:spcPts val="357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2129139" indent="-261244" algn="l" rtl="0" eaLnBrk="1" latinLnBrk="0" hangingPunct="1">
        <a:spcBef>
          <a:spcPts val="3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29570" indent="-261244" algn="l" rtl="0" eaLnBrk="1" latinLnBrk="0" hangingPunct="1">
        <a:spcBef>
          <a:spcPts val="36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063" indent="-261244" algn="l" rtl="0" eaLnBrk="1" latinLnBrk="0" hangingPunct="1">
        <a:spcBef>
          <a:spcPts val="36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21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9618" indent="-261244" algn="l" rtl="0" eaLnBrk="1" latinLnBrk="0" hangingPunct="1">
        <a:spcBef>
          <a:spcPts val="36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-7-6.svg"/><Relationship Id="rId5" Type="http://schemas.openxmlformats.org/officeDocument/2006/relationships/image" Target="../media/image-7-4.svg"/><Relationship Id="rId4" Type="http://schemas.openxmlformats.org/officeDocument/2006/relationships/image" Target="../media/image-7-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164199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Григорій Сковорода: Мандрівний філософ, що відкрив щастя всередині нас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5339477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Філософська спадщина, що залишається актуальною протягом століть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93069"/>
            <a:ext cx="866644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Times New Roman" panose="02020603050405020304" pitchFamily="18" charset="0"/>
                <a:ea typeface="Alexandria" pitchFamily="34" charset="-122"/>
                <a:cs typeface="Times New Roman" panose="02020603050405020304" pitchFamily="18" charset="0"/>
              </a:rPr>
              <a:t>Хто такий Григорій Сковорода?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93790" y="2855476"/>
            <a:ext cx="4196358" cy="3681055"/>
          </a:xfrm>
          <a:prstGeom prst="roundRect">
            <a:avLst>
              <a:gd name="adj" fmla="val 2588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28224" y="308991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1B54DA"/>
          </a:solidFill>
          <a:ln/>
        </p:spPr>
      </p:sp>
      <p:sp>
        <p:nvSpPr>
          <p:cNvPr id="6" name="Text 3"/>
          <p:cNvSpPr/>
          <p:nvPr/>
        </p:nvSpPr>
        <p:spPr>
          <a:xfrm>
            <a:off x="1028224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Філософ і поет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28224" y="4487585"/>
            <a:ext cx="372749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Видатний український мислитель, педагог, поет XVIII століття (1722-1794). Автор філософських творів, байок та пісень.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216962" y="2855476"/>
            <a:ext cx="4196358" cy="3681055"/>
          </a:xfrm>
          <a:prstGeom prst="roundRect">
            <a:avLst>
              <a:gd name="adj" fmla="val 2588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5451396" y="308991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1B54DA"/>
          </a:solidFill>
          <a:ln/>
        </p:spPr>
      </p:sp>
      <p:sp>
        <p:nvSpPr>
          <p:cNvPr id="11" name="Text 7"/>
          <p:cNvSpPr/>
          <p:nvPr/>
        </p:nvSpPr>
        <p:spPr>
          <a:xfrm>
            <a:off x="5451396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Духовний символ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5451396" y="4487585"/>
            <a:ext cx="372749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Символ духовного пошуку, незалежності та глибокої мудрості. Життя-доказ, що справжнє багатство – у духовному розвитку.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9"/>
          <p:cNvSpPr/>
          <p:nvPr/>
        </p:nvSpPr>
        <p:spPr>
          <a:xfrm>
            <a:off x="9640133" y="2855476"/>
            <a:ext cx="4196358" cy="3681055"/>
          </a:xfrm>
          <a:prstGeom prst="roundRect">
            <a:avLst>
              <a:gd name="adj" fmla="val 2588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9874568" y="308991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1B54DA"/>
          </a:solidFill>
          <a:ln/>
        </p:spPr>
      </p:sp>
      <p:sp>
        <p:nvSpPr>
          <p:cNvPr id="16" name="Text 11"/>
          <p:cNvSpPr/>
          <p:nvPr/>
        </p:nvSpPr>
        <p:spPr>
          <a:xfrm>
            <a:off x="9874568" y="39971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Мандрівник</a:t>
            </a:r>
            <a:endParaRPr lang="en-US" sz="2200" dirty="0"/>
          </a:p>
        </p:txBody>
      </p:sp>
      <p:sp>
        <p:nvSpPr>
          <p:cNvPr id="17" name="Text 12"/>
          <p:cNvSpPr/>
          <p:nvPr/>
        </p:nvSpPr>
        <p:spPr>
          <a:xfrm>
            <a:off x="9874568" y="4487585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Відмовився від кар'єри та матеріальних благ на користь духовних цінностей та вільного життя.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7954" y="639961"/>
            <a:ext cx="13074491" cy="13894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450"/>
              </a:lnSpc>
              <a:buNone/>
            </a:pPr>
            <a:r>
              <a:rPr lang="en-US" sz="43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Основа філософії: Вчення про дві натури і три світи</a:t>
            </a:r>
            <a:endParaRPr lang="en-US" sz="4350" dirty="0"/>
          </a:p>
        </p:txBody>
      </p:sp>
      <p:sp>
        <p:nvSpPr>
          <p:cNvPr id="3" name="Text 1"/>
          <p:cNvSpPr/>
          <p:nvPr/>
        </p:nvSpPr>
        <p:spPr>
          <a:xfrm>
            <a:off x="777954" y="2116455"/>
            <a:ext cx="3334464" cy="416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50"/>
              </a:lnSpc>
              <a:buNone/>
            </a:pPr>
            <a:r>
              <a:rPr lang="en-US" sz="260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Дві натури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777954" y="2860000"/>
            <a:ext cx="13074491" cy="7041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Все у світі має зовнішню (видиму) та внутрішню (невидиму) природу. Тілесне і духовне, тлінне і вічне – дві сутності в єдиному цілому.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11329" y="4054197"/>
            <a:ext cx="12741116" cy="352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"Всі світи складаються з двох природ: злої і доброї."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777954" y="3809167"/>
            <a:ext cx="30480" cy="842129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7" name="Text 5"/>
          <p:cNvSpPr/>
          <p:nvPr/>
        </p:nvSpPr>
        <p:spPr>
          <a:xfrm>
            <a:off x="777954" y="4978003"/>
            <a:ext cx="3334464" cy="416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50"/>
              </a:lnSpc>
              <a:buNone/>
            </a:pPr>
            <a:r>
              <a:rPr lang="en-US" sz="260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Три світи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777954" y="5721548"/>
            <a:ext cx="22229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01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777954" y="6068735"/>
            <a:ext cx="4212908" cy="30480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10" name="Text 8"/>
          <p:cNvSpPr/>
          <p:nvPr/>
        </p:nvSpPr>
        <p:spPr>
          <a:xfrm>
            <a:off x="777954" y="6240780"/>
            <a:ext cx="3516511" cy="347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Великий світ (Макрокосм)</a:t>
            </a:r>
            <a:endParaRPr lang="en-US" sz="2150" dirty="0"/>
          </a:p>
        </p:txBody>
      </p:sp>
      <p:sp>
        <p:nvSpPr>
          <p:cNvPr id="11" name="Text 9"/>
          <p:cNvSpPr/>
          <p:nvPr/>
        </p:nvSpPr>
        <p:spPr>
          <a:xfrm>
            <a:off x="777954" y="6718697"/>
            <a:ext cx="4212908" cy="352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Всесвіт, природа, створений світ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5208627" y="5721548"/>
            <a:ext cx="22229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02</a:t>
            </a:r>
            <a:endParaRPr lang="en-US" sz="1750" dirty="0"/>
          </a:p>
        </p:txBody>
      </p:sp>
      <p:sp>
        <p:nvSpPr>
          <p:cNvPr id="13" name="Shape 11"/>
          <p:cNvSpPr/>
          <p:nvPr/>
        </p:nvSpPr>
        <p:spPr>
          <a:xfrm>
            <a:off x="5208627" y="6068735"/>
            <a:ext cx="4213027" cy="30480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14" name="Text 12"/>
          <p:cNvSpPr/>
          <p:nvPr/>
        </p:nvSpPr>
        <p:spPr>
          <a:xfrm>
            <a:off x="5208627" y="6240780"/>
            <a:ext cx="3180993" cy="347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Малий світ (Мікрокосм)</a:t>
            </a:r>
            <a:endParaRPr lang="en-US" sz="2150" dirty="0"/>
          </a:p>
        </p:txBody>
      </p:sp>
      <p:sp>
        <p:nvSpPr>
          <p:cNvPr id="15" name="Text 13"/>
          <p:cNvSpPr/>
          <p:nvPr/>
        </p:nvSpPr>
        <p:spPr>
          <a:xfrm>
            <a:off x="5208627" y="6718697"/>
            <a:ext cx="4213027" cy="7041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Людина, що відображає великий світ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9639419" y="5721548"/>
            <a:ext cx="22229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lexandria Light" pitchFamily="34" charset="0"/>
                <a:ea typeface="Alexandria Light" pitchFamily="34" charset="-122"/>
                <a:cs typeface="Alexandria Light" pitchFamily="34" charset="-120"/>
              </a:rPr>
              <a:t>03</a:t>
            </a:r>
            <a:endParaRPr lang="en-US" sz="1750" dirty="0"/>
          </a:p>
        </p:txBody>
      </p:sp>
      <p:sp>
        <p:nvSpPr>
          <p:cNvPr id="17" name="Shape 15"/>
          <p:cNvSpPr/>
          <p:nvPr/>
        </p:nvSpPr>
        <p:spPr>
          <a:xfrm>
            <a:off x="9639419" y="6068735"/>
            <a:ext cx="4213027" cy="30480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18" name="Text 16"/>
          <p:cNvSpPr/>
          <p:nvPr/>
        </p:nvSpPr>
        <p:spPr>
          <a:xfrm>
            <a:off x="9639419" y="6240780"/>
            <a:ext cx="2778681" cy="347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Символічний світ</a:t>
            </a:r>
            <a:endParaRPr lang="en-US" sz="2150" dirty="0"/>
          </a:p>
        </p:txBody>
      </p:sp>
      <p:sp>
        <p:nvSpPr>
          <p:cNvPr id="19" name="Text 17"/>
          <p:cNvSpPr/>
          <p:nvPr/>
        </p:nvSpPr>
        <p:spPr>
          <a:xfrm>
            <a:off x="9639419" y="6718697"/>
            <a:ext cx="4213027" cy="352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Біблія як духовне дзеркало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35142"/>
            <a:ext cx="1016615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Ключ до щастя: </a:t>
            </a:r>
            <a:r>
              <a:rPr lang="en-US" sz="445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"Пізнай самого себе"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054" y="2233061"/>
            <a:ext cx="5265019" cy="474525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979104" y="2439233"/>
            <a:ext cx="386500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"</a:t>
            </a: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Найголовніша звад причин є та, що людина саму себе не знає."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9638943" y="2439233"/>
            <a:ext cx="30480" cy="725805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6" name="Text 3"/>
          <p:cNvSpPr/>
          <p:nvPr/>
        </p:nvSpPr>
        <p:spPr>
          <a:xfrm>
            <a:off x="9638943" y="3420189"/>
            <a:ext cx="4205168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Самопізнання – це шлях до осягнення внутрішньої, духовної сутності людини. Це основа мудрості, яка дозволяє знайти своє покликання та гармонію з собою та світом.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9638943" y="5801678"/>
            <a:ext cx="420516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Тільки пізнавши свою внутрішню природу, людина може досягти справжнього щастя та свободи.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54110"/>
            <a:ext cx="1145250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"Сродна праця": Знайди своє покликання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616518"/>
            <a:ext cx="4347567" cy="9072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20604" y="37505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Знайди талант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020604" y="4241006"/>
            <a:ext cx="389393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Кожна людина має унікальні нахили та здібності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357" y="2616518"/>
            <a:ext cx="4347567" cy="90725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68171" y="37505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Слухай серце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368171" y="4241006"/>
            <a:ext cx="389393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Справа має відповідати внутрішнім прагненням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8924" y="2616518"/>
            <a:ext cx="4347567" cy="90725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715738" y="375058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Працюй чесно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715738" y="4241006"/>
            <a:ext cx="389393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"Сродність" неможлива без працьовитості та чесності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7"/>
          <p:cNvSpPr/>
          <p:nvPr/>
        </p:nvSpPr>
        <p:spPr>
          <a:xfrm>
            <a:off x="793790" y="5448776"/>
            <a:ext cx="13042821" cy="1326713"/>
          </a:xfrm>
          <a:prstGeom prst="roundRect">
            <a:avLst>
              <a:gd name="adj" fmla="val 7181"/>
            </a:avLst>
          </a:prstGeom>
          <a:solidFill>
            <a:srgbClr val="BBCDF7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604" y="5777627"/>
            <a:ext cx="283488" cy="226814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530906" y="5732264"/>
            <a:ext cx="1207889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Критика кар'єризму:</a:t>
            </a:r>
            <a:r>
              <a:rPr lang="en-US" sz="1750" dirty="0">
                <a:solidFill>
                  <a:srgbClr val="000000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 Сковорода закликав до праці, що відповідає природі людини, а не до нечесної експлуатації та прагнення до багатства за будь-яку ціну.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55301"/>
            <a:ext cx="7556421" cy="4253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150"/>
              </a:lnSpc>
              <a:buNone/>
            </a:pPr>
            <a:r>
              <a:rPr lang="en-US" sz="8900" dirty="0" err="1" smtClean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Світ</a:t>
            </a:r>
            <a:r>
              <a:rPr lang="uk-UA" sz="8900" dirty="0" smtClean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8900" dirty="0" err="1" smtClean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ловив</a:t>
            </a:r>
            <a:r>
              <a:rPr lang="en-US" sz="8900" dirty="0" smtClean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 </a:t>
            </a:r>
            <a:r>
              <a:rPr lang="en-US" sz="89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мене, та не спіймав</a:t>
            </a:r>
            <a:endParaRPr lang="en-US" sz="8900" dirty="0"/>
          </a:p>
        </p:txBody>
      </p:sp>
      <p:sp>
        <p:nvSpPr>
          <p:cNvPr id="4" name="Text 1"/>
          <p:cNvSpPr/>
          <p:nvPr/>
        </p:nvSpPr>
        <p:spPr>
          <a:xfrm>
            <a:off x="793790" y="6048494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Мандрівний філософ, що обрав вільне життя та духовні цінності над матеріальними благами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82635"/>
            <a:ext cx="1109400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Філософія Сковороди в байках та піснях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93790" y="2245043"/>
            <a:ext cx="566976" cy="56697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30955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Байки Харківські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3585924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Алегоричні історії, що розкривають філософські ідеї через прості, але глибокі образи та сюжети.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235893" y="2245043"/>
            <a:ext cx="566976" cy="56697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35893" y="30955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Пісні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35893" y="3585924"/>
            <a:ext cx="415861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Поетичні твори, що поєднують музичність з філософськими роздумами про життя та духовність</a:t>
            </a: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677995" y="2245043"/>
            <a:ext cx="566976" cy="56697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677995" y="30955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Діалоги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677995" y="3585924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Філософські бесіди, що викладають вчення про дві натури та шлях до щастя через діалогову форму.</a:t>
            </a:r>
            <a:endParaRPr lang="en-US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1133951" y="5547836"/>
            <a:ext cx="1270265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"</a:t>
            </a:r>
            <a:r>
              <a:rPr lang="en-US" sz="17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Усякому городу нрав і права</a:t>
            </a: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"</a:t>
            </a:r>
            <a:endParaRPr lang="en-US" sz="1750" dirty="0"/>
          </a:p>
        </p:txBody>
      </p:sp>
      <p:sp>
        <p:nvSpPr>
          <p:cNvPr id="13" name="Shape 8"/>
          <p:cNvSpPr/>
          <p:nvPr/>
        </p:nvSpPr>
        <p:spPr>
          <a:xfrm>
            <a:off x="793790" y="5292685"/>
            <a:ext cx="30480" cy="873204"/>
          </a:xfrm>
          <a:prstGeom prst="rect">
            <a:avLst/>
          </a:prstGeom>
          <a:solidFill>
            <a:srgbClr val="1B54DA"/>
          </a:solidFill>
          <a:ln/>
        </p:spPr>
      </p:sp>
      <p:sp>
        <p:nvSpPr>
          <p:cNvPr id="14" name="Text 9"/>
          <p:cNvSpPr/>
          <p:nvPr/>
        </p:nvSpPr>
        <p:spPr>
          <a:xfrm>
            <a:off x="793790" y="6421041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Вірш, що висвітлює проблеми соціальної несправедливості та важливості збереження національної ідентичності – актуальні й сьогодні.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98577" y="1363266"/>
            <a:ext cx="8514517" cy="5720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Актуальність ідей Сковороди </a:t>
            </a:r>
            <a:r>
              <a:rPr lang="en-US" sz="360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сьогодні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104" y="2627709"/>
            <a:ext cx="2286000" cy="2286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508093" y="2304693"/>
            <a:ext cx="2869406" cy="3432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Чому важливо зараз?</a:t>
            </a:r>
            <a:endParaRPr lang="en-US" sz="2150" dirty="0"/>
          </a:p>
        </p:txBody>
      </p:sp>
      <p:sp>
        <p:nvSpPr>
          <p:cNvPr id="5" name="Text 2"/>
          <p:cNvSpPr/>
          <p:nvPr/>
        </p:nvSpPr>
        <p:spPr>
          <a:xfrm>
            <a:off x="9508093" y="2795707"/>
            <a:ext cx="4131112" cy="25371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6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 епоху загальносоціальної кризи та переважання матеріальних цінностей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6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Його вчення про самопізнання та духовний розвиток надзвичайно актуально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6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Концепція "сродної праці" допомагає молоді обирати свій шлях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ts val="2050"/>
              </a:lnSpc>
              <a:buSzPct val="100000"/>
              <a:buChar char="•"/>
            </a:pPr>
            <a:r>
              <a:rPr lang="en-US" sz="16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Філософія закликає до добродійності, чесності та пошуку сенсу життя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998577" y="5550694"/>
            <a:ext cx="4112538" cy="1315641"/>
          </a:xfrm>
          <a:prstGeom prst="roundRect">
            <a:avLst>
              <a:gd name="adj" fmla="val 8340"/>
            </a:avLst>
          </a:prstGeom>
          <a:solidFill>
            <a:srgbClr val="F9F9FF"/>
          </a:solidFill>
          <a:ln w="22860">
            <a:solidFill>
              <a:srgbClr val="B8C3DF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975717" y="5550694"/>
            <a:ext cx="91440" cy="1315641"/>
          </a:xfrm>
          <a:prstGeom prst="roundRect">
            <a:avLst>
              <a:gd name="adj" fmla="val 84096"/>
            </a:avLst>
          </a:prstGeom>
          <a:solidFill>
            <a:srgbClr val="1B54DA"/>
          </a:solidFill>
          <a:ln/>
        </p:spPr>
      </p:sp>
      <p:sp>
        <p:nvSpPr>
          <p:cNvPr id="8" name="Text 5"/>
          <p:cNvSpPr/>
          <p:nvPr/>
        </p:nvSpPr>
        <p:spPr>
          <a:xfrm>
            <a:off x="1273016" y="5756553"/>
            <a:ext cx="2288619" cy="285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Духовний пошук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273016" y="6131123"/>
            <a:ext cx="3632240" cy="529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Відновлення цінностей самопізнання в матеріалістичному світі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5258872" y="5550694"/>
            <a:ext cx="4112538" cy="1315641"/>
          </a:xfrm>
          <a:prstGeom prst="roundRect">
            <a:avLst>
              <a:gd name="adj" fmla="val 8340"/>
            </a:avLst>
          </a:prstGeom>
          <a:solidFill>
            <a:srgbClr val="F9F9FF"/>
          </a:solidFill>
          <a:ln w="22860">
            <a:solidFill>
              <a:srgbClr val="B8C3DF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5236012" y="5550694"/>
            <a:ext cx="91440" cy="1315641"/>
          </a:xfrm>
          <a:prstGeom prst="roundRect">
            <a:avLst>
              <a:gd name="adj" fmla="val 84096"/>
            </a:avLst>
          </a:prstGeom>
          <a:solidFill>
            <a:srgbClr val="1B54DA"/>
          </a:solidFill>
          <a:ln/>
        </p:spPr>
      </p:sp>
      <p:sp>
        <p:nvSpPr>
          <p:cNvPr id="12" name="Text 9"/>
          <p:cNvSpPr/>
          <p:nvPr/>
        </p:nvSpPr>
        <p:spPr>
          <a:xfrm>
            <a:off x="5533311" y="5756553"/>
            <a:ext cx="2288619" cy="285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Вибір шляху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5533311" y="6131123"/>
            <a:ext cx="3632240" cy="529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Концепція сродної праці як орієнтир для професійного самовизначення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1"/>
          <p:cNvSpPr/>
          <p:nvPr/>
        </p:nvSpPr>
        <p:spPr>
          <a:xfrm>
            <a:off x="9519166" y="5550694"/>
            <a:ext cx="4112538" cy="1315641"/>
          </a:xfrm>
          <a:prstGeom prst="roundRect">
            <a:avLst>
              <a:gd name="adj" fmla="val 8340"/>
            </a:avLst>
          </a:prstGeom>
          <a:solidFill>
            <a:srgbClr val="F9F9FF"/>
          </a:solidFill>
          <a:ln w="22860">
            <a:solidFill>
              <a:srgbClr val="B8C3DF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9496306" y="5550694"/>
            <a:ext cx="91440" cy="1315641"/>
          </a:xfrm>
          <a:prstGeom prst="roundRect">
            <a:avLst>
              <a:gd name="adj" fmla="val 84096"/>
            </a:avLst>
          </a:prstGeom>
          <a:solidFill>
            <a:srgbClr val="1B54DA"/>
          </a:solidFill>
          <a:ln/>
        </p:spPr>
      </p:sp>
      <p:sp>
        <p:nvSpPr>
          <p:cNvPr id="16" name="Text 13"/>
          <p:cNvSpPr/>
          <p:nvPr/>
        </p:nvSpPr>
        <p:spPr>
          <a:xfrm>
            <a:off x="9793605" y="5756553"/>
            <a:ext cx="2288619" cy="285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Гармонія та щастя</a:t>
            </a:r>
            <a:endParaRPr lang="en-US" sz="1800" dirty="0"/>
          </a:p>
        </p:txBody>
      </p:sp>
      <p:sp>
        <p:nvSpPr>
          <p:cNvPr id="17" name="Text 14"/>
          <p:cNvSpPr/>
          <p:nvPr/>
        </p:nvSpPr>
        <p:spPr>
          <a:xfrm>
            <a:off x="9793605" y="6131123"/>
            <a:ext cx="3632240" cy="529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Повернення до пошуку внутрішньої гармонії замість зовнішніх благ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6631" y="1228368"/>
            <a:ext cx="7241024" cy="5953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Спадщина Григорія Сковороди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880824" y="2063591"/>
            <a:ext cx="22860" cy="3916799"/>
          </a:xfrm>
          <a:prstGeom prst="roundRect">
            <a:avLst>
              <a:gd name="adj" fmla="val 349987"/>
            </a:avLst>
          </a:prstGeom>
          <a:solidFill>
            <a:srgbClr val="B8C3DF"/>
          </a:solidFill>
          <a:ln/>
        </p:spPr>
      </p:sp>
      <p:sp>
        <p:nvSpPr>
          <p:cNvPr id="5" name="Shape 2"/>
          <p:cNvSpPr/>
          <p:nvPr/>
        </p:nvSpPr>
        <p:spPr>
          <a:xfrm>
            <a:off x="1072217" y="2266355"/>
            <a:ext cx="571381" cy="22860"/>
          </a:xfrm>
          <a:prstGeom prst="roundRect">
            <a:avLst>
              <a:gd name="adj" fmla="val 349987"/>
            </a:avLst>
          </a:prstGeom>
          <a:solidFill>
            <a:srgbClr val="B8C3DF"/>
          </a:solidFill>
          <a:ln/>
        </p:spPr>
      </p:sp>
      <p:sp>
        <p:nvSpPr>
          <p:cNvPr id="6" name="Shape 3"/>
          <p:cNvSpPr/>
          <p:nvPr/>
        </p:nvSpPr>
        <p:spPr>
          <a:xfrm>
            <a:off x="666571" y="2063591"/>
            <a:ext cx="428506" cy="428506"/>
          </a:xfrm>
          <a:prstGeom prst="roundRect">
            <a:avLst>
              <a:gd name="adj" fmla="val 1867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37949" y="2099250"/>
            <a:ext cx="285631" cy="357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1833324" y="2128957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XVIII століття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833324" y="2522577"/>
            <a:ext cx="6644045" cy="280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Життя та творчість філософа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072217" y="3325535"/>
            <a:ext cx="571381" cy="22860"/>
          </a:xfrm>
          <a:prstGeom prst="roundRect">
            <a:avLst>
              <a:gd name="adj" fmla="val 349987"/>
            </a:avLst>
          </a:prstGeom>
          <a:solidFill>
            <a:srgbClr val="B8C3DF"/>
          </a:solidFill>
          <a:ln/>
        </p:spPr>
      </p:sp>
      <p:sp>
        <p:nvSpPr>
          <p:cNvPr id="11" name="Shape 8"/>
          <p:cNvSpPr/>
          <p:nvPr/>
        </p:nvSpPr>
        <p:spPr>
          <a:xfrm>
            <a:off x="666571" y="3122771"/>
            <a:ext cx="428506" cy="428506"/>
          </a:xfrm>
          <a:prstGeom prst="roundRect">
            <a:avLst>
              <a:gd name="adj" fmla="val 1867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37949" y="3158430"/>
            <a:ext cx="285631" cy="357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1833324" y="3188137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Класик літератури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1833324" y="3581757"/>
            <a:ext cx="6644045" cy="280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Визнання як батько української філософії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072217" y="4384715"/>
            <a:ext cx="571381" cy="22860"/>
          </a:xfrm>
          <a:prstGeom prst="roundRect">
            <a:avLst>
              <a:gd name="adj" fmla="val 349987"/>
            </a:avLst>
          </a:prstGeom>
          <a:solidFill>
            <a:srgbClr val="B8C3DF"/>
          </a:solidFill>
          <a:ln/>
        </p:spPr>
      </p:sp>
      <p:sp>
        <p:nvSpPr>
          <p:cNvPr id="16" name="Shape 13"/>
          <p:cNvSpPr/>
          <p:nvPr/>
        </p:nvSpPr>
        <p:spPr>
          <a:xfrm>
            <a:off x="666571" y="4181951"/>
            <a:ext cx="428506" cy="428506"/>
          </a:xfrm>
          <a:prstGeom prst="roundRect">
            <a:avLst>
              <a:gd name="adj" fmla="val 1867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37949" y="4217610"/>
            <a:ext cx="285631" cy="357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1833324" y="4247317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Вплив на покоління</a:t>
            </a:r>
            <a:endParaRPr lang="en-US" sz="1850" dirty="0"/>
          </a:p>
        </p:txBody>
      </p:sp>
      <p:sp>
        <p:nvSpPr>
          <p:cNvPr id="19" name="Text 16"/>
          <p:cNvSpPr/>
          <p:nvPr/>
        </p:nvSpPr>
        <p:spPr>
          <a:xfrm>
            <a:off x="1833324" y="4640937"/>
            <a:ext cx="6644045" cy="280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Надихає українців на пошук себе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7"/>
          <p:cNvSpPr/>
          <p:nvPr/>
        </p:nvSpPr>
        <p:spPr>
          <a:xfrm>
            <a:off x="1072217" y="5443895"/>
            <a:ext cx="571381" cy="22860"/>
          </a:xfrm>
          <a:prstGeom prst="roundRect">
            <a:avLst>
              <a:gd name="adj" fmla="val 349987"/>
            </a:avLst>
          </a:prstGeom>
          <a:solidFill>
            <a:srgbClr val="B8C3DF"/>
          </a:solidFill>
          <a:ln/>
        </p:spPr>
      </p:sp>
      <p:sp>
        <p:nvSpPr>
          <p:cNvPr id="21" name="Shape 18"/>
          <p:cNvSpPr/>
          <p:nvPr/>
        </p:nvSpPr>
        <p:spPr>
          <a:xfrm>
            <a:off x="666571" y="5241131"/>
            <a:ext cx="428506" cy="428506"/>
          </a:xfrm>
          <a:prstGeom prst="roundRect">
            <a:avLst>
              <a:gd name="adj" fmla="val 1867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737949" y="5276790"/>
            <a:ext cx="285631" cy="357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4</a:t>
            </a:r>
            <a:endParaRPr lang="en-US" sz="2200" dirty="0"/>
          </a:p>
        </p:txBody>
      </p:sp>
      <p:sp>
        <p:nvSpPr>
          <p:cNvPr id="23" name="Text 20"/>
          <p:cNvSpPr/>
          <p:nvPr/>
        </p:nvSpPr>
        <p:spPr>
          <a:xfrm>
            <a:off x="1833324" y="5306497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Сьогодні</a:t>
            </a:r>
            <a:endParaRPr lang="en-US" sz="1850" dirty="0"/>
          </a:p>
        </p:txBody>
      </p:sp>
      <p:sp>
        <p:nvSpPr>
          <p:cNvPr id="24" name="Text 21"/>
          <p:cNvSpPr/>
          <p:nvPr/>
        </p:nvSpPr>
        <p:spPr>
          <a:xfrm>
            <a:off x="1833324" y="5700117"/>
            <a:ext cx="6644045" cy="280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Актуальність ідей не старіє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2"/>
          <p:cNvSpPr/>
          <p:nvPr/>
        </p:nvSpPr>
        <p:spPr>
          <a:xfrm>
            <a:off x="666631" y="6160294"/>
            <a:ext cx="7810738" cy="8408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Сковорода став символом духовної незалежності та мудрості. Його творчість вплинула на багато поколінь українців, надихаючи на пошуки власного місця у світі та розуміння глибинної сутності людини.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6631" y="1374100"/>
            <a:ext cx="7810738" cy="2381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9350"/>
              </a:lnSpc>
              <a:buNone/>
            </a:pPr>
            <a:r>
              <a:rPr lang="en-US" sz="7450" dirty="0">
                <a:solidFill>
                  <a:srgbClr val="1B54DA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Щастя наше всередині нас</a:t>
            </a:r>
            <a:endParaRPr lang="en-US" sz="7450" dirty="0"/>
          </a:p>
        </p:txBody>
      </p:sp>
      <p:sp>
        <p:nvSpPr>
          <p:cNvPr id="4" name="Shape 1"/>
          <p:cNvSpPr/>
          <p:nvPr/>
        </p:nvSpPr>
        <p:spPr>
          <a:xfrm>
            <a:off x="666631" y="3995261"/>
            <a:ext cx="3825359" cy="1630442"/>
          </a:xfrm>
          <a:prstGeom prst="roundRect">
            <a:avLst>
              <a:gd name="adj" fmla="val 490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64632" y="4193262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Мудрість не старіє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64632" y="4586883"/>
            <a:ext cx="3429357" cy="8408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Ідеї Сковороди залишаються джерелом натхнення через століття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651891" y="3995261"/>
            <a:ext cx="3825478" cy="1630442"/>
          </a:xfrm>
          <a:prstGeom prst="roundRect">
            <a:avLst>
              <a:gd name="adj" fmla="val 490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849892" y="4193262"/>
            <a:ext cx="245971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Дороговказ до щастя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849892" y="4586883"/>
            <a:ext cx="3429476" cy="5605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Філософія як шлях до осмисленого життя та внутрішньої гармонії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6631" y="5785604"/>
            <a:ext cx="7810738" cy="1069896"/>
          </a:xfrm>
          <a:prstGeom prst="roundRect">
            <a:avLst>
              <a:gd name="adj" fmla="val 7478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64632" y="5983605"/>
            <a:ext cx="23811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Вічна актуальність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64632" y="6377226"/>
            <a:ext cx="7414736" cy="280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Arial" panose="020B0604020202020204" pitchFamily="34" charset="0"/>
                <a:ea typeface="Nobile" pitchFamily="34" charset="-122"/>
                <a:cs typeface="Arial" panose="020B0604020202020204" pitchFamily="34" charset="0"/>
              </a:rPr>
              <a:t>Вчення про самопізнання та духовний розвиток актуальне в будь-яку епоху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</TotalTime>
  <Words>578</Words>
  <Application>Microsoft Office PowerPoint</Application>
  <PresentationFormat>Произвольный</PresentationFormat>
  <Paragraphs>89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Wingdings 2</vt:lpstr>
      <vt:lpstr>Nobile</vt:lpstr>
      <vt:lpstr>Alexandria Light</vt:lpstr>
      <vt:lpstr>Verdana</vt:lpstr>
      <vt:lpstr>Calibri</vt:lpstr>
      <vt:lpstr>Alexandria</vt:lpstr>
      <vt:lpstr>Times New Roman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Tanjia Chernova</cp:lastModifiedBy>
  <cp:revision>3</cp:revision>
  <dcterms:created xsi:type="dcterms:W3CDTF">2026-03-14T00:10:46Z</dcterms:created>
  <dcterms:modified xsi:type="dcterms:W3CDTF">2026-03-14T00:27:21Z</dcterms:modified>
</cp:coreProperties>
</file>