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8288000" cy="10287000"/>
  <p:notesSz cx="6858000" cy="9144000"/>
  <p:embeddedFontLst>
    <p:embeddedFont>
      <p:font typeface="Helvetica World" panose="020B0604020202020204" charset="-128"/>
      <p:regular r:id="rId30"/>
    </p:embeddedFont>
    <p:embeddedFont>
      <p:font typeface="Helvetica World Bold" panose="020B0604020202020204" charset="-128"/>
      <p:regular r:id="rId31"/>
    </p:embeddedFont>
    <p:embeddedFont>
      <p:font typeface="Helvetica World Bold Italics" panose="020B0604020202020204" charset="-128"/>
      <p:regular r:id="rId32"/>
    </p:embeddedFont>
    <p:embeddedFont>
      <p:font typeface="Helvetica World Italics" panose="020B0604020202020204" charset="-128"/>
      <p:regular r:id="rId33"/>
    </p:embeddedFont>
    <p:embeddedFont>
      <p:font typeface="Calibri" panose="020F0502020204030204" pitchFamily="34" charset="0"/>
      <p:regular r:id="rId34"/>
      <p:bold r:id="rId35"/>
      <p:italic r:id="rId36"/>
      <p:boldItalic r:id="rId37"/>
    </p:embeddedFont>
    <p:embeddedFont>
      <p:font typeface="Open Sans 1 Bold" panose="020B0604020202020204" charset="0"/>
      <p:regular r:id="rId38"/>
    </p:embeddedFont>
    <p:embeddedFont>
      <p:font typeface="Open Sans 2 Bold"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6" d="100"/>
          <a:sy n="46" d="100"/>
        </p:scale>
        <p:origin x="77" y="1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sv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601011" y="1272864"/>
            <a:ext cx="8209327" cy="7985436"/>
          </a:xfrm>
          <a:custGeom>
            <a:avLst/>
            <a:gdLst/>
            <a:ahLst/>
            <a:cxnLst/>
            <a:rect l="l" t="t" r="r" b="b"/>
            <a:pathLst>
              <a:path w="8209327" h="7985436">
                <a:moveTo>
                  <a:pt x="0" y="0"/>
                </a:moveTo>
                <a:lnTo>
                  <a:pt x="8209327" y="0"/>
                </a:lnTo>
                <a:lnTo>
                  <a:pt x="8209327" y="7985436"/>
                </a:lnTo>
                <a:lnTo>
                  <a:pt x="0" y="798543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8810338" y="2307018"/>
            <a:ext cx="8223446" cy="4763446"/>
          </a:xfrm>
          <a:prstGeom prst="rect">
            <a:avLst/>
          </a:prstGeom>
        </p:spPr>
        <p:txBody>
          <a:bodyPr lIns="0" tIns="0" rIns="0" bIns="0" rtlCol="0" anchor="t">
            <a:spAutoFit/>
          </a:bodyPr>
          <a:lstStyle/>
          <a:p>
            <a:pPr>
              <a:lnSpc>
                <a:spcPts val="4070"/>
              </a:lnSpc>
            </a:pPr>
            <a:r>
              <a:rPr lang="en-US" sz="3700">
                <a:solidFill>
                  <a:srgbClr val="1C2143"/>
                </a:solidFill>
                <a:latin typeface="Open Sans 1 Bold"/>
              </a:rPr>
              <a:t>УМПС </a:t>
            </a:r>
          </a:p>
          <a:p>
            <a:pPr>
              <a:lnSpc>
                <a:spcPts val="4070"/>
              </a:lnSpc>
            </a:pPr>
            <a:r>
              <a:rPr lang="en-US" sz="3700">
                <a:solidFill>
                  <a:srgbClr val="1C2143"/>
                </a:solidFill>
                <a:latin typeface="Open Sans 1 Bold"/>
              </a:rPr>
              <a:t>Тема 3.</a:t>
            </a:r>
          </a:p>
          <a:p>
            <a:pPr>
              <a:lnSpc>
                <a:spcPts val="6710"/>
              </a:lnSpc>
            </a:pPr>
            <a:r>
              <a:rPr lang="en-US" sz="6100">
                <a:solidFill>
                  <a:srgbClr val="1C2143"/>
                </a:solidFill>
                <a:latin typeface="Open Sans 1 Bold"/>
              </a:rPr>
              <a:t> </a:t>
            </a:r>
          </a:p>
          <a:p>
            <a:pPr algn="ctr">
              <a:lnSpc>
                <a:spcPts val="5720"/>
              </a:lnSpc>
            </a:pPr>
            <a:r>
              <a:rPr lang="en-US" sz="5200">
                <a:solidFill>
                  <a:srgbClr val="1C2143"/>
                </a:solidFill>
                <a:latin typeface="Open Sans 1 Bold"/>
              </a:rPr>
              <a:t>Специфіка мовлення фахівця</a:t>
            </a:r>
          </a:p>
          <a:p>
            <a:pPr marL="0" lvl="0" indent="0" algn="l">
              <a:lnSpc>
                <a:spcPts val="10999"/>
              </a:lnSpc>
              <a:spcBef>
                <a:spcPct val="0"/>
              </a:spcBef>
            </a:pPr>
            <a:endParaRPr lang="en-US" sz="5200">
              <a:solidFill>
                <a:srgbClr val="1C2143"/>
              </a:solidFill>
              <a:latin typeface="Open Sans 1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6992208" y="885825"/>
            <a:ext cx="10267092" cy="1203313"/>
          </a:xfrm>
          <a:prstGeom prst="rect">
            <a:avLst/>
          </a:prstGeom>
        </p:spPr>
        <p:txBody>
          <a:bodyPr lIns="0" tIns="0" rIns="0" bIns="0" rtlCol="0" anchor="t">
            <a:spAutoFit/>
          </a:bodyPr>
          <a:lstStyle/>
          <a:p>
            <a:pPr>
              <a:lnSpc>
                <a:spcPts val="9800"/>
              </a:lnSpc>
            </a:pPr>
            <a:r>
              <a:rPr lang="en-US" sz="7000">
                <a:solidFill>
                  <a:srgbClr val="1C2143"/>
                </a:solidFill>
                <a:latin typeface="Open Sans 1 Bold"/>
              </a:rPr>
              <a:t> Мова і професія</a:t>
            </a:r>
          </a:p>
        </p:txBody>
      </p:sp>
      <p:sp>
        <p:nvSpPr>
          <p:cNvPr id="6" name="Freeform 6"/>
          <p:cNvSpPr/>
          <p:nvPr/>
        </p:nvSpPr>
        <p:spPr>
          <a:xfrm>
            <a:off x="443543" y="3327388"/>
            <a:ext cx="5963508" cy="4608166"/>
          </a:xfrm>
          <a:custGeom>
            <a:avLst/>
            <a:gdLst/>
            <a:ahLst/>
            <a:cxnLst/>
            <a:rect l="l" t="t" r="r" b="b"/>
            <a:pathLst>
              <a:path w="5963508" h="4608166">
                <a:moveTo>
                  <a:pt x="0" y="0"/>
                </a:moveTo>
                <a:lnTo>
                  <a:pt x="5963508" y="0"/>
                </a:lnTo>
                <a:lnTo>
                  <a:pt x="5963508" y="4608165"/>
                </a:lnTo>
                <a:lnTo>
                  <a:pt x="0" y="46081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TextBox 7"/>
          <p:cNvSpPr txBox="1"/>
          <p:nvPr/>
        </p:nvSpPr>
        <p:spPr>
          <a:xfrm>
            <a:off x="7205601" y="2370435"/>
            <a:ext cx="10053699" cy="7387659"/>
          </a:xfrm>
          <a:prstGeom prst="rect">
            <a:avLst/>
          </a:prstGeom>
        </p:spPr>
        <p:txBody>
          <a:bodyPr lIns="0" tIns="0" rIns="0" bIns="0" rtlCol="0" anchor="t">
            <a:spAutoFit/>
          </a:bodyPr>
          <a:lstStyle/>
          <a:p>
            <a:pPr>
              <a:lnSpc>
                <a:spcPts val="4199"/>
              </a:lnSpc>
            </a:pPr>
            <a:r>
              <a:rPr lang="en-US" sz="2799" spc="-55">
                <a:solidFill>
                  <a:srgbClr val="1C2143"/>
                </a:solidFill>
                <a:latin typeface="Helvetica World"/>
              </a:rPr>
              <a:t> У зв'язку з упровадженням української мови на підприємствах та в установах помітно збагачується словник професійної термінології новою науково-технічною, суспільно-політичною лексикою.</a:t>
            </a:r>
          </a:p>
          <a:p>
            <a:pPr>
              <a:lnSpc>
                <a:spcPts val="4199"/>
              </a:lnSpc>
            </a:pPr>
            <a:endParaRPr lang="en-US" sz="2799" spc="-55">
              <a:solidFill>
                <a:srgbClr val="1C2143"/>
              </a:solidFill>
              <a:latin typeface="Helvetica World"/>
            </a:endParaRPr>
          </a:p>
          <a:p>
            <a:pPr>
              <a:lnSpc>
                <a:spcPts val="4199"/>
              </a:lnSpc>
            </a:pPr>
            <a:r>
              <a:rPr lang="en-US" sz="2799" spc="-55">
                <a:solidFill>
                  <a:srgbClr val="1C2143"/>
                </a:solidFill>
                <a:latin typeface="Helvetica World Bold"/>
              </a:rPr>
              <a:t> Мова</a:t>
            </a:r>
            <a:r>
              <a:rPr lang="en-US" sz="2799" spc="-55">
                <a:solidFill>
                  <a:srgbClr val="1C2143"/>
                </a:solidFill>
                <a:latin typeface="Helvetica World"/>
              </a:rPr>
              <a:t> – своєрідна візитна картка кожної людини, саме вона дає змогу судити про її освіченість, ерудицію; саме вона є одним із критеріїв, за яким визначають рівень професійної майстерності людини.</a:t>
            </a:r>
          </a:p>
          <a:p>
            <a:pPr>
              <a:lnSpc>
                <a:spcPts val="4199"/>
              </a:lnSpc>
            </a:pPr>
            <a:r>
              <a:rPr lang="en-US" sz="2799" spc="-55">
                <a:solidFill>
                  <a:srgbClr val="1C2143"/>
                </a:solidFill>
                <a:latin typeface="Helvetica World"/>
              </a:rPr>
              <a:t>   </a:t>
            </a:r>
          </a:p>
          <a:p>
            <a:pPr>
              <a:lnSpc>
                <a:spcPts val="4199"/>
              </a:lnSpc>
            </a:pPr>
            <a:r>
              <a:rPr lang="en-US" sz="2799" spc="-55">
                <a:solidFill>
                  <a:srgbClr val="1C2143"/>
                </a:solidFill>
                <a:latin typeface="Helvetica World Bold"/>
              </a:rPr>
              <a:t> Мова</a:t>
            </a:r>
            <a:r>
              <a:rPr lang="en-US" sz="2799" spc="-55">
                <a:solidFill>
                  <a:srgbClr val="1C2143"/>
                </a:solidFill>
                <a:latin typeface="Helvetica World"/>
              </a:rPr>
              <a:t> – засіб не лише спілкування, а й формування нових виробничих відносин. Мовні знання — один з основних компонентів професійної підготовки. </a:t>
            </a:r>
          </a:p>
          <a:p>
            <a:pPr marL="0" lvl="0" indent="0">
              <a:lnSpc>
                <a:spcPts val="4199"/>
              </a:lnSpc>
            </a:pPr>
            <a:endParaRPr lang="en-US" sz="2799" spc="-55">
              <a:solidFill>
                <a:srgbClr val="1C2143"/>
              </a:solidFill>
              <a:latin typeface="Helvetica Wor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216385"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2165745" y="2879183"/>
            <a:ext cx="5093555" cy="4528634"/>
          </a:xfrm>
          <a:custGeom>
            <a:avLst/>
            <a:gdLst/>
            <a:ahLst/>
            <a:cxnLst/>
            <a:rect l="l" t="t" r="r" b="b"/>
            <a:pathLst>
              <a:path w="5093555" h="4528634">
                <a:moveTo>
                  <a:pt x="0" y="0"/>
                </a:moveTo>
                <a:lnTo>
                  <a:pt x="5093555" y="0"/>
                </a:lnTo>
                <a:lnTo>
                  <a:pt x="5093555" y="4528634"/>
                </a:lnTo>
                <a:lnTo>
                  <a:pt x="0" y="45286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1028700" y="1611675"/>
            <a:ext cx="10564686" cy="7646625"/>
          </a:xfrm>
          <a:prstGeom prst="rect">
            <a:avLst/>
          </a:prstGeom>
        </p:spPr>
        <p:txBody>
          <a:bodyPr lIns="0" tIns="0" rIns="0" bIns="0" rtlCol="0" anchor="t">
            <a:spAutoFit/>
          </a:bodyPr>
          <a:lstStyle/>
          <a:p>
            <a:pPr>
              <a:lnSpc>
                <a:spcPts val="4644"/>
              </a:lnSpc>
            </a:pPr>
            <a:r>
              <a:rPr lang="en-US" sz="3096">
                <a:solidFill>
                  <a:srgbClr val="1C2143"/>
                </a:solidFill>
                <a:latin typeface="Helvetica World Bold"/>
              </a:rPr>
              <a:t>Терміни “мова професійного спілкування” і “ділова мова” не тотожні.</a:t>
            </a:r>
            <a:r>
              <a:rPr lang="en-US" sz="3096">
                <a:solidFill>
                  <a:srgbClr val="1C2143"/>
                </a:solidFill>
                <a:latin typeface="Helvetica World"/>
              </a:rPr>
              <a:t> </a:t>
            </a:r>
          </a:p>
          <a:p>
            <a:pPr>
              <a:lnSpc>
                <a:spcPts val="4644"/>
              </a:lnSpc>
            </a:pPr>
            <a:endParaRPr lang="en-US" sz="3096">
              <a:solidFill>
                <a:srgbClr val="1C2143"/>
              </a:solidFill>
              <a:latin typeface="Helvetica World"/>
            </a:endParaRPr>
          </a:p>
          <a:p>
            <a:pPr algn="just">
              <a:lnSpc>
                <a:spcPts val="4644"/>
              </a:lnSpc>
            </a:pPr>
            <a:r>
              <a:rPr lang="en-US" sz="3096">
                <a:solidFill>
                  <a:srgbClr val="1C2143"/>
                </a:solidFill>
                <a:latin typeface="Helvetica World"/>
              </a:rPr>
              <a:t> Діловою мовою послуговуються представники різних професій, а мова професійного спілкування функціонує в межах певної професійної сфери. </a:t>
            </a:r>
          </a:p>
          <a:p>
            <a:pPr algn="just">
              <a:lnSpc>
                <a:spcPts val="4644"/>
              </a:lnSpc>
            </a:pPr>
            <a:r>
              <a:rPr lang="en-US" sz="3096">
                <a:solidFill>
                  <a:srgbClr val="1C2143"/>
                </a:solidFill>
                <a:latin typeface="Helvetica World"/>
              </a:rPr>
              <a:t> </a:t>
            </a:r>
            <a:r>
              <a:rPr lang="en-US" sz="3096">
                <a:solidFill>
                  <a:srgbClr val="1C2143"/>
                </a:solidFill>
                <a:latin typeface="Helvetica World Bold Italics"/>
              </a:rPr>
              <a:t>Ділова мова</a:t>
            </a:r>
            <a:r>
              <a:rPr lang="en-US" sz="3096">
                <a:solidFill>
                  <a:srgbClr val="1C2143"/>
                </a:solidFill>
                <a:latin typeface="Helvetica World"/>
              </a:rPr>
              <a:t> – це реалізація офіційно-ділового стилю, зафіксованого в документах; у мові професійного спілкування реалізуються також науковий стиль та розмовний. Водночас елементи ділової мови і мови професійного спілкування можуть використовуватися паралельно, наприклад, в офіційних переговорах, ділових бесідах.</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028700" y="1675095"/>
            <a:ext cx="9183967" cy="6996850"/>
          </a:xfrm>
          <a:prstGeom prst="rect">
            <a:avLst/>
          </a:prstGeom>
        </p:spPr>
        <p:txBody>
          <a:bodyPr lIns="0" tIns="0" rIns="0" bIns="0" rtlCol="0" anchor="t">
            <a:spAutoFit/>
          </a:bodyPr>
          <a:lstStyle/>
          <a:p>
            <a:pPr algn="just">
              <a:lnSpc>
                <a:spcPts val="4200"/>
              </a:lnSpc>
            </a:pPr>
            <a:r>
              <a:rPr lang="en-US" sz="2800">
                <a:solidFill>
                  <a:srgbClr val="1C2143"/>
                </a:solidFill>
                <a:latin typeface="Helvetica World"/>
              </a:rPr>
              <a:t> </a:t>
            </a:r>
            <a:r>
              <a:rPr lang="en-US" sz="2800">
                <a:solidFill>
                  <a:srgbClr val="1C2143"/>
                </a:solidFill>
                <a:latin typeface="Helvetica World Italics"/>
              </a:rPr>
              <a:t>Що означає знати мову професії?</a:t>
            </a:r>
            <a:r>
              <a:rPr lang="en-US" sz="2800">
                <a:solidFill>
                  <a:srgbClr val="1C2143"/>
                </a:solidFill>
                <a:latin typeface="Helvetica World"/>
              </a:rPr>
              <a:t> Це — вільно володіти лексикою свого фаху, нею послуговуватися.</a:t>
            </a:r>
          </a:p>
          <a:p>
            <a:pPr algn="just">
              <a:lnSpc>
                <a:spcPts val="4200"/>
              </a:lnSpc>
            </a:pPr>
            <a:endParaRPr lang="en-US" sz="2800">
              <a:solidFill>
                <a:srgbClr val="1C2143"/>
              </a:solidFill>
              <a:latin typeface="Helvetica World"/>
            </a:endParaRPr>
          </a:p>
          <a:p>
            <a:pPr algn="just">
              <a:lnSpc>
                <a:spcPts val="4200"/>
              </a:lnSpc>
            </a:pPr>
            <a:r>
              <a:rPr lang="en-US" sz="2800">
                <a:solidFill>
                  <a:srgbClr val="1C2143"/>
                </a:solidFill>
                <a:latin typeface="Helvetica World"/>
              </a:rPr>
              <a:t> </a:t>
            </a:r>
            <a:r>
              <a:rPr lang="en-US" sz="2800">
                <a:solidFill>
                  <a:srgbClr val="1C2143"/>
                </a:solidFill>
                <a:latin typeface="Helvetica World Bold Italics"/>
              </a:rPr>
              <a:t>Мовні знання</a:t>
            </a:r>
            <a:r>
              <a:rPr lang="en-US" sz="2800">
                <a:solidFill>
                  <a:srgbClr val="1C2143"/>
                </a:solidFill>
                <a:latin typeface="Helvetica World"/>
              </a:rPr>
              <a:t> — один з основних компонентів професійної підготовки. Оскільки мова виражає думку, є засобом пізнання й діяльності, то правильному професійному спілкуванню людина вчиться все своє життя.</a:t>
            </a:r>
          </a:p>
          <a:p>
            <a:pPr algn="just">
              <a:lnSpc>
                <a:spcPts val="4200"/>
              </a:lnSpc>
            </a:pPr>
            <a:endParaRPr lang="en-US" sz="2800">
              <a:solidFill>
                <a:srgbClr val="1C2143"/>
              </a:solidFill>
              <a:latin typeface="Helvetica World"/>
            </a:endParaRPr>
          </a:p>
          <a:p>
            <a:pPr algn="just">
              <a:lnSpc>
                <a:spcPts val="4200"/>
              </a:lnSpc>
            </a:pPr>
            <a:r>
              <a:rPr lang="en-US" sz="2800">
                <a:solidFill>
                  <a:srgbClr val="1C2143"/>
                </a:solidFill>
                <a:latin typeface="Helvetica World"/>
              </a:rPr>
              <a:t> Знання мови професії підвищує ефективність праці, допомагає краще орієнтуватися в ситуації на виробництві та в безпосередніх ділових контактах.</a:t>
            </a:r>
          </a:p>
          <a:p>
            <a:pPr algn="just">
              <a:lnSpc>
                <a:spcPts val="4200"/>
              </a:lnSpc>
            </a:pPr>
            <a:endParaRPr lang="en-US" sz="2800">
              <a:solidFill>
                <a:srgbClr val="1C2143"/>
              </a:solidFill>
              <a:latin typeface="Helvetica World"/>
            </a:endParaRPr>
          </a:p>
        </p:txBody>
      </p:sp>
      <p:sp>
        <p:nvSpPr>
          <p:cNvPr id="6" name="Freeform 6"/>
          <p:cNvSpPr/>
          <p:nvPr/>
        </p:nvSpPr>
        <p:spPr>
          <a:xfrm>
            <a:off x="10984348" y="2110226"/>
            <a:ext cx="6491442" cy="6066548"/>
          </a:xfrm>
          <a:custGeom>
            <a:avLst/>
            <a:gdLst/>
            <a:ahLst/>
            <a:cxnLst/>
            <a:rect l="l" t="t" r="r" b="b"/>
            <a:pathLst>
              <a:path w="6491442" h="6066548">
                <a:moveTo>
                  <a:pt x="0" y="0"/>
                </a:moveTo>
                <a:lnTo>
                  <a:pt x="6491442" y="0"/>
                </a:lnTo>
                <a:lnTo>
                  <a:pt x="6491442" y="6066548"/>
                </a:lnTo>
                <a:lnTo>
                  <a:pt x="0" y="606654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585305"/>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028700" y="3651065"/>
            <a:ext cx="3023966" cy="3885938"/>
          </a:xfrm>
          <a:custGeom>
            <a:avLst/>
            <a:gdLst/>
            <a:ahLst/>
            <a:cxnLst/>
            <a:rect l="l" t="t" r="r" b="b"/>
            <a:pathLst>
              <a:path w="3023966" h="3885938">
                <a:moveTo>
                  <a:pt x="0" y="0"/>
                </a:moveTo>
                <a:lnTo>
                  <a:pt x="3023966" y="0"/>
                </a:lnTo>
                <a:lnTo>
                  <a:pt x="3023966" y="3885938"/>
                </a:lnTo>
                <a:lnTo>
                  <a:pt x="0" y="38859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3433459" y="942975"/>
            <a:ext cx="11842312" cy="778497"/>
          </a:xfrm>
          <a:prstGeom prst="rect">
            <a:avLst/>
          </a:prstGeom>
        </p:spPr>
        <p:txBody>
          <a:bodyPr lIns="0" tIns="0" rIns="0" bIns="0" rtlCol="0" anchor="t">
            <a:spAutoFit/>
          </a:bodyPr>
          <a:lstStyle/>
          <a:p>
            <a:pPr>
              <a:lnSpc>
                <a:spcPts val="6440"/>
              </a:lnSpc>
            </a:pPr>
            <a:r>
              <a:rPr lang="en-US" sz="4600">
                <a:solidFill>
                  <a:srgbClr val="1C2143"/>
                </a:solidFill>
                <a:latin typeface="Open Sans 1 Bold"/>
              </a:rPr>
              <a:t>Майстерність публічного виступу</a:t>
            </a:r>
          </a:p>
        </p:txBody>
      </p:sp>
      <p:sp>
        <p:nvSpPr>
          <p:cNvPr id="7" name="TextBox 7"/>
          <p:cNvSpPr txBox="1"/>
          <p:nvPr/>
        </p:nvSpPr>
        <p:spPr>
          <a:xfrm>
            <a:off x="4600636" y="2056594"/>
            <a:ext cx="12068196" cy="7734265"/>
          </a:xfrm>
          <a:prstGeom prst="rect">
            <a:avLst/>
          </a:prstGeom>
        </p:spPr>
        <p:txBody>
          <a:bodyPr lIns="0" tIns="0" rIns="0" bIns="0" rtlCol="0" anchor="t">
            <a:spAutoFit/>
          </a:bodyPr>
          <a:lstStyle/>
          <a:p>
            <a:pPr>
              <a:lnSpc>
                <a:spcPts val="4366"/>
              </a:lnSpc>
            </a:pPr>
            <a:r>
              <a:rPr lang="en-US" sz="2911">
                <a:solidFill>
                  <a:srgbClr val="1C2143"/>
                </a:solidFill>
                <a:latin typeface="Helvetica World Bold"/>
              </a:rPr>
              <a:t>Готуючи виступ, необхідно:</a:t>
            </a:r>
          </a:p>
          <a:p>
            <a:pPr algn="just">
              <a:lnSpc>
                <a:spcPts val="4366"/>
              </a:lnSpc>
            </a:pPr>
            <a:r>
              <a:rPr lang="en-US" sz="2911">
                <a:solidFill>
                  <a:srgbClr val="1C2143"/>
                </a:solidFill>
                <a:latin typeface="Helvetica World"/>
              </a:rPr>
              <a:t>1. Дізнатися про місце проведення, про особливості аудиторії, присутність вашої "групи підтримки", про членів комісії та їх наукові здобутки, якщо ті присутні.</a:t>
            </a:r>
          </a:p>
          <a:p>
            <a:pPr algn="just">
              <a:lnSpc>
                <a:spcPts val="4366"/>
              </a:lnSpc>
            </a:pPr>
            <a:r>
              <a:rPr lang="en-US" sz="2911">
                <a:solidFill>
                  <a:srgbClr val="1C2143"/>
                </a:solidFill>
                <a:latin typeface="Helvetica World"/>
              </a:rPr>
              <a:t>2. Спланувати доповідь, підібрати цікаві приклади, порівняння, епітети, написати остаточний текст доповіді.</a:t>
            </a:r>
          </a:p>
          <a:p>
            <a:pPr>
              <a:lnSpc>
                <a:spcPts val="4366"/>
              </a:lnSpc>
            </a:pPr>
            <a:endParaRPr lang="en-US" sz="2911">
              <a:solidFill>
                <a:srgbClr val="1C2143"/>
              </a:solidFill>
              <a:latin typeface="Helvetica World"/>
            </a:endParaRPr>
          </a:p>
          <a:p>
            <a:pPr>
              <a:lnSpc>
                <a:spcPts val="4366"/>
              </a:lnSpc>
            </a:pPr>
            <a:r>
              <a:rPr lang="en-US" sz="2911">
                <a:solidFill>
                  <a:srgbClr val="1C2143"/>
                </a:solidFill>
                <a:latin typeface="Helvetica World Bold"/>
              </a:rPr>
              <a:t>Як виступати?</a:t>
            </a:r>
          </a:p>
          <a:p>
            <a:pPr>
              <a:lnSpc>
                <a:spcPts val="4366"/>
              </a:lnSpc>
            </a:pPr>
            <a:r>
              <a:rPr lang="en-US" sz="2911">
                <a:solidFill>
                  <a:srgbClr val="1C2143"/>
                </a:solidFill>
                <a:latin typeface="Helvetica World"/>
              </a:rPr>
              <a:t>1. Продумати структуру виступу.</a:t>
            </a:r>
          </a:p>
          <a:p>
            <a:pPr>
              <a:lnSpc>
                <a:spcPts val="4366"/>
              </a:lnSpc>
            </a:pPr>
            <a:r>
              <a:rPr lang="en-US" sz="2911">
                <a:solidFill>
                  <a:srgbClr val="1C2143"/>
                </a:solidFill>
                <a:latin typeface="Helvetica World"/>
              </a:rPr>
              <a:t>2. Записати виступ повністю.</a:t>
            </a:r>
          </a:p>
          <a:p>
            <a:pPr>
              <a:lnSpc>
                <a:spcPts val="4366"/>
              </a:lnSpc>
            </a:pPr>
            <a:r>
              <a:rPr lang="en-US" sz="2911">
                <a:solidFill>
                  <a:srgbClr val="1C2143"/>
                </a:solidFill>
                <a:latin typeface="Helvetica World"/>
              </a:rPr>
              <a:t>3. Відкоригувати свій текст.</a:t>
            </a:r>
          </a:p>
          <a:p>
            <a:pPr>
              <a:lnSpc>
                <a:spcPts val="4366"/>
              </a:lnSpc>
            </a:pPr>
            <a:r>
              <a:rPr lang="en-US" sz="2911">
                <a:solidFill>
                  <a:srgbClr val="1C2143"/>
                </a:solidFill>
                <a:latin typeface="Helvetica World"/>
              </a:rPr>
              <a:t>4. Підготувати тези виступу.</a:t>
            </a:r>
          </a:p>
          <a:p>
            <a:pPr>
              <a:lnSpc>
                <a:spcPts val="4366"/>
              </a:lnSpc>
            </a:pPr>
            <a:r>
              <a:rPr lang="en-US" sz="2911">
                <a:solidFill>
                  <a:srgbClr val="1C2143"/>
                </a:solidFill>
                <a:latin typeface="Helvetica World"/>
              </a:rPr>
              <a:t>5. Визначити стиль виступу.</a:t>
            </a:r>
          </a:p>
          <a:p>
            <a:pPr>
              <a:lnSpc>
                <a:spcPts val="4066"/>
              </a:lnSpc>
            </a:pPr>
            <a:endParaRPr lang="en-US" sz="2911">
              <a:solidFill>
                <a:srgbClr val="1C2143"/>
              </a:solidFill>
              <a:latin typeface="Helvetica Wor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2093656" y="2587007"/>
            <a:ext cx="5750802" cy="5112985"/>
          </a:xfrm>
          <a:custGeom>
            <a:avLst/>
            <a:gdLst/>
            <a:ahLst/>
            <a:cxnLst/>
            <a:rect l="l" t="t" r="r" b="b"/>
            <a:pathLst>
              <a:path w="5750802" h="5112985">
                <a:moveTo>
                  <a:pt x="0" y="0"/>
                </a:moveTo>
                <a:lnTo>
                  <a:pt x="5750801" y="0"/>
                </a:lnTo>
                <a:lnTo>
                  <a:pt x="5750801" y="5112986"/>
                </a:lnTo>
                <a:lnTo>
                  <a:pt x="0" y="511298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772549" y="1918540"/>
            <a:ext cx="10415551" cy="6818087"/>
          </a:xfrm>
          <a:prstGeom prst="rect">
            <a:avLst/>
          </a:prstGeom>
        </p:spPr>
        <p:txBody>
          <a:bodyPr lIns="0" tIns="0" rIns="0" bIns="0" rtlCol="0" anchor="t">
            <a:spAutoFit/>
          </a:bodyPr>
          <a:lstStyle/>
          <a:p>
            <a:pPr algn="just">
              <a:lnSpc>
                <a:spcPts val="5549"/>
              </a:lnSpc>
            </a:pPr>
            <a:r>
              <a:rPr lang="en-US" sz="3699">
                <a:solidFill>
                  <a:srgbClr val="1C2143"/>
                </a:solidFill>
                <a:latin typeface="Helvetica World Bold"/>
              </a:rPr>
              <a:t>Під час виступу важливо дотримуватися:</a:t>
            </a:r>
          </a:p>
          <a:p>
            <a:pPr algn="just">
              <a:lnSpc>
                <a:spcPts val="5549"/>
              </a:lnSpc>
            </a:pPr>
            <a:endParaRPr lang="en-US" sz="3699">
              <a:solidFill>
                <a:srgbClr val="1C2143"/>
              </a:solidFill>
              <a:latin typeface="Helvetica World Bold"/>
            </a:endParaRPr>
          </a:p>
          <a:p>
            <a:pPr algn="just">
              <a:lnSpc>
                <a:spcPts val="5549"/>
              </a:lnSpc>
            </a:pPr>
            <a:r>
              <a:rPr lang="en-US" sz="3699">
                <a:solidFill>
                  <a:srgbClr val="1C2143"/>
                </a:solidFill>
                <a:latin typeface="Helvetica World"/>
              </a:rPr>
              <a:t>- відповідності вербальної і невербальної інформації;</a:t>
            </a:r>
          </a:p>
          <a:p>
            <a:pPr algn="just">
              <a:lnSpc>
                <a:spcPts val="5549"/>
              </a:lnSpc>
            </a:pPr>
            <a:r>
              <a:rPr lang="en-US" sz="3699">
                <a:solidFill>
                  <a:srgbClr val="1C2143"/>
                </a:solidFill>
                <a:latin typeface="Helvetica World"/>
              </a:rPr>
              <a:t>- природної поведінки (пряма постава, жестикуляція вільна, не надто активна і не пасивна, жива міміка, посмішка; погляд на слухача, а не на стелю, підлогу чи у вікно; голос природний, не крикливий).</a:t>
            </a:r>
          </a:p>
          <a:p>
            <a:pPr>
              <a:lnSpc>
                <a:spcPts val="4199"/>
              </a:lnSpc>
            </a:pPr>
            <a:endParaRPr lang="en-US" sz="3699">
              <a:solidFill>
                <a:srgbClr val="1C2143"/>
              </a:solidFill>
              <a:latin typeface="Helvetica Wor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4504210" y="346016"/>
            <a:ext cx="9279579" cy="971506"/>
          </a:xfrm>
          <a:prstGeom prst="rect">
            <a:avLst/>
          </a:prstGeom>
        </p:spPr>
        <p:txBody>
          <a:bodyPr lIns="0" tIns="0" rIns="0" bIns="0" rtlCol="0" anchor="t">
            <a:spAutoFit/>
          </a:bodyPr>
          <a:lstStyle/>
          <a:p>
            <a:pPr marL="0" lvl="0" indent="0">
              <a:lnSpc>
                <a:spcPts val="7680"/>
              </a:lnSpc>
            </a:pPr>
            <a:r>
              <a:rPr lang="en-US" sz="6400">
                <a:solidFill>
                  <a:srgbClr val="1C2143"/>
                </a:solidFill>
                <a:latin typeface="Open Sans 2 Bold"/>
              </a:rPr>
              <a:t>Структура виступу</a:t>
            </a:r>
          </a:p>
        </p:txBody>
      </p:sp>
      <p:sp>
        <p:nvSpPr>
          <p:cNvPr id="6" name="TextBox 6"/>
          <p:cNvSpPr txBox="1"/>
          <p:nvPr/>
        </p:nvSpPr>
        <p:spPr>
          <a:xfrm>
            <a:off x="704189" y="1577482"/>
            <a:ext cx="11259099" cy="8572215"/>
          </a:xfrm>
          <a:prstGeom prst="rect">
            <a:avLst/>
          </a:prstGeom>
        </p:spPr>
        <p:txBody>
          <a:bodyPr lIns="0" tIns="0" rIns="0" bIns="0" rtlCol="0" anchor="t">
            <a:spAutoFit/>
          </a:bodyPr>
          <a:lstStyle/>
          <a:p>
            <a:pPr algn="just">
              <a:lnSpc>
                <a:spcPts val="4799"/>
              </a:lnSpc>
            </a:pPr>
            <a:r>
              <a:rPr lang="en-US" sz="3199">
                <a:solidFill>
                  <a:srgbClr val="1C2143"/>
                </a:solidFill>
                <a:latin typeface="Helvetica World Bold"/>
              </a:rPr>
              <a:t>   Вступ</a:t>
            </a:r>
            <a:r>
              <a:rPr lang="en-US" sz="3199">
                <a:solidFill>
                  <a:srgbClr val="1C2143"/>
                </a:solidFill>
                <a:latin typeface="Helvetica World"/>
              </a:rPr>
              <a:t> є необхідною частиною навіть найстислішого виступу. Він містить кілька речень, за допомогою яких оратор має привернути увагу слухачів, сформулювати та пояснити свій задум і підготувати підґрунтя для сприйняття того, про що йтиметься в розмові. Бажано, щоб оратор-початківець хоча б стисло відобразив ці моменти виступу в конспекті.</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Підхід до теми:</a:t>
            </a:r>
            <a:r>
              <a:rPr lang="en-US" sz="2799">
                <a:solidFill>
                  <a:srgbClr val="1C2143"/>
                </a:solidFill>
                <a:latin typeface="Helvetica World"/>
              </a:rPr>
              <a:t> чи відомо вам...</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Конкретна мета виступу:</a:t>
            </a:r>
            <a:r>
              <a:rPr lang="en-US" sz="2799">
                <a:solidFill>
                  <a:srgbClr val="1C2143"/>
                </a:solidFill>
                <a:latin typeface="Helvetica World"/>
              </a:rPr>
              <a:t> сьогодні ми з'ясуємо... хотілося б навести кілька міркувань про...</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Пояснення (мотивація):</a:t>
            </a:r>
            <a:r>
              <a:rPr lang="en-US" sz="2799">
                <a:solidFill>
                  <a:srgbClr val="1C2143"/>
                </a:solidFill>
                <a:latin typeface="Helvetica World"/>
              </a:rPr>
              <a:t> усе це має стосунок до нашого щоденного життя, оскільки...</a:t>
            </a:r>
          </a:p>
          <a:p>
            <a:pPr algn="just">
              <a:lnSpc>
                <a:spcPts val="4199"/>
              </a:lnSpc>
            </a:pPr>
            <a:r>
              <a:rPr lang="en-US" sz="2799">
                <a:solidFill>
                  <a:srgbClr val="1C2143"/>
                </a:solidFill>
                <a:latin typeface="Helvetica World"/>
              </a:rPr>
              <a:t>  </a:t>
            </a:r>
            <a:r>
              <a:rPr lang="en-US" sz="2799">
                <a:solidFill>
                  <a:srgbClr val="1C2143"/>
                </a:solidFill>
                <a:latin typeface="Helvetica World Bold Italics"/>
              </a:rPr>
              <a:t>Стислий огляд основних пунктів: </a:t>
            </a:r>
            <a:r>
              <a:rPr lang="en-US" sz="2799">
                <a:solidFill>
                  <a:srgbClr val="1C2143"/>
                </a:solidFill>
                <a:latin typeface="Helvetica World"/>
              </a:rPr>
              <a:t>не можна не замислитися над тим, що...</a:t>
            </a:r>
          </a:p>
          <a:p>
            <a:pPr marL="0" lvl="0" indent="0" algn="just">
              <a:lnSpc>
                <a:spcPts val="4199"/>
              </a:lnSpc>
            </a:pPr>
            <a:endParaRPr lang="en-US" sz="2799">
              <a:solidFill>
                <a:srgbClr val="1C2143"/>
              </a:solidFill>
              <a:latin typeface="Helvetica World"/>
            </a:endParaRPr>
          </a:p>
        </p:txBody>
      </p:sp>
      <p:sp>
        <p:nvSpPr>
          <p:cNvPr id="7" name="Freeform 7"/>
          <p:cNvSpPr/>
          <p:nvPr/>
        </p:nvSpPr>
        <p:spPr>
          <a:xfrm>
            <a:off x="12457810" y="1317523"/>
            <a:ext cx="5386647" cy="8229600"/>
          </a:xfrm>
          <a:custGeom>
            <a:avLst/>
            <a:gdLst/>
            <a:ahLst/>
            <a:cxnLst/>
            <a:rect l="l" t="t" r="r" b="b"/>
            <a:pathLst>
              <a:path w="5386647" h="8229600">
                <a:moveTo>
                  <a:pt x="0" y="0"/>
                </a:moveTo>
                <a:lnTo>
                  <a:pt x="5386647" y="0"/>
                </a:lnTo>
                <a:lnTo>
                  <a:pt x="5386647" y="8229600"/>
                </a:lnTo>
                <a:lnTo>
                  <a:pt x="0" y="82296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028700" y="1311257"/>
            <a:ext cx="6069889" cy="1076281"/>
          </a:xfrm>
          <a:prstGeom prst="rect">
            <a:avLst/>
          </a:prstGeom>
        </p:spPr>
        <p:txBody>
          <a:bodyPr lIns="0" tIns="0" rIns="0" bIns="0" rtlCol="0" anchor="t">
            <a:spAutoFit/>
          </a:bodyPr>
          <a:lstStyle/>
          <a:p>
            <a:pPr marL="0" lvl="0" indent="0">
              <a:lnSpc>
                <a:spcPts val="8400"/>
              </a:lnSpc>
            </a:pPr>
            <a:r>
              <a:rPr lang="en-US" sz="7000">
                <a:solidFill>
                  <a:srgbClr val="1C2143"/>
                </a:solidFill>
                <a:latin typeface="Open Sans 2 Bold"/>
              </a:rPr>
              <a:t>ВСТУП</a:t>
            </a:r>
          </a:p>
        </p:txBody>
      </p:sp>
      <p:sp>
        <p:nvSpPr>
          <p:cNvPr id="6" name="TextBox 6"/>
          <p:cNvSpPr txBox="1"/>
          <p:nvPr/>
        </p:nvSpPr>
        <p:spPr>
          <a:xfrm>
            <a:off x="671737" y="3823059"/>
            <a:ext cx="11115273" cy="4071536"/>
          </a:xfrm>
          <a:prstGeom prst="rect">
            <a:avLst/>
          </a:prstGeom>
        </p:spPr>
        <p:txBody>
          <a:bodyPr lIns="0" tIns="0" rIns="0" bIns="0" rtlCol="0" anchor="t">
            <a:spAutoFit/>
          </a:bodyPr>
          <a:lstStyle/>
          <a:p>
            <a:pPr algn="just">
              <a:lnSpc>
                <a:spcPts val="5399"/>
              </a:lnSpc>
            </a:pPr>
            <a:r>
              <a:rPr lang="en-US" sz="3599">
                <a:solidFill>
                  <a:srgbClr val="1C2143"/>
                </a:solidFill>
                <a:latin typeface="Helvetica World Bold"/>
              </a:rPr>
              <a:t>Слід пам'ятати:</a:t>
            </a:r>
            <a:r>
              <a:rPr lang="en-US" sz="3599">
                <a:solidFill>
                  <a:srgbClr val="1C2143"/>
                </a:solidFill>
                <a:latin typeface="Helvetica World"/>
              </a:rPr>
              <a:t> якщо завершення має стосуватися суті порушеної у виступі проблеми, то вступ повинен стосуватися слухачів. </a:t>
            </a:r>
          </a:p>
          <a:p>
            <a:pPr algn="just">
              <a:lnSpc>
                <a:spcPts val="5399"/>
              </a:lnSpc>
            </a:pPr>
            <a:endParaRPr lang="en-US" sz="3599">
              <a:solidFill>
                <a:srgbClr val="1C2143"/>
              </a:solidFill>
              <a:latin typeface="Helvetica World"/>
            </a:endParaRPr>
          </a:p>
          <a:p>
            <a:pPr marL="0" lvl="0" indent="0" algn="just">
              <a:lnSpc>
                <a:spcPts val="5399"/>
              </a:lnSpc>
            </a:pPr>
            <a:r>
              <a:rPr lang="en-US" sz="3599">
                <a:solidFill>
                  <a:srgbClr val="1C2143"/>
                </a:solidFill>
                <a:latin typeface="Helvetica World"/>
              </a:rPr>
              <a:t>Вступ не повинен бути надто серйозним, надто сухим і надто довгим.</a:t>
            </a:r>
          </a:p>
        </p:txBody>
      </p:sp>
      <p:sp>
        <p:nvSpPr>
          <p:cNvPr id="7" name="Freeform 7"/>
          <p:cNvSpPr/>
          <p:nvPr/>
        </p:nvSpPr>
        <p:spPr>
          <a:xfrm>
            <a:off x="12208875" y="1028700"/>
            <a:ext cx="5386647" cy="8229600"/>
          </a:xfrm>
          <a:custGeom>
            <a:avLst/>
            <a:gdLst/>
            <a:ahLst/>
            <a:cxnLst/>
            <a:rect l="l" t="t" r="r" b="b"/>
            <a:pathLst>
              <a:path w="5386647" h="8229600">
                <a:moveTo>
                  <a:pt x="0" y="0"/>
                </a:moveTo>
                <a:lnTo>
                  <a:pt x="5386648" y="0"/>
                </a:lnTo>
                <a:lnTo>
                  <a:pt x="5386648" y="8229600"/>
                </a:lnTo>
                <a:lnTo>
                  <a:pt x="0" y="82296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2286908" y="1854575"/>
            <a:ext cx="4972392" cy="7177994"/>
          </a:xfrm>
          <a:custGeom>
            <a:avLst/>
            <a:gdLst/>
            <a:ahLst/>
            <a:cxnLst/>
            <a:rect l="l" t="t" r="r" b="b"/>
            <a:pathLst>
              <a:path w="4972392" h="7177994">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1027140" y="505177"/>
            <a:ext cx="8384241" cy="1203313"/>
          </a:xfrm>
          <a:prstGeom prst="rect">
            <a:avLst/>
          </a:prstGeom>
        </p:spPr>
        <p:txBody>
          <a:bodyPr lIns="0" tIns="0" rIns="0" bIns="0" rtlCol="0" anchor="t">
            <a:spAutoFit/>
          </a:bodyPr>
          <a:lstStyle/>
          <a:p>
            <a:pPr>
              <a:lnSpc>
                <a:spcPts val="9800"/>
              </a:lnSpc>
            </a:pPr>
            <a:r>
              <a:rPr lang="en-US" sz="7000">
                <a:solidFill>
                  <a:srgbClr val="1C2143"/>
                </a:solidFill>
                <a:latin typeface="Open Sans 1 Bold"/>
              </a:rPr>
              <a:t>Основна частина </a:t>
            </a:r>
          </a:p>
        </p:txBody>
      </p:sp>
      <p:sp>
        <p:nvSpPr>
          <p:cNvPr id="7" name="TextBox 7"/>
          <p:cNvSpPr txBox="1"/>
          <p:nvPr/>
        </p:nvSpPr>
        <p:spPr>
          <a:xfrm>
            <a:off x="735080" y="2578854"/>
            <a:ext cx="11037462" cy="7044221"/>
          </a:xfrm>
          <a:prstGeom prst="rect">
            <a:avLst/>
          </a:prstGeom>
        </p:spPr>
        <p:txBody>
          <a:bodyPr lIns="0" tIns="0" rIns="0" bIns="0" rtlCol="0" anchor="t">
            <a:spAutoFit/>
          </a:bodyPr>
          <a:lstStyle/>
          <a:p>
            <a:pPr algn="just">
              <a:lnSpc>
                <a:spcPts val="4650"/>
              </a:lnSpc>
            </a:pPr>
            <a:r>
              <a:rPr lang="en-US" sz="3100">
                <a:solidFill>
                  <a:srgbClr val="1C2143"/>
                </a:solidFill>
                <a:latin typeface="Helvetica World"/>
              </a:rPr>
              <a:t>     Готуючи</a:t>
            </a:r>
            <a:r>
              <a:rPr lang="en-US" sz="3100">
                <a:solidFill>
                  <a:srgbClr val="1C2143"/>
                </a:solidFill>
                <a:latin typeface="Helvetica World Bold"/>
              </a:rPr>
              <a:t> основну частину </a:t>
            </a:r>
            <a:r>
              <a:rPr lang="en-US" sz="3100">
                <a:solidFill>
                  <a:srgbClr val="1C2143"/>
                </a:solidFill>
                <a:latin typeface="Helvetica World"/>
              </a:rPr>
              <a:t>виступу (виклад), краще рухатися від простого до складного. Необхідно ставити себе на місце слухачів, яким буває важко збагнути зв'язок між окремими думками, подіями, фактами. Через це аудиторія починає втрачати увагу, відволікатися.</a:t>
            </a:r>
          </a:p>
          <a:p>
            <a:pPr algn="just">
              <a:lnSpc>
                <a:spcPts val="4650"/>
              </a:lnSpc>
            </a:pPr>
            <a:endParaRPr lang="en-US" sz="3100">
              <a:solidFill>
                <a:srgbClr val="1C2143"/>
              </a:solidFill>
              <a:latin typeface="Helvetica World"/>
            </a:endParaRPr>
          </a:p>
          <a:p>
            <a:pPr algn="just">
              <a:lnSpc>
                <a:spcPts val="4650"/>
              </a:lnSpc>
            </a:pPr>
            <a:r>
              <a:rPr lang="en-US" sz="3100">
                <a:solidFill>
                  <a:srgbClr val="1C2143"/>
                </a:solidFill>
                <a:latin typeface="Helvetica World"/>
              </a:rPr>
              <a:t>   Окремі думки промовець може розвивати по-різному: розповідати, описувати, доводити. Слід пам'ятати, що найцікавішою формою викладу є розповідь про певні події та їхніх учасників, тому що це відбувається з живими людьми, перебуває у русі, розвитку, динаміці.</a:t>
            </a:r>
          </a:p>
          <a:p>
            <a:pPr>
              <a:lnSpc>
                <a:spcPts val="4200"/>
              </a:lnSpc>
            </a:pPr>
            <a:endParaRPr lang="en-US" sz="3100">
              <a:solidFill>
                <a:srgbClr val="1C2143"/>
              </a:solidFill>
              <a:latin typeface="Helvetica Wor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309702"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5211481" y="148603"/>
            <a:ext cx="13076519" cy="880097"/>
          </a:xfrm>
          <a:prstGeom prst="rect">
            <a:avLst/>
          </a:prstGeom>
        </p:spPr>
        <p:txBody>
          <a:bodyPr lIns="0" tIns="0" rIns="0" bIns="0" rtlCol="0" anchor="t">
            <a:spAutoFit/>
          </a:bodyPr>
          <a:lstStyle/>
          <a:p>
            <a:pPr>
              <a:lnSpc>
                <a:spcPts val="7140"/>
              </a:lnSpc>
            </a:pPr>
            <a:r>
              <a:rPr lang="en-US" sz="5100">
                <a:solidFill>
                  <a:srgbClr val="1C2143"/>
                </a:solidFill>
                <a:latin typeface="Open Sans 1 Bold"/>
              </a:rPr>
              <a:t>І етап-підготовка і початок виступу</a:t>
            </a:r>
          </a:p>
        </p:txBody>
      </p:sp>
      <p:sp>
        <p:nvSpPr>
          <p:cNvPr id="6" name="TextBox 6"/>
          <p:cNvSpPr txBox="1"/>
          <p:nvPr/>
        </p:nvSpPr>
        <p:spPr>
          <a:xfrm>
            <a:off x="661593" y="1191940"/>
            <a:ext cx="14004751" cy="8142060"/>
          </a:xfrm>
          <a:prstGeom prst="rect">
            <a:avLst/>
          </a:prstGeom>
        </p:spPr>
        <p:txBody>
          <a:bodyPr lIns="0" tIns="0" rIns="0" bIns="0" rtlCol="0" anchor="t">
            <a:spAutoFit/>
          </a:bodyPr>
          <a:lstStyle/>
          <a:p>
            <a:pPr>
              <a:lnSpc>
                <a:spcPts val="2995"/>
              </a:lnSpc>
            </a:pPr>
            <a:r>
              <a:rPr lang="en-US" sz="1997" spc="-39">
                <a:solidFill>
                  <a:srgbClr val="1C2143"/>
                </a:solidFill>
                <a:latin typeface="Helvetica World"/>
              </a:rPr>
              <a:t>1. Сприймайте конкурс-захист науково-дослідницьких робіт як чудову нагоду для саморозвитку, як спосіб продемонструвати свої можливості, познайомитись із цікавими людьми, а не як "важливе випробування ", "страшний день";</a:t>
            </a:r>
          </a:p>
          <a:p>
            <a:pPr>
              <a:lnSpc>
                <a:spcPts val="2995"/>
              </a:lnSpc>
            </a:pPr>
            <a:r>
              <a:rPr lang="en-US" sz="1997" spc="-39">
                <a:solidFill>
                  <a:srgbClr val="1C2143"/>
                </a:solidFill>
                <a:latin typeface="Helvetica World"/>
              </a:rPr>
              <a:t>2. Поговоріть з однолітками чи батьками про те, які несподіванки можуть вас очікувати, про можливі стресові ситуації, про те, які наслідки можуть бути в разі неуспішного виступу. Пам’ятайте, що захист наукової роботи – це лише один із багатьох шляхів для досягнення вашої мети, а не остання надія.</a:t>
            </a:r>
          </a:p>
          <a:p>
            <a:pPr>
              <a:lnSpc>
                <a:spcPts val="2995"/>
              </a:lnSpc>
            </a:pPr>
            <a:r>
              <a:rPr lang="en-US" sz="1997" spc="-39">
                <a:solidFill>
                  <a:srgbClr val="1C2143"/>
                </a:solidFill>
                <a:latin typeface="Helvetica World"/>
              </a:rPr>
              <a:t>3. Детально уявіть ситуацію вашого майбутнього виступу і спробуйте виступити перед друзями чи рідними або перед дзеркалом.</a:t>
            </a:r>
          </a:p>
          <a:p>
            <a:pPr>
              <a:lnSpc>
                <a:spcPts val="2995"/>
              </a:lnSpc>
            </a:pPr>
            <a:r>
              <a:rPr lang="en-US" sz="1997" spc="-39">
                <a:solidFill>
                  <a:srgbClr val="1C2143"/>
                </a:solidFill>
                <a:latin typeface="Helvetica World"/>
              </a:rPr>
              <a:t>4. Працюйте над собою: збагачуйте свою мову, розвивайте в собі навички впевненої поведінки.</a:t>
            </a:r>
          </a:p>
          <a:p>
            <a:pPr>
              <a:lnSpc>
                <a:spcPts val="2995"/>
              </a:lnSpc>
            </a:pPr>
            <a:r>
              <a:rPr lang="en-US" sz="1997" spc="-39">
                <a:solidFill>
                  <a:srgbClr val="1C2143"/>
                </a:solidFill>
                <a:latin typeface="Helvetica World"/>
              </a:rPr>
              <a:t>5. Спробуйте у важливий для вас день зробити фізичні вправи, які допоможуть відчути себе зібраним. Зробіть одночасно махи: права рука – ліва нога і навпаки, торкніться ліктем лівої руки коліна правої ноги. Корисними будуть вправи для дихання із швидким вдихом і повільним видихом повітря і навіть позіхання, що сприяє насиченню мозку киснем;</a:t>
            </a:r>
          </a:p>
          <a:p>
            <a:pPr>
              <a:lnSpc>
                <a:spcPts val="2995"/>
              </a:lnSpc>
            </a:pPr>
            <a:r>
              <a:rPr lang="en-US" sz="1997" spc="-39">
                <a:solidFill>
                  <a:srgbClr val="1C2143"/>
                </a:solidFill>
                <a:latin typeface="Helvetica World"/>
              </a:rPr>
              <a:t>6. Напишіть повний текст виступу і кілька разів прочитайте його;</a:t>
            </a:r>
          </a:p>
          <a:p>
            <a:pPr>
              <a:lnSpc>
                <a:spcPts val="2995"/>
              </a:lnSpc>
            </a:pPr>
            <a:r>
              <a:rPr lang="en-US" sz="1997" spc="-39">
                <a:solidFill>
                  <a:srgbClr val="1C2143"/>
                </a:solidFill>
                <a:latin typeface="Helvetica World"/>
              </a:rPr>
              <a:t>7. Розкладіть на столі всі записи та матеріали, згрупуйте їх відповідно до виступу;</a:t>
            </a:r>
          </a:p>
          <a:p>
            <a:pPr>
              <a:lnSpc>
                <a:spcPts val="2995"/>
              </a:lnSpc>
            </a:pPr>
            <a:r>
              <a:rPr lang="en-US" sz="1997" spc="-39">
                <a:solidFill>
                  <a:srgbClr val="1C2143"/>
                </a:solidFill>
                <a:latin typeface="Helvetica World"/>
              </a:rPr>
              <a:t>8. Підготуйте наочність (графіки, схеми, таблиці) й продумайте, як краще її подати слухачам, щоб не робити метушливих рухів до записів і дошки;</a:t>
            </a:r>
          </a:p>
          <a:p>
            <a:pPr>
              <a:lnSpc>
                <a:spcPts val="2995"/>
              </a:lnSpc>
            </a:pPr>
            <a:r>
              <a:rPr lang="en-US" sz="1997" spc="-39">
                <a:solidFill>
                  <a:srgbClr val="1C2143"/>
                </a:solidFill>
                <a:latin typeface="Helvetica World"/>
              </a:rPr>
              <a:t>9. Починаючи виступ, думайте не про своє хвилювання, а про контакт зі слухачами, про зміст виступу;</a:t>
            </a:r>
          </a:p>
          <a:p>
            <a:pPr>
              <a:lnSpc>
                <a:spcPts val="2995"/>
              </a:lnSpc>
            </a:pPr>
            <a:r>
              <a:rPr lang="en-US" sz="1997" spc="-39">
                <a:solidFill>
                  <a:srgbClr val="1C2143"/>
                </a:solidFill>
                <a:latin typeface="Helvetica World"/>
              </a:rPr>
              <a:t>10. Пам'ятайте, що найменш цікавою формою викладу є опис, найцікавішою — розповідь;</a:t>
            </a:r>
          </a:p>
          <a:p>
            <a:pPr>
              <a:lnSpc>
                <a:spcPts val="2995"/>
              </a:lnSpc>
            </a:pPr>
            <a:r>
              <a:rPr lang="en-US" sz="1997" spc="-39">
                <a:solidFill>
                  <a:srgbClr val="1C2143"/>
                </a:solidFill>
                <a:latin typeface="Helvetica World"/>
              </a:rPr>
              <a:t>11. Нотатки для виступу робіть на аркушах однакового формату. Ліворуч залиште поля для позначок, також позначте приблизну витрату часу на кожен пункт;</a:t>
            </a:r>
          </a:p>
          <a:p>
            <a:pPr>
              <a:lnSpc>
                <a:spcPts val="2995"/>
              </a:lnSpc>
            </a:pPr>
            <a:r>
              <a:rPr lang="en-US" sz="1997" spc="-39">
                <a:solidFill>
                  <a:srgbClr val="1C2143"/>
                </a:solidFill>
                <a:latin typeface="Helvetica World"/>
              </a:rPr>
              <a:t>12. Починайте виклад у зручному положенні, повільним темпом,</a:t>
            </a:r>
          </a:p>
          <a:p>
            <a:pPr marL="0" lvl="0" indent="0">
              <a:lnSpc>
                <a:spcPts val="2995"/>
              </a:lnSpc>
            </a:pPr>
            <a:r>
              <a:rPr lang="en-US" sz="1997" spc="-39">
                <a:solidFill>
                  <a:srgbClr val="1C2143"/>
                </a:solidFill>
                <a:latin typeface="Helvetica World"/>
              </a:rPr>
              <a:t>звертанням: «Шановні слухачі...».</a:t>
            </a:r>
          </a:p>
        </p:txBody>
      </p:sp>
      <p:sp>
        <p:nvSpPr>
          <p:cNvPr id="7" name="Freeform 7"/>
          <p:cNvSpPr/>
          <p:nvPr/>
        </p:nvSpPr>
        <p:spPr>
          <a:xfrm>
            <a:off x="14227844" y="6302645"/>
            <a:ext cx="4486740" cy="3638338"/>
          </a:xfrm>
          <a:custGeom>
            <a:avLst/>
            <a:gdLst/>
            <a:ahLst/>
            <a:cxnLst/>
            <a:rect l="l" t="t" r="r" b="b"/>
            <a:pathLst>
              <a:path w="4486740" h="3638338">
                <a:moveTo>
                  <a:pt x="0" y="0"/>
                </a:moveTo>
                <a:lnTo>
                  <a:pt x="4486740" y="0"/>
                </a:lnTo>
                <a:lnTo>
                  <a:pt x="4486740" y="3638339"/>
                </a:lnTo>
                <a:lnTo>
                  <a:pt x="0" y="36383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9144000" y="355606"/>
            <a:ext cx="7689630" cy="1203313"/>
          </a:xfrm>
          <a:prstGeom prst="rect">
            <a:avLst/>
          </a:prstGeom>
        </p:spPr>
        <p:txBody>
          <a:bodyPr lIns="0" tIns="0" rIns="0" bIns="0" rtlCol="0" anchor="t">
            <a:spAutoFit/>
          </a:bodyPr>
          <a:lstStyle/>
          <a:p>
            <a:pPr>
              <a:lnSpc>
                <a:spcPts val="9800"/>
              </a:lnSpc>
            </a:pPr>
            <a:r>
              <a:rPr lang="en-US" sz="7000">
                <a:solidFill>
                  <a:srgbClr val="1C2143"/>
                </a:solidFill>
                <a:latin typeface="Open Sans 1 Bold"/>
              </a:rPr>
              <a:t>Виклад</a:t>
            </a:r>
          </a:p>
        </p:txBody>
      </p:sp>
      <p:sp>
        <p:nvSpPr>
          <p:cNvPr id="6" name="TextBox 6"/>
          <p:cNvSpPr txBox="1"/>
          <p:nvPr/>
        </p:nvSpPr>
        <p:spPr>
          <a:xfrm>
            <a:off x="5944632" y="1995148"/>
            <a:ext cx="11560043" cy="7746519"/>
          </a:xfrm>
          <a:prstGeom prst="rect">
            <a:avLst/>
          </a:prstGeom>
        </p:spPr>
        <p:txBody>
          <a:bodyPr lIns="0" tIns="0" rIns="0" bIns="0" rtlCol="0" anchor="t">
            <a:spAutoFit/>
          </a:bodyPr>
          <a:lstStyle/>
          <a:p>
            <a:pPr>
              <a:lnSpc>
                <a:spcPts val="3600"/>
              </a:lnSpc>
            </a:pPr>
            <a:r>
              <a:rPr lang="en-US" sz="2400">
                <a:solidFill>
                  <a:srgbClr val="1C2143"/>
                </a:solidFill>
                <a:latin typeface="Helvetica World"/>
              </a:rPr>
              <a:t>1. На початку доповіді слід забезпечити контакт заудиторією та оволодіти її увагою:</a:t>
            </a:r>
          </a:p>
          <a:p>
            <a:pPr>
              <a:lnSpc>
                <a:spcPts val="3600"/>
              </a:lnSpc>
            </a:pPr>
            <a:r>
              <a:rPr lang="en-US" sz="2400">
                <a:solidFill>
                  <a:srgbClr val="1C2143"/>
                </a:solidFill>
                <a:latin typeface="Helvetica World"/>
              </a:rPr>
              <a:t>- навести цікавий приклад чи показові статистичні дані;</a:t>
            </a:r>
          </a:p>
          <a:p>
            <a:pPr>
              <a:lnSpc>
                <a:spcPts val="3600"/>
              </a:lnSpc>
            </a:pPr>
            <a:r>
              <a:rPr lang="en-US" sz="2400">
                <a:solidFill>
                  <a:srgbClr val="1C2143"/>
                </a:solidFill>
                <a:latin typeface="Helvetica World"/>
              </a:rPr>
              <a:t>- зачитати афоризм.</a:t>
            </a:r>
          </a:p>
          <a:p>
            <a:pPr>
              <a:lnSpc>
                <a:spcPts val="3600"/>
              </a:lnSpc>
            </a:pPr>
            <a:endParaRPr lang="en-US" sz="2400">
              <a:solidFill>
                <a:srgbClr val="1C2143"/>
              </a:solidFill>
              <a:latin typeface="Helvetica World"/>
            </a:endParaRPr>
          </a:p>
          <a:p>
            <a:pPr>
              <a:lnSpc>
                <a:spcPts val="3600"/>
              </a:lnSpc>
            </a:pPr>
            <a:r>
              <a:rPr lang="en-US" sz="2400">
                <a:solidFill>
                  <a:srgbClr val="1C2143"/>
                </a:solidFill>
                <a:latin typeface="Helvetica World"/>
              </a:rPr>
              <a:t>2. Під час доповіді слід:</a:t>
            </a:r>
          </a:p>
          <a:p>
            <a:pPr>
              <a:lnSpc>
                <a:spcPts val="3600"/>
              </a:lnSpc>
            </a:pPr>
            <a:r>
              <a:rPr lang="en-US" sz="2400">
                <a:solidFill>
                  <a:srgbClr val="1C2143"/>
                </a:solidFill>
                <a:latin typeface="Helvetica World"/>
              </a:rPr>
              <a:t>- підтримувати зоровий контакт зі слухачами;</a:t>
            </a:r>
          </a:p>
          <a:p>
            <a:pPr>
              <a:lnSpc>
                <a:spcPts val="3600"/>
              </a:lnSpc>
            </a:pPr>
            <a:r>
              <a:rPr lang="en-US" sz="2400">
                <a:solidFill>
                  <a:srgbClr val="1C2143"/>
                </a:solidFill>
                <a:latin typeface="Helvetica World"/>
              </a:rPr>
              <a:t>- намагатися передати головний зміст доповіді своїми словами</a:t>
            </a:r>
          </a:p>
          <a:p>
            <a:pPr>
              <a:lnSpc>
                <a:spcPts val="3600"/>
              </a:lnSpc>
            </a:pPr>
            <a:r>
              <a:rPr lang="en-US" sz="2400">
                <a:solidFill>
                  <a:srgbClr val="1C2143"/>
                </a:solidFill>
                <a:latin typeface="Helvetica World"/>
              </a:rPr>
              <a:t>- змінювати темп і тональність мовлення;</a:t>
            </a:r>
          </a:p>
          <a:p>
            <a:pPr>
              <a:lnSpc>
                <a:spcPts val="3600"/>
              </a:lnSpc>
            </a:pPr>
            <a:r>
              <a:rPr lang="en-US" sz="2400">
                <a:solidFill>
                  <a:srgbClr val="1C2143"/>
                </a:solidFill>
                <a:latin typeface="Helvetica World"/>
              </a:rPr>
              <a:t>- стояти впевнено ( не навалюватися на стіл чи фадру);</a:t>
            </a:r>
          </a:p>
          <a:p>
            <a:pPr>
              <a:lnSpc>
                <a:spcPts val="3600"/>
              </a:lnSpc>
            </a:pPr>
            <a:r>
              <a:rPr lang="en-US" sz="2400">
                <a:solidFill>
                  <a:srgbClr val="1C2143"/>
                </a:solidFill>
                <a:latin typeface="Helvetica World"/>
              </a:rPr>
              <a:t>- рухатися і жестикулювати в міру;</a:t>
            </a:r>
          </a:p>
          <a:p>
            <a:pPr>
              <a:lnSpc>
                <a:spcPts val="3600"/>
              </a:lnSpc>
            </a:pPr>
            <a:r>
              <a:rPr lang="en-US" sz="2400">
                <a:solidFill>
                  <a:srgbClr val="1C2143"/>
                </a:solidFill>
                <a:latin typeface="Helvetica World"/>
              </a:rPr>
              <a:t>- до записів заглядати відкрито, але не демонстративно;</a:t>
            </a:r>
          </a:p>
          <a:p>
            <a:pPr>
              <a:lnSpc>
                <a:spcPts val="3600"/>
              </a:lnSpc>
            </a:pPr>
            <a:r>
              <a:rPr lang="en-US" sz="2400">
                <a:solidFill>
                  <a:srgbClr val="1C2143"/>
                </a:solidFill>
                <a:latin typeface="Helvetica World"/>
              </a:rPr>
              <a:t>- не зловживати іншомовними словами і незнайомими термінами;</a:t>
            </a:r>
          </a:p>
          <a:p>
            <a:pPr>
              <a:lnSpc>
                <a:spcPts val="3600"/>
              </a:lnSpc>
            </a:pPr>
            <a:r>
              <a:rPr lang="en-US" sz="2400">
                <a:solidFill>
                  <a:srgbClr val="1C2143"/>
                </a:solidFill>
                <a:latin typeface="Helvetica World"/>
              </a:rPr>
              <a:t>- уникати вживання слів-паразитів "так би мовити", "ну ось";</a:t>
            </a:r>
          </a:p>
          <a:p>
            <a:pPr>
              <a:lnSpc>
                <a:spcPts val="3600"/>
              </a:lnSpc>
            </a:pPr>
            <a:r>
              <a:rPr lang="en-US" sz="2400">
                <a:solidFill>
                  <a:srgbClr val="1C2143"/>
                </a:solidFill>
                <a:latin typeface="Helvetica World"/>
              </a:rPr>
              <a:t>- не вживати багато сполучників;</a:t>
            </a:r>
          </a:p>
          <a:p>
            <a:pPr>
              <a:lnSpc>
                <a:spcPts val="3600"/>
              </a:lnSpc>
            </a:pPr>
            <a:r>
              <a:rPr lang="en-US" sz="2400">
                <a:solidFill>
                  <a:srgbClr val="1C2143"/>
                </a:solidFill>
                <a:latin typeface="Helvetica World"/>
              </a:rPr>
              <a:t>- самого висловлювання думок замало, їх треба донести до слухачів; вживайте для цього метафори, афоризми, цитати;</a:t>
            </a:r>
          </a:p>
        </p:txBody>
      </p:sp>
      <p:sp>
        <p:nvSpPr>
          <p:cNvPr id="7" name="Freeform 7"/>
          <p:cNvSpPr/>
          <p:nvPr/>
        </p:nvSpPr>
        <p:spPr>
          <a:xfrm>
            <a:off x="738711" y="3485179"/>
            <a:ext cx="4718167" cy="4357871"/>
          </a:xfrm>
          <a:custGeom>
            <a:avLst/>
            <a:gdLst/>
            <a:ahLst/>
            <a:cxnLst/>
            <a:rect l="l" t="t" r="r" b="b"/>
            <a:pathLst>
              <a:path w="4718167" h="4357871">
                <a:moveTo>
                  <a:pt x="0" y="0"/>
                </a:moveTo>
                <a:lnTo>
                  <a:pt x="4718167" y="0"/>
                </a:lnTo>
                <a:lnTo>
                  <a:pt x="4718167" y="4357871"/>
                </a:lnTo>
                <a:lnTo>
                  <a:pt x="0" y="43578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30203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694098" y="737979"/>
            <a:ext cx="9435050" cy="8725318"/>
          </a:xfrm>
          <a:prstGeom prst="rect">
            <a:avLst/>
          </a:prstGeom>
        </p:spPr>
        <p:txBody>
          <a:bodyPr lIns="0" tIns="0" rIns="0" bIns="0" rtlCol="0" anchor="t">
            <a:spAutoFit/>
          </a:bodyPr>
          <a:lstStyle/>
          <a:p>
            <a:pPr>
              <a:lnSpc>
                <a:spcPts val="4050"/>
              </a:lnSpc>
            </a:pPr>
            <a:r>
              <a:rPr lang="en-US" sz="2700">
                <a:solidFill>
                  <a:srgbClr val="1C2143"/>
                </a:solidFill>
                <a:latin typeface="Helvetica World"/>
              </a:rPr>
              <a:t>- різні незвичайні пригоди та випадки дуже пожвавлюють виступ;</a:t>
            </a:r>
          </a:p>
          <a:p>
            <a:pPr>
              <a:lnSpc>
                <a:spcPts val="4050"/>
              </a:lnSpc>
            </a:pPr>
            <a:r>
              <a:rPr lang="en-US" sz="2700">
                <a:solidFill>
                  <a:srgbClr val="1C2143"/>
                </a:solidFill>
                <a:latin typeface="Helvetica World"/>
              </a:rPr>
              <a:t>- незнайомі, незрозумілі для слухачів терміни, абстрактні поняття треба пояснити;</a:t>
            </a:r>
          </a:p>
          <a:p>
            <a:pPr>
              <a:lnSpc>
                <a:spcPts val="4050"/>
              </a:lnSpc>
            </a:pPr>
            <a:r>
              <a:rPr lang="en-US" sz="2700">
                <a:solidFill>
                  <a:srgbClr val="1C2143"/>
                </a:solidFill>
                <a:latin typeface="Helvetica World"/>
              </a:rPr>
              <a:t>- один з найвідоміших способів загострення уваги — паузи та риторичні запитання під час виступу;</a:t>
            </a:r>
          </a:p>
          <a:p>
            <a:pPr>
              <a:lnSpc>
                <a:spcPts val="4050"/>
              </a:lnSpc>
            </a:pPr>
            <a:r>
              <a:rPr lang="en-US" sz="2700">
                <a:solidFill>
                  <a:srgbClr val="1C2143"/>
                </a:solidFill>
                <a:latin typeface="Helvetica World"/>
              </a:rPr>
              <a:t>- коли треба зазирнути в рукопис виступу, опустіть очі, але голову не схиляйте;</a:t>
            </a:r>
          </a:p>
          <a:p>
            <a:pPr>
              <a:lnSpc>
                <a:spcPts val="4050"/>
              </a:lnSpc>
            </a:pPr>
            <a:r>
              <a:rPr lang="en-US" sz="2700">
                <a:solidFill>
                  <a:srgbClr val="1C2143"/>
                </a:solidFill>
                <a:latin typeface="Helvetica World"/>
              </a:rPr>
              <a:t>- намагаючись запам'ятати текст, зосереджуйтесь передусім на змісті, а не на стилі;</a:t>
            </a:r>
          </a:p>
          <a:p>
            <a:pPr>
              <a:lnSpc>
                <a:spcPts val="4050"/>
              </a:lnSpc>
            </a:pPr>
            <a:r>
              <a:rPr lang="en-US" sz="2700">
                <a:solidFill>
                  <a:srgbClr val="1C2143"/>
                </a:solidFill>
                <a:latin typeface="Helvetica World"/>
              </a:rPr>
              <a:t>- не бійтеся дивитися на слухачів;</a:t>
            </a:r>
          </a:p>
          <a:p>
            <a:pPr>
              <a:lnSpc>
                <a:spcPts val="4050"/>
              </a:lnSpc>
            </a:pPr>
            <a:r>
              <a:rPr lang="en-US" sz="2700">
                <a:solidFill>
                  <a:srgbClr val="1C2143"/>
                </a:solidFill>
                <a:latin typeface="Helvetica World"/>
              </a:rPr>
              <a:t>- не заповнюйте паузи різними звуками, як-то: «е-е-е», «ну...»;</a:t>
            </a:r>
          </a:p>
          <a:p>
            <a:pPr>
              <a:lnSpc>
                <a:spcPts val="4050"/>
              </a:lnSpc>
            </a:pPr>
            <a:r>
              <a:rPr lang="en-US" sz="2700">
                <a:solidFill>
                  <a:srgbClr val="1C2143"/>
                </a:solidFill>
                <a:latin typeface="Helvetica World"/>
              </a:rPr>
              <a:t>- після закінчення виступу не показуйте свого полегшення через те, що виступ позаду;</a:t>
            </a:r>
          </a:p>
          <a:p>
            <a:pPr>
              <a:lnSpc>
                <a:spcPts val="4050"/>
              </a:lnSpc>
            </a:pPr>
            <a:r>
              <a:rPr lang="en-US" sz="2700">
                <a:solidFill>
                  <a:srgbClr val="1C2143"/>
                </a:solidFill>
                <a:latin typeface="Helvetica World"/>
              </a:rPr>
              <a:t>- дякуйте за кожне запитання і зауваження навіть тоді, коли ви з ним не згодні.</a:t>
            </a:r>
          </a:p>
        </p:txBody>
      </p:sp>
      <p:sp>
        <p:nvSpPr>
          <p:cNvPr id="6" name="Freeform 6"/>
          <p:cNvSpPr/>
          <p:nvPr/>
        </p:nvSpPr>
        <p:spPr>
          <a:xfrm>
            <a:off x="10736531" y="2095588"/>
            <a:ext cx="6522769" cy="6095824"/>
          </a:xfrm>
          <a:custGeom>
            <a:avLst/>
            <a:gdLst/>
            <a:ahLst/>
            <a:cxnLst/>
            <a:rect l="l" t="t" r="r" b="b"/>
            <a:pathLst>
              <a:path w="6522769" h="6095824">
                <a:moveTo>
                  <a:pt x="0" y="0"/>
                </a:moveTo>
                <a:lnTo>
                  <a:pt x="6522769" y="0"/>
                </a:lnTo>
                <a:lnTo>
                  <a:pt x="6522769" y="6095824"/>
                </a:lnTo>
                <a:lnTo>
                  <a:pt x="0" y="60958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2490461" y="5143500"/>
            <a:ext cx="5087934" cy="4523636"/>
          </a:xfrm>
          <a:custGeom>
            <a:avLst/>
            <a:gdLst/>
            <a:ahLst/>
            <a:cxnLst/>
            <a:rect l="l" t="t" r="r" b="b"/>
            <a:pathLst>
              <a:path w="5087934" h="4523636">
                <a:moveTo>
                  <a:pt x="0" y="0"/>
                </a:moveTo>
                <a:lnTo>
                  <a:pt x="5087933" y="0"/>
                </a:lnTo>
                <a:lnTo>
                  <a:pt x="5087933" y="4523636"/>
                </a:lnTo>
                <a:lnTo>
                  <a:pt x="0" y="452363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7475368" y="571835"/>
            <a:ext cx="11526401" cy="828005"/>
          </a:xfrm>
          <a:prstGeom prst="rect">
            <a:avLst/>
          </a:prstGeom>
        </p:spPr>
        <p:txBody>
          <a:bodyPr lIns="0" tIns="0" rIns="0" bIns="0" rtlCol="0" anchor="t">
            <a:spAutoFit/>
          </a:bodyPr>
          <a:lstStyle/>
          <a:p>
            <a:pPr>
              <a:lnSpc>
                <a:spcPts val="6860"/>
              </a:lnSpc>
            </a:pPr>
            <a:r>
              <a:rPr lang="en-US" sz="4900">
                <a:solidFill>
                  <a:srgbClr val="1C2143"/>
                </a:solidFill>
                <a:latin typeface="Open Sans 1 Bold"/>
              </a:rPr>
              <a:t>Способи завершення виступу</a:t>
            </a:r>
          </a:p>
        </p:txBody>
      </p:sp>
      <p:sp>
        <p:nvSpPr>
          <p:cNvPr id="7" name="TextBox 7"/>
          <p:cNvSpPr txBox="1"/>
          <p:nvPr/>
        </p:nvSpPr>
        <p:spPr>
          <a:xfrm>
            <a:off x="1028700" y="1493152"/>
            <a:ext cx="10926397" cy="8238608"/>
          </a:xfrm>
          <a:prstGeom prst="rect">
            <a:avLst/>
          </a:prstGeom>
        </p:spPr>
        <p:txBody>
          <a:bodyPr lIns="0" tIns="0" rIns="0" bIns="0" rtlCol="0" anchor="t">
            <a:spAutoFit/>
          </a:bodyPr>
          <a:lstStyle/>
          <a:p>
            <a:pPr>
              <a:lnSpc>
                <a:spcPts val="3600"/>
              </a:lnSpc>
            </a:pPr>
            <a:r>
              <a:rPr lang="en-US" sz="2400">
                <a:solidFill>
                  <a:srgbClr val="1C2143"/>
                </a:solidFill>
                <a:latin typeface="Helvetica World"/>
              </a:rPr>
              <a:t>1. Підбити підсумки всього сказаного, повторивши основні положення виступу.</a:t>
            </a:r>
          </a:p>
          <a:p>
            <a:pPr>
              <a:lnSpc>
                <a:spcPts val="3600"/>
              </a:lnSpc>
            </a:pPr>
            <a:r>
              <a:rPr lang="en-US" sz="2400">
                <a:solidFill>
                  <a:srgbClr val="1C2143"/>
                </a:solidFill>
                <a:latin typeface="Helvetica World"/>
              </a:rPr>
              <a:t>Закликати до конкретних дій.</a:t>
            </a:r>
          </a:p>
          <a:p>
            <a:pPr>
              <a:lnSpc>
                <a:spcPts val="3600"/>
              </a:lnSpc>
            </a:pPr>
            <a:r>
              <a:rPr lang="en-US" sz="2400">
                <a:solidFill>
                  <a:srgbClr val="1C2143"/>
                </a:solidFill>
                <a:latin typeface="Helvetica World"/>
              </a:rPr>
              <a:t>Зробити слухачам комплімент.</a:t>
            </a:r>
          </a:p>
          <a:p>
            <a:pPr>
              <a:lnSpc>
                <a:spcPts val="3600"/>
              </a:lnSpc>
            </a:pPr>
            <a:r>
              <a:rPr lang="en-US" sz="2400">
                <a:solidFill>
                  <a:srgbClr val="1C2143"/>
                </a:solidFill>
                <a:latin typeface="Helvetica World"/>
              </a:rPr>
              <a:t>Процитувати доречні поетичні рядки.</a:t>
            </a:r>
          </a:p>
          <a:p>
            <a:pPr>
              <a:lnSpc>
                <a:spcPts val="3600"/>
              </a:lnSpc>
            </a:pPr>
            <a:r>
              <a:rPr lang="en-US" sz="2400">
                <a:solidFill>
                  <a:srgbClr val="1C2143"/>
                </a:solidFill>
                <a:latin typeface="Helvetica World"/>
              </a:rPr>
              <a:t>Пожартувати, викликавши сміх.</a:t>
            </a:r>
          </a:p>
          <a:p>
            <a:pPr>
              <a:lnSpc>
                <a:spcPts val="3600"/>
              </a:lnSpc>
            </a:pPr>
            <a:r>
              <a:rPr lang="en-US" sz="2400">
                <a:solidFill>
                  <a:srgbClr val="1C2143"/>
                </a:solidFill>
                <a:latin typeface="Helvetica World"/>
              </a:rPr>
              <a:t>Створити кульмінацію.</a:t>
            </a:r>
          </a:p>
          <a:p>
            <a:pPr>
              <a:lnSpc>
                <a:spcPts val="3600"/>
              </a:lnSpc>
            </a:pPr>
            <a:endParaRPr lang="en-US" sz="2400">
              <a:solidFill>
                <a:srgbClr val="1C2143"/>
              </a:solidFill>
              <a:latin typeface="Helvetica World"/>
            </a:endParaRPr>
          </a:p>
          <a:p>
            <a:pPr>
              <a:lnSpc>
                <a:spcPts val="3600"/>
              </a:lnSpc>
            </a:pPr>
            <a:r>
              <a:rPr lang="en-US" sz="2400">
                <a:solidFill>
                  <a:srgbClr val="1C2143"/>
                </a:solidFill>
                <a:latin typeface="Helvetica World"/>
              </a:rPr>
              <a:t>    Якщо виступ щодо його цікавості й вагомості зобразити графічно, то отримаємо криву, яка на початку виступу піднімається досить високо, далі трохи спадає, а наприкінці промови неухильно і повільно рухається до найвищої точки — кульмінації. Кожен наступний вислів має посилювати враження, створене попереднім, аж поки думка не сягне кульмінаційного ефекту.</a:t>
            </a:r>
          </a:p>
          <a:p>
            <a:pPr>
              <a:lnSpc>
                <a:spcPts val="3600"/>
              </a:lnSpc>
            </a:pPr>
            <a:r>
              <a:rPr lang="en-US" sz="2400">
                <a:solidFill>
                  <a:srgbClr val="1C2143"/>
                </a:solidFill>
                <a:latin typeface="Helvetica World"/>
              </a:rPr>
              <a:t>    </a:t>
            </a:r>
            <a:r>
              <a:rPr lang="en-US" sz="2400">
                <a:solidFill>
                  <a:srgbClr val="1C2143"/>
                </a:solidFill>
                <a:latin typeface="Helvetica World Bold Italics"/>
              </a:rPr>
              <a:t>Стислість</a:t>
            </a:r>
            <a:r>
              <a:rPr lang="en-US" sz="2400">
                <a:solidFill>
                  <a:srgbClr val="1C2143"/>
                </a:solidFill>
                <a:latin typeface="Helvetica World"/>
              </a:rPr>
              <a:t> — основна ознака хорошого виступу. Вступ задає тон усієї промови й дає слухачам загальне уявлення про те, що вони почують. Для створення взаємоповаги проговоріть його напам'ять, але не читайте. Це також допоможе встановити зоровий контакт зі слухачами.</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028700" y="473479"/>
            <a:ext cx="7884011" cy="2589122"/>
          </a:xfrm>
          <a:prstGeom prst="rect">
            <a:avLst/>
          </a:prstGeom>
        </p:spPr>
        <p:txBody>
          <a:bodyPr lIns="0" tIns="0" rIns="0" bIns="0" rtlCol="0" anchor="t">
            <a:spAutoFit/>
          </a:bodyPr>
          <a:lstStyle/>
          <a:p>
            <a:pPr>
              <a:lnSpc>
                <a:spcPts val="4050"/>
              </a:lnSpc>
            </a:pPr>
            <a:r>
              <a:rPr lang="en-US" sz="2700">
                <a:solidFill>
                  <a:srgbClr val="1C2143"/>
                </a:solidFill>
                <a:latin typeface="Helvetica World Bold"/>
              </a:rPr>
              <a:t>Виступ повинен складатись з таких частин:</a:t>
            </a:r>
          </a:p>
          <a:p>
            <a:pPr>
              <a:lnSpc>
                <a:spcPts val="4050"/>
              </a:lnSpc>
            </a:pPr>
            <a:endParaRPr lang="en-US" sz="2700">
              <a:solidFill>
                <a:srgbClr val="1C2143"/>
              </a:solidFill>
              <a:latin typeface="Helvetica World Bold"/>
            </a:endParaRPr>
          </a:p>
          <a:p>
            <a:pPr marL="582933" lvl="1" indent="-291467">
              <a:lnSpc>
                <a:spcPts val="4050"/>
              </a:lnSpc>
              <a:buFont typeface="Arial"/>
              <a:buChar char="•"/>
            </a:pPr>
            <a:r>
              <a:rPr lang="en-US" sz="2700">
                <a:solidFill>
                  <a:srgbClr val="1C2143"/>
                </a:solidFill>
                <a:latin typeface="Helvetica World"/>
              </a:rPr>
              <a:t>вступ – 20%;</a:t>
            </a:r>
          </a:p>
          <a:p>
            <a:pPr marL="582933" lvl="1" indent="-291467">
              <a:lnSpc>
                <a:spcPts val="4050"/>
              </a:lnSpc>
              <a:buFont typeface="Arial"/>
              <a:buChar char="•"/>
            </a:pPr>
            <a:r>
              <a:rPr lang="en-US" sz="2700">
                <a:solidFill>
                  <a:srgbClr val="1C2143"/>
                </a:solidFill>
                <a:latin typeface="Helvetica World"/>
              </a:rPr>
              <a:t>основна частина – 60%;</a:t>
            </a:r>
          </a:p>
          <a:p>
            <a:pPr marL="582933" lvl="1" indent="-291467">
              <a:lnSpc>
                <a:spcPts val="4050"/>
              </a:lnSpc>
              <a:buFont typeface="Arial"/>
              <a:buChar char="•"/>
            </a:pPr>
            <a:r>
              <a:rPr lang="en-US" sz="2700">
                <a:solidFill>
                  <a:srgbClr val="1C2143"/>
                </a:solidFill>
                <a:latin typeface="Helvetica World"/>
              </a:rPr>
              <a:t>заключна частина – 20%. </a:t>
            </a:r>
          </a:p>
        </p:txBody>
      </p:sp>
      <p:sp>
        <p:nvSpPr>
          <p:cNvPr id="6" name="Freeform 6"/>
          <p:cNvSpPr/>
          <p:nvPr/>
        </p:nvSpPr>
        <p:spPr>
          <a:xfrm>
            <a:off x="0" y="3175624"/>
            <a:ext cx="7239198" cy="6765359"/>
          </a:xfrm>
          <a:custGeom>
            <a:avLst/>
            <a:gdLst/>
            <a:ahLst/>
            <a:cxnLst/>
            <a:rect l="l" t="t" r="r" b="b"/>
            <a:pathLst>
              <a:path w="7239198" h="6765359">
                <a:moveTo>
                  <a:pt x="0" y="0"/>
                </a:moveTo>
                <a:lnTo>
                  <a:pt x="7239198" y="0"/>
                </a:lnTo>
                <a:lnTo>
                  <a:pt x="7239198" y="6765360"/>
                </a:lnTo>
                <a:lnTo>
                  <a:pt x="0" y="676536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TextBox 7"/>
          <p:cNvSpPr txBox="1"/>
          <p:nvPr/>
        </p:nvSpPr>
        <p:spPr>
          <a:xfrm>
            <a:off x="7300756" y="1521408"/>
            <a:ext cx="9958544" cy="4207865"/>
          </a:xfrm>
          <a:prstGeom prst="rect">
            <a:avLst/>
          </a:prstGeom>
        </p:spPr>
        <p:txBody>
          <a:bodyPr lIns="0" tIns="0" rIns="0" bIns="0" rtlCol="0" anchor="t">
            <a:spAutoFit/>
          </a:bodyPr>
          <a:lstStyle/>
          <a:p>
            <a:pPr marL="755649" lvl="1" indent="-377824">
              <a:lnSpc>
                <a:spcPts val="5249"/>
              </a:lnSpc>
              <a:buFont typeface="Arial"/>
              <a:buChar char="•"/>
            </a:pPr>
            <a:r>
              <a:rPr lang="en-US" sz="3499">
                <a:solidFill>
                  <a:srgbClr val="1C2143"/>
                </a:solidFill>
                <a:latin typeface="Helvetica World Bold"/>
              </a:rPr>
              <a:t>Дихання під час мовлення</a:t>
            </a:r>
          </a:p>
          <a:p>
            <a:pPr marL="755649" lvl="1" indent="-377824">
              <a:lnSpc>
                <a:spcPts val="5249"/>
              </a:lnSpc>
              <a:buFont typeface="Arial"/>
              <a:buChar char="•"/>
            </a:pPr>
            <a:r>
              <a:rPr lang="en-US" sz="3499">
                <a:solidFill>
                  <a:srgbClr val="1C2143"/>
                </a:solidFill>
                <a:latin typeface="Helvetica World Bold"/>
              </a:rPr>
              <a:t>Голос</a:t>
            </a:r>
          </a:p>
          <a:p>
            <a:pPr marL="755649" lvl="1" indent="-377824">
              <a:lnSpc>
                <a:spcPts val="5249"/>
              </a:lnSpc>
              <a:buFont typeface="Arial"/>
              <a:buChar char="•"/>
            </a:pPr>
            <a:r>
              <a:rPr lang="en-US" sz="3499">
                <a:solidFill>
                  <a:srgbClr val="1C2143"/>
                </a:solidFill>
                <a:latin typeface="Helvetica World Bold"/>
              </a:rPr>
              <a:t>Вибір слів</a:t>
            </a:r>
          </a:p>
          <a:p>
            <a:pPr marL="755649" lvl="1" indent="-377824">
              <a:lnSpc>
                <a:spcPts val="5249"/>
              </a:lnSpc>
              <a:buFont typeface="Arial"/>
              <a:buChar char="•"/>
            </a:pPr>
            <a:r>
              <a:rPr lang="en-US" sz="3499">
                <a:solidFill>
                  <a:srgbClr val="1C2143"/>
                </a:solidFill>
                <a:latin typeface="Helvetica World Bold"/>
              </a:rPr>
              <a:t>Конструкція речень</a:t>
            </a:r>
          </a:p>
          <a:p>
            <a:pPr marL="755649" lvl="1" indent="-377824">
              <a:lnSpc>
                <a:spcPts val="5249"/>
              </a:lnSpc>
              <a:buFont typeface="Arial"/>
              <a:buChar char="•"/>
            </a:pPr>
            <a:r>
              <a:rPr lang="en-US" sz="3499">
                <a:solidFill>
                  <a:srgbClr val="1C2143"/>
                </a:solidFill>
                <a:latin typeface="Helvetica World Bold"/>
              </a:rPr>
              <a:t>Жести</a:t>
            </a:r>
          </a:p>
          <a:p>
            <a:pPr marL="755649" lvl="1" indent="-377824">
              <a:lnSpc>
                <a:spcPts val="5249"/>
              </a:lnSpc>
              <a:buFont typeface="Arial"/>
              <a:buChar char="•"/>
            </a:pPr>
            <a:r>
              <a:rPr lang="en-US" sz="3499">
                <a:solidFill>
                  <a:srgbClr val="1C2143"/>
                </a:solidFill>
                <a:latin typeface="Helvetica World Bold"/>
              </a:rPr>
              <a:t>Уміння переконувати</a:t>
            </a:r>
          </a:p>
        </p:txBody>
      </p:sp>
      <p:sp>
        <p:nvSpPr>
          <p:cNvPr id="8" name="TextBox 8"/>
          <p:cNvSpPr txBox="1"/>
          <p:nvPr/>
        </p:nvSpPr>
        <p:spPr>
          <a:xfrm>
            <a:off x="7568438" y="6306582"/>
            <a:ext cx="9958544" cy="3305174"/>
          </a:xfrm>
          <a:prstGeom prst="rect">
            <a:avLst/>
          </a:prstGeom>
        </p:spPr>
        <p:txBody>
          <a:bodyPr lIns="0" tIns="0" rIns="0" bIns="0" rtlCol="0" anchor="t">
            <a:spAutoFit/>
          </a:bodyPr>
          <a:lstStyle/>
          <a:p>
            <a:pPr>
              <a:lnSpc>
                <a:spcPts val="3750"/>
              </a:lnSpc>
            </a:pPr>
            <a:r>
              <a:rPr lang="en-US" sz="2500">
                <a:solidFill>
                  <a:srgbClr val="1C2143"/>
                </a:solidFill>
                <a:latin typeface="Helvetica World"/>
              </a:rPr>
              <a:t>      Отже, публічний виступ – мистецтво, яке потребує творчого підходу. В свій час Платон зауважив: «Усяка промова повинна бути складена, наче жива істота, - у неї повинно бути тіло з головою й ногами, причому тулуб і кінцівки повинні пасувати одне одному і відповідати цілому». Кінець – це розв’язання всієї промови. Він повинен бути таким, щоб слухачі відчули, що далі говорити нема чого.</a:t>
            </a:r>
          </a:p>
        </p:txBody>
      </p:sp>
      <p:sp>
        <p:nvSpPr>
          <p:cNvPr id="9" name="TextBox 9"/>
          <p:cNvSpPr txBox="1"/>
          <p:nvPr/>
        </p:nvSpPr>
        <p:spPr>
          <a:xfrm>
            <a:off x="10333540" y="962025"/>
            <a:ext cx="7747364" cy="490542"/>
          </a:xfrm>
          <a:prstGeom prst="rect">
            <a:avLst/>
          </a:prstGeom>
        </p:spPr>
        <p:txBody>
          <a:bodyPr lIns="0" tIns="0" rIns="0" bIns="0" rtlCol="0" anchor="t">
            <a:spAutoFit/>
          </a:bodyPr>
          <a:lstStyle/>
          <a:p>
            <a:pPr>
              <a:lnSpc>
                <a:spcPts val="3850"/>
              </a:lnSpc>
            </a:pPr>
            <a:r>
              <a:rPr lang="en-US" sz="2567">
                <a:solidFill>
                  <a:srgbClr val="1C2143"/>
                </a:solidFill>
                <a:latin typeface="Helvetica World Bold"/>
              </a:rPr>
              <a:t>Чинники, які є важливими під час виступу:</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0"/>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3894472" y="4400937"/>
            <a:ext cx="3364828" cy="4857363"/>
          </a:xfrm>
          <a:custGeom>
            <a:avLst/>
            <a:gdLst/>
            <a:ahLst/>
            <a:cxnLst/>
            <a:rect l="l" t="t" r="r" b="b"/>
            <a:pathLst>
              <a:path w="3364828" h="4857363">
                <a:moveTo>
                  <a:pt x="0" y="0"/>
                </a:moveTo>
                <a:lnTo>
                  <a:pt x="3364828" y="0"/>
                </a:lnTo>
                <a:lnTo>
                  <a:pt x="3364828" y="4857363"/>
                </a:lnTo>
                <a:lnTo>
                  <a:pt x="0" y="485736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595076" y="202722"/>
            <a:ext cx="13425580" cy="1111216"/>
          </a:xfrm>
          <a:prstGeom prst="rect">
            <a:avLst/>
          </a:prstGeom>
        </p:spPr>
        <p:txBody>
          <a:bodyPr lIns="0" tIns="0" rIns="0" bIns="0" rtlCol="0" anchor="t">
            <a:spAutoFit/>
          </a:bodyPr>
          <a:lstStyle/>
          <a:p>
            <a:pPr>
              <a:lnSpc>
                <a:spcPts val="9100"/>
              </a:lnSpc>
            </a:pPr>
            <a:r>
              <a:rPr lang="en-US" sz="6500">
                <a:solidFill>
                  <a:srgbClr val="1C2143"/>
                </a:solidFill>
                <a:latin typeface="Open Sans 1 Bold"/>
              </a:rPr>
              <a:t> Види підготовки до виступу</a:t>
            </a:r>
          </a:p>
        </p:txBody>
      </p:sp>
      <p:sp>
        <p:nvSpPr>
          <p:cNvPr id="7" name="TextBox 7"/>
          <p:cNvSpPr txBox="1"/>
          <p:nvPr/>
        </p:nvSpPr>
        <p:spPr>
          <a:xfrm>
            <a:off x="1027140" y="2569329"/>
            <a:ext cx="12488994" cy="3630405"/>
          </a:xfrm>
          <a:prstGeom prst="rect">
            <a:avLst/>
          </a:prstGeom>
        </p:spPr>
        <p:txBody>
          <a:bodyPr lIns="0" tIns="0" rIns="0" bIns="0" rtlCol="0" anchor="t">
            <a:spAutoFit/>
          </a:bodyPr>
          <a:lstStyle/>
          <a:p>
            <a:pPr>
              <a:lnSpc>
                <a:spcPts val="4800"/>
              </a:lnSpc>
            </a:pPr>
            <a:r>
              <a:rPr lang="en-US" sz="3200">
                <a:solidFill>
                  <a:srgbClr val="1C2143"/>
                </a:solidFill>
                <a:latin typeface="Helvetica World"/>
              </a:rPr>
              <a:t> Існує 4 типи підготовки до виголошення промови:</a:t>
            </a:r>
          </a:p>
          <a:p>
            <a:pPr>
              <a:lnSpc>
                <a:spcPts val="4800"/>
              </a:lnSpc>
            </a:pPr>
            <a:endParaRPr lang="en-US" sz="3200">
              <a:solidFill>
                <a:srgbClr val="1C2143"/>
              </a:solidFill>
              <a:latin typeface="Helvetica World"/>
            </a:endParaRPr>
          </a:p>
          <a:p>
            <a:pPr marL="690881" lvl="1" indent="-345440">
              <a:lnSpc>
                <a:spcPts val="4800"/>
              </a:lnSpc>
              <a:buFont typeface="Arial"/>
              <a:buChar char="•"/>
            </a:pPr>
            <a:r>
              <a:rPr lang="en-US" sz="3200">
                <a:solidFill>
                  <a:srgbClr val="1C2143"/>
                </a:solidFill>
                <a:latin typeface="Helvetica World"/>
              </a:rPr>
              <a:t>ті, що написані і читаються за конспектом</a:t>
            </a:r>
          </a:p>
          <a:p>
            <a:pPr marL="690881" lvl="1" indent="-345440">
              <a:lnSpc>
                <a:spcPts val="4800"/>
              </a:lnSpc>
              <a:buFont typeface="Arial"/>
              <a:buChar char="•"/>
            </a:pPr>
            <a:r>
              <a:rPr lang="en-US" sz="3200">
                <a:solidFill>
                  <a:srgbClr val="1C2143"/>
                </a:solidFill>
                <a:latin typeface="Helvetica World"/>
              </a:rPr>
              <a:t>ті, що готують заздалегідь, але не вчать напам'ять;</a:t>
            </a:r>
          </a:p>
          <a:p>
            <a:pPr marL="690881" lvl="1" indent="-345440">
              <a:lnSpc>
                <a:spcPts val="4800"/>
              </a:lnSpc>
              <a:buFont typeface="Arial"/>
              <a:buChar char="•"/>
            </a:pPr>
            <a:r>
              <a:rPr lang="en-US" sz="3200">
                <a:solidFill>
                  <a:srgbClr val="1C2143"/>
                </a:solidFill>
                <a:latin typeface="Helvetica World"/>
              </a:rPr>
              <a:t>ті, що готують заздалегідь і вчать напам'ять;</a:t>
            </a:r>
          </a:p>
          <a:p>
            <a:pPr marL="690881" lvl="1" indent="-345440">
              <a:lnSpc>
                <a:spcPts val="4800"/>
              </a:lnSpc>
              <a:buFont typeface="Arial"/>
              <a:buChar char="•"/>
            </a:pPr>
            <a:r>
              <a:rPr lang="en-US" sz="3200">
                <a:solidFill>
                  <a:srgbClr val="1C2143"/>
                </a:solidFill>
                <a:latin typeface="Helvetica World"/>
              </a:rPr>
              <a:t>імпровізовані (експромти).</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5704145" y="1425769"/>
            <a:ext cx="11867450" cy="8250491"/>
          </a:xfrm>
          <a:prstGeom prst="rect">
            <a:avLst/>
          </a:prstGeom>
        </p:spPr>
        <p:txBody>
          <a:bodyPr lIns="0" tIns="0" rIns="0" bIns="0" rtlCol="0" anchor="t">
            <a:spAutoFit/>
          </a:bodyPr>
          <a:lstStyle/>
          <a:p>
            <a:pPr>
              <a:lnSpc>
                <a:spcPts val="3539"/>
              </a:lnSpc>
            </a:pPr>
            <a:r>
              <a:rPr lang="en-US" sz="2528">
                <a:solidFill>
                  <a:srgbClr val="1C2143"/>
                </a:solidFill>
                <a:latin typeface="Helvetica World"/>
              </a:rPr>
              <a:t>     В усіх наведених випадках можна порадити оратору, щоб він мав перед собою рукопис, бажано в надрукованому вигляді, щоб легко і впевнено читати текст. Тоді увага зосереджуватиметься на логічній інтонації, наголосі, на підвищенні чи зниженні тону тощо. Варто також пам'ятати, що одна сторінка машинопису (30 рядків) читається приблизно 2 хвилини, отже, можна легко вкластися у відведений регламент часу.</a:t>
            </a:r>
          </a:p>
          <a:p>
            <a:pPr>
              <a:lnSpc>
                <a:spcPts val="3539"/>
              </a:lnSpc>
            </a:pPr>
            <a:endParaRPr lang="en-US" sz="2528">
              <a:solidFill>
                <a:srgbClr val="1C2143"/>
              </a:solidFill>
              <a:latin typeface="Helvetica World"/>
            </a:endParaRPr>
          </a:p>
          <a:p>
            <a:pPr marL="0" lvl="0" indent="0" algn="l">
              <a:lnSpc>
                <a:spcPts val="3539"/>
              </a:lnSpc>
              <a:spcBef>
                <a:spcPct val="0"/>
              </a:spcBef>
            </a:pPr>
            <a:r>
              <a:rPr lang="en-US" sz="2528">
                <a:solidFill>
                  <a:srgbClr val="1C2143"/>
                </a:solidFill>
                <a:latin typeface="Helvetica World"/>
              </a:rPr>
              <a:t>    Кожен тип промов мас свої переваги і свої недоліки. </a:t>
            </a:r>
            <a:r>
              <a:rPr lang="en-US" sz="2528">
                <a:solidFill>
                  <a:srgbClr val="1C2143"/>
                </a:solidFill>
                <a:latin typeface="Helvetica World Bold Italics"/>
              </a:rPr>
              <a:t>Читання </a:t>
            </a:r>
            <a:r>
              <a:rPr lang="en-US" sz="2528">
                <a:solidFill>
                  <a:srgbClr val="1C2143"/>
                </a:solidFill>
                <a:latin typeface="Helvetica World"/>
              </a:rPr>
              <a:t>писаного справляє враження несміливості або скутості;</a:t>
            </a:r>
            <a:r>
              <a:rPr lang="en-US" sz="2528">
                <a:solidFill>
                  <a:srgbClr val="1C2143"/>
                </a:solidFill>
                <a:latin typeface="Helvetica World Bold Italics"/>
              </a:rPr>
              <a:t> імпровізація</a:t>
            </a:r>
            <a:r>
              <a:rPr lang="en-US" sz="2528">
                <a:solidFill>
                  <a:srgbClr val="1C2143"/>
                </a:solidFill>
                <a:latin typeface="Helvetica World"/>
              </a:rPr>
              <a:t> може схилити людей до думки, що промовець занадто легко маніпулює словами, отже — викликати певну недовіру до них; </a:t>
            </a:r>
            <a:r>
              <a:rPr lang="en-US" sz="2528">
                <a:solidFill>
                  <a:srgbClr val="1C2143"/>
                </a:solidFill>
                <a:latin typeface="Helvetica World Bold Italics"/>
              </a:rPr>
              <a:t>проголошення завченого тексту</a:t>
            </a:r>
            <a:r>
              <a:rPr lang="en-US" sz="2528">
                <a:solidFill>
                  <a:srgbClr val="1C2143"/>
                </a:solidFill>
                <a:latin typeface="Helvetica World"/>
              </a:rPr>
              <a:t> інколи теж справляє ефект, протилежний сподіваному. Промовець завжди має бути готовий перейти з одного типу промови на інший. Якщо не зважати на те, що атмосфера в аудиторії змінилася і відповідно слід змінити тип виступу порівняно з тим, на який налаштовував себе промовець, — годі сподіватися на успіх. </a:t>
            </a:r>
            <a:r>
              <a:rPr lang="en-US" sz="2528">
                <a:solidFill>
                  <a:srgbClr val="1C2143"/>
                </a:solidFill>
                <a:latin typeface="Helvetica World Bold"/>
              </a:rPr>
              <a:t>Найчастіше успіху досягають промовці, які оптимально поєднують елементи різних типів промов, залежно від того, яку мету вони ставлять і перед якою аудиторією виступають.</a:t>
            </a:r>
          </a:p>
        </p:txBody>
      </p:sp>
      <p:sp>
        <p:nvSpPr>
          <p:cNvPr id="6" name="Freeform 6"/>
          <p:cNvSpPr/>
          <p:nvPr/>
        </p:nvSpPr>
        <p:spPr>
          <a:xfrm>
            <a:off x="904937" y="6598108"/>
            <a:ext cx="4659059" cy="2897088"/>
          </a:xfrm>
          <a:custGeom>
            <a:avLst/>
            <a:gdLst/>
            <a:ahLst/>
            <a:cxnLst/>
            <a:rect l="l" t="t" r="r" b="b"/>
            <a:pathLst>
              <a:path w="4659059" h="2897088">
                <a:moveTo>
                  <a:pt x="0" y="0"/>
                </a:moveTo>
                <a:lnTo>
                  <a:pt x="4659059" y="0"/>
                </a:lnTo>
                <a:lnTo>
                  <a:pt x="4659059" y="2897088"/>
                </a:lnTo>
                <a:lnTo>
                  <a:pt x="0" y="28970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a:off x="1028700" y="1028700"/>
            <a:ext cx="4535296" cy="4568522"/>
          </a:xfrm>
          <a:custGeom>
            <a:avLst/>
            <a:gdLst/>
            <a:ahLst/>
            <a:cxnLst/>
            <a:rect l="l" t="t" r="r" b="b"/>
            <a:pathLst>
              <a:path w="4535296" h="4568522">
                <a:moveTo>
                  <a:pt x="0" y="0"/>
                </a:moveTo>
                <a:lnTo>
                  <a:pt x="4535296" y="0"/>
                </a:lnTo>
                <a:lnTo>
                  <a:pt x="4535296" y="4568522"/>
                </a:lnTo>
                <a:lnTo>
                  <a:pt x="0" y="456852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1712914" y="1708490"/>
            <a:ext cx="4972392" cy="7177994"/>
          </a:xfrm>
          <a:custGeom>
            <a:avLst/>
            <a:gdLst/>
            <a:ahLst/>
            <a:cxnLst/>
            <a:rect l="l" t="t" r="r" b="b"/>
            <a:pathLst>
              <a:path w="4972392" h="7177994">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850246" y="481982"/>
            <a:ext cx="11484888" cy="979135"/>
          </a:xfrm>
          <a:prstGeom prst="rect">
            <a:avLst/>
          </a:prstGeom>
        </p:spPr>
        <p:txBody>
          <a:bodyPr lIns="0" tIns="0" rIns="0" bIns="0" rtlCol="0" anchor="t">
            <a:spAutoFit/>
          </a:bodyPr>
          <a:lstStyle/>
          <a:p>
            <a:pPr>
              <a:lnSpc>
                <a:spcPts val="7980"/>
              </a:lnSpc>
            </a:pPr>
            <a:r>
              <a:rPr lang="en-US" sz="5700">
                <a:solidFill>
                  <a:srgbClr val="1C2143"/>
                </a:solidFill>
                <a:latin typeface="Open Sans 1 Bold"/>
              </a:rPr>
              <a:t>Помилки публічного виступу</a:t>
            </a:r>
          </a:p>
        </p:txBody>
      </p:sp>
      <p:sp>
        <p:nvSpPr>
          <p:cNvPr id="7" name="TextBox 7"/>
          <p:cNvSpPr txBox="1"/>
          <p:nvPr/>
        </p:nvSpPr>
        <p:spPr>
          <a:xfrm>
            <a:off x="1028700" y="2243422"/>
            <a:ext cx="8786064" cy="6643062"/>
          </a:xfrm>
          <a:prstGeom prst="rect">
            <a:avLst/>
          </a:prstGeom>
        </p:spPr>
        <p:txBody>
          <a:bodyPr lIns="0" tIns="0" rIns="0" bIns="0" rtlCol="0" anchor="t">
            <a:spAutoFit/>
          </a:bodyPr>
          <a:lstStyle/>
          <a:p>
            <a:pPr>
              <a:lnSpc>
                <a:spcPts val="4500"/>
              </a:lnSpc>
            </a:pPr>
            <a:r>
              <a:rPr lang="en-US" sz="3000">
                <a:solidFill>
                  <a:srgbClr val="1C2143"/>
                </a:solidFill>
                <a:latin typeface="Helvetica World Bold Italics"/>
              </a:rPr>
              <a:t>Помилка 1.</a:t>
            </a:r>
            <a:r>
              <a:rPr lang="en-US" sz="3000">
                <a:solidFill>
                  <a:srgbClr val="1C2143"/>
                </a:solidFill>
                <a:latin typeface="Helvetica World"/>
              </a:rPr>
              <a:t> Невідповідність.</a:t>
            </a:r>
          </a:p>
          <a:p>
            <a:pPr>
              <a:lnSpc>
                <a:spcPts val="4500"/>
              </a:lnSpc>
            </a:pPr>
            <a:r>
              <a:rPr lang="en-US" sz="3000">
                <a:solidFill>
                  <a:srgbClr val="1C2143"/>
                </a:solidFill>
                <a:latin typeface="Helvetica World Bold Italics"/>
              </a:rPr>
              <a:t>Помилка 2.</a:t>
            </a:r>
            <a:r>
              <a:rPr lang="en-US" sz="3000">
                <a:solidFill>
                  <a:srgbClr val="1C2143"/>
                </a:solidFill>
                <a:latin typeface="Helvetica World"/>
              </a:rPr>
              <a:t> Виправдання.</a:t>
            </a:r>
          </a:p>
          <a:p>
            <a:pPr>
              <a:lnSpc>
                <a:spcPts val="4500"/>
              </a:lnSpc>
            </a:pPr>
            <a:r>
              <a:rPr lang="en-US" sz="3000">
                <a:solidFill>
                  <a:srgbClr val="1C2143"/>
                </a:solidFill>
                <a:latin typeface="Helvetica World Bold Italics"/>
              </a:rPr>
              <a:t>Помилка 3.</a:t>
            </a:r>
            <a:r>
              <a:rPr lang="en-US" sz="3000">
                <a:solidFill>
                  <a:srgbClr val="1C2143"/>
                </a:solidFill>
                <a:latin typeface="Helvetica World Bold"/>
              </a:rPr>
              <a:t> </a:t>
            </a:r>
            <a:r>
              <a:rPr lang="en-US" sz="3000">
                <a:solidFill>
                  <a:srgbClr val="1C2143"/>
                </a:solidFill>
                <a:latin typeface="Helvetica World"/>
              </a:rPr>
              <a:t>Вибачення.</a:t>
            </a:r>
          </a:p>
          <a:p>
            <a:pPr>
              <a:lnSpc>
                <a:spcPts val="4500"/>
              </a:lnSpc>
            </a:pPr>
            <a:r>
              <a:rPr lang="en-US" sz="3000">
                <a:solidFill>
                  <a:srgbClr val="1C2143"/>
                </a:solidFill>
                <a:latin typeface="Helvetica World Bold Italics"/>
              </a:rPr>
              <a:t>Помилка 4.</a:t>
            </a:r>
            <a:r>
              <a:rPr lang="en-US" sz="3000">
                <a:solidFill>
                  <a:srgbClr val="1C2143"/>
                </a:solidFill>
                <a:latin typeface="Helvetica World"/>
              </a:rPr>
              <a:t> Очі і брови.</a:t>
            </a:r>
          </a:p>
          <a:p>
            <a:pPr>
              <a:lnSpc>
                <a:spcPts val="4500"/>
              </a:lnSpc>
            </a:pPr>
            <a:r>
              <a:rPr lang="en-US" sz="3000">
                <a:solidFill>
                  <a:srgbClr val="1C2143"/>
                </a:solidFill>
                <a:latin typeface="Helvetica World Bold Italics"/>
              </a:rPr>
              <a:t>Помилка 5</a:t>
            </a:r>
            <a:r>
              <a:rPr lang="en-US" sz="3000">
                <a:solidFill>
                  <a:srgbClr val="1C2143"/>
                </a:solidFill>
                <a:latin typeface="Helvetica World Italics"/>
              </a:rPr>
              <a:t>.</a:t>
            </a:r>
            <a:r>
              <a:rPr lang="en-US" sz="3000">
                <a:solidFill>
                  <a:srgbClr val="1C2143"/>
                </a:solidFill>
                <a:latin typeface="Helvetica World"/>
              </a:rPr>
              <a:t> Підбір слів. </a:t>
            </a:r>
          </a:p>
          <a:p>
            <a:pPr>
              <a:lnSpc>
                <a:spcPts val="4500"/>
              </a:lnSpc>
            </a:pPr>
            <a:r>
              <a:rPr lang="en-US" sz="3000">
                <a:solidFill>
                  <a:srgbClr val="1C2143"/>
                </a:solidFill>
                <a:latin typeface="Helvetica World Bold Italics"/>
              </a:rPr>
              <a:t>Помилка 6.</a:t>
            </a:r>
            <a:r>
              <a:rPr lang="en-US" sz="3000">
                <a:solidFill>
                  <a:srgbClr val="1C2143"/>
                </a:solidFill>
                <a:latin typeface="Helvetica World"/>
              </a:rPr>
              <a:t> Відсутність гумору.</a:t>
            </a:r>
          </a:p>
          <a:p>
            <a:pPr>
              <a:lnSpc>
                <a:spcPts val="4500"/>
              </a:lnSpc>
            </a:pPr>
            <a:r>
              <a:rPr lang="en-US" sz="3000">
                <a:solidFill>
                  <a:srgbClr val="1C2143"/>
                </a:solidFill>
                <a:latin typeface="Helvetica World Bold Italics"/>
              </a:rPr>
              <a:t>Помилка 7.</a:t>
            </a:r>
            <a:r>
              <a:rPr lang="en-US" sz="3000">
                <a:solidFill>
                  <a:srgbClr val="1C2143"/>
                </a:solidFill>
                <a:latin typeface="Helvetica World"/>
              </a:rPr>
              <a:t> Усезнайство.</a:t>
            </a:r>
          </a:p>
          <a:p>
            <a:pPr>
              <a:lnSpc>
                <a:spcPts val="4500"/>
              </a:lnSpc>
            </a:pPr>
            <a:r>
              <a:rPr lang="en-US" sz="3000">
                <a:solidFill>
                  <a:srgbClr val="1C2143"/>
                </a:solidFill>
                <a:latin typeface="Helvetica World Bold Italics"/>
              </a:rPr>
              <a:t>Помилка 8.</a:t>
            </a:r>
            <a:r>
              <a:rPr lang="en-US" sz="3000">
                <a:solidFill>
                  <a:srgbClr val="1C2143"/>
                </a:solidFill>
                <a:latin typeface="Helvetica World Bold"/>
              </a:rPr>
              <a:t> </a:t>
            </a:r>
            <a:r>
              <a:rPr lang="en-US" sz="3000">
                <a:solidFill>
                  <a:srgbClr val="1C2143"/>
                </a:solidFill>
                <a:latin typeface="Helvetica World"/>
              </a:rPr>
              <a:t>Метушливість.</a:t>
            </a:r>
          </a:p>
          <a:p>
            <a:pPr>
              <a:lnSpc>
                <a:spcPts val="4500"/>
              </a:lnSpc>
            </a:pPr>
            <a:r>
              <a:rPr lang="en-US" sz="3000">
                <a:solidFill>
                  <a:srgbClr val="1C2143"/>
                </a:solidFill>
                <a:latin typeface="Helvetica World Bold Italics"/>
              </a:rPr>
              <a:t>Помилка 9.</a:t>
            </a:r>
            <a:r>
              <a:rPr lang="en-US" sz="3000">
                <a:solidFill>
                  <a:srgbClr val="1C2143"/>
                </a:solidFill>
                <a:latin typeface="Helvetica World"/>
              </a:rPr>
              <a:t> Монотонність.</a:t>
            </a:r>
          </a:p>
          <a:p>
            <a:pPr>
              <a:lnSpc>
                <a:spcPts val="4500"/>
              </a:lnSpc>
            </a:pPr>
            <a:r>
              <a:rPr lang="en-US" sz="3000">
                <a:solidFill>
                  <a:srgbClr val="1C2143"/>
                </a:solidFill>
                <a:latin typeface="Helvetica World Bold Italics"/>
              </a:rPr>
              <a:t>Помилка 10.</a:t>
            </a:r>
            <a:r>
              <a:rPr lang="en-US" sz="3000">
                <a:solidFill>
                  <a:srgbClr val="1C2143"/>
                </a:solidFill>
                <a:latin typeface="Helvetica World"/>
              </a:rPr>
              <a:t> Відсутність пауз.</a:t>
            </a:r>
          </a:p>
          <a:p>
            <a:pPr>
              <a:lnSpc>
                <a:spcPts val="4200"/>
              </a:lnSpc>
            </a:pPr>
            <a:endParaRPr lang="en-US" sz="3000">
              <a:solidFill>
                <a:srgbClr val="1C2143"/>
              </a:solidFill>
              <a:latin typeface="Helvetica Wor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027140" y="484057"/>
            <a:ext cx="15901636" cy="1313166"/>
          </a:xfrm>
          <a:prstGeom prst="rect">
            <a:avLst/>
          </a:prstGeom>
        </p:spPr>
        <p:txBody>
          <a:bodyPr lIns="0" tIns="0" rIns="0" bIns="0" rtlCol="0" anchor="t">
            <a:spAutoFit/>
          </a:bodyPr>
          <a:lstStyle/>
          <a:p>
            <a:pPr>
              <a:lnSpc>
                <a:spcPts val="5320"/>
              </a:lnSpc>
            </a:pPr>
            <a:r>
              <a:rPr lang="en-US" sz="3800">
                <a:solidFill>
                  <a:srgbClr val="1C2143"/>
                </a:solidFill>
                <a:latin typeface="Open Sans 1 Bold"/>
              </a:rPr>
              <a:t>Набір відповідних тактичних та мовних засобів у межах конкретного виду усного вербального спілкування:</a:t>
            </a:r>
          </a:p>
        </p:txBody>
      </p:sp>
      <p:sp>
        <p:nvSpPr>
          <p:cNvPr id="6" name="TextBox 6"/>
          <p:cNvSpPr txBox="1"/>
          <p:nvPr/>
        </p:nvSpPr>
        <p:spPr>
          <a:xfrm>
            <a:off x="759459" y="2578854"/>
            <a:ext cx="10905211" cy="6505417"/>
          </a:xfrm>
          <a:prstGeom prst="rect">
            <a:avLst/>
          </a:prstGeom>
        </p:spPr>
        <p:txBody>
          <a:bodyPr lIns="0" tIns="0" rIns="0" bIns="0" rtlCol="0" anchor="t">
            <a:spAutoFit/>
          </a:bodyPr>
          <a:lstStyle/>
          <a:p>
            <a:pPr marL="604523" lvl="1" indent="-302261" algn="just">
              <a:lnSpc>
                <a:spcPts val="4200"/>
              </a:lnSpc>
              <a:buFont typeface="Arial"/>
              <a:buChar char="•"/>
            </a:pPr>
            <a:r>
              <a:rPr lang="en-US" sz="2800">
                <a:solidFill>
                  <a:srgbClr val="1C2143"/>
                </a:solidFill>
                <a:latin typeface="Helvetica World"/>
              </a:rPr>
              <a:t>Усне ділове спілкування передбачає всілякі способи взаємодії з людьми, використання різних комунікативних засобів —</a:t>
            </a:r>
            <a:r>
              <a:rPr lang="en-US" sz="2800">
                <a:solidFill>
                  <a:srgbClr val="1C2143"/>
                </a:solidFill>
                <a:latin typeface="Helvetica World Bold Italics"/>
              </a:rPr>
              <a:t> вербальних</a:t>
            </a:r>
            <a:r>
              <a:rPr lang="en-US" sz="2800">
                <a:solidFill>
                  <a:srgbClr val="1C2143"/>
                </a:solidFill>
                <a:latin typeface="Helvetica World"/>
              </a:rPr>
              <a:t> </a:t>
            </a:r>
            <a:r>
              <a:rPr lang="en-US" sz="2800">
                <a:solidFill>
                  <a:srgbClr val="1C2143"/>
                </a:solidFill>
                <a:latin typeface="Helvetica World Italics"/>
              </a:rPr>
              <a:t>(словесних)</a:t>
            </a:r>
            <a:r>
              <a:rPr lang="en-US" sz="2800">
                <a:solidFill>
                  <a:srgbClr val="1C2143"/>
                </a:solidFill>
                <a:latin typeface="Helvetica World"/>
              </a:rPr>
              <a:t> і </a:t>
            </a:r>
            <a:r>
              <a:rPr lang="en-US" sz="2800">
                <a:solidFill>
                  <a:srgbClr val="1C2143"/>
                </a:solidFill>
                <a:latin typeface="Helvetica World Bold"/>
              </a:rPr>
              <a:t>невербальних </a:t>
            </a:r>
            <a:r>
              <a:rPr lang="en-US" sz="2800">
                <a:solidFill>
                  <a:srgbClr val="1C2143"/>
                </a:solidFill>
                <a:latin typeface="Helvetica World Italics"/>
              </a:rPr>
              <a:t>(несловесних)</a:t>
            </a:r>
            <a:r>
              <a:rPr lang="en-US" sz="2800">
                <a:solidFill>
                  <a:srgbClr val="1C2143"/>
                </a:solidFill>
                <a:latin typeface="Helvetica World"/>
              </a:rPr>
              <a:t>.</a:t>
            </a:r>
          </a:p>
          <a:p>
            <a:pPr marL="604523" lvl="1" indent="-302261" algn="just">
              <a:lnSpc>
                <a:spcPts val="4200"/>
              </a:lnSpc>
              <a:buFont typeface="Arial"/>
              <a:buChar char="•"/>
            </a:pPr>
            <a:r>
              <a:rPr lang="en-US" sz="2800">
                <a:solidFill>
                  <a:srgbClr val="1C2143"/>
                </a:solidFill>
                <a:latin typeface="Helvetica World"/>
              </a:rPr>
              <a:t> </a:t>
            </a:r>
            <a:r>
              <a:rPr lang="en-US" sz="2800">
                <a:solidFill>
                  <a:srgbClr val="1C2143"/>
                </a:solidFill>
                <a:latin typeface="Helvetica World Bold"/>
              </a:rPr>
              <a:t>Телефонна розмова</a:t>
            </a:r>
            <a:r>
              <a:rPr lang="en-US" sz="2800">
                <a:solidFill>
                  <a:srgbClr val="1C2143"/>
                </a:solidFill>
                <a:latin typeface="Helvetica World"/>
              </a:rPr>
              <a:t> — це надзвичайно поширений вид усного вербального невізуального спілкування. Співрозмовники не бачать один одного і тому з усіх невербальних засобів спілкування тут у розпорядженні мовця є лише неканонічні фонетичні знаки, паузи і мовчання. З огляду на відсутність підтримки мовлення жестами, поглядами, мімікою тощо воно істотно відрізняється від контактного усного спілкування.</a:t>
            </a:r>
          </a:p>
        </p:txBody>
      </p:sp>
      <p:sp>
        <p:nvSpPr>
          <p:cNvPr id="7" name="Freeform 7"/>
          <p:cNvSpPr/>
          <p:nvPr/>
        </p:nvSpPr>
        <p:spPr>
          <a:xfrm>
            <a:off x="12079464" y="2195804"/>
            <a:ext cx="4988041" cy="7374792"/>
          </a:xfrm>
          <a:custGeom>
            <a:avLst/>
            <a:gdLst/>
            <a:ahLst/>
            <a:cxnLst/>
            <a:rect l="l" t="t" r="r" b="b"/>
            <a:pathLst>
              <a:path w="4988041" h="7374792">
                <a:moveTo>
                  <a:pt x="0" y="0"/>
                </a:moveTo>
                <a:lnTo>
                  <a:pt x="4988041" y="0"/>
                </a:lnTo>
                <a:lnTo>
                  <a:pt x="4988041" y="7374791"/>
                </a:lnTo>
                <a:lnTo>
                  <a:pt x="0" y="73747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212175"/>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649484" y="4249666"/>
            <a:ext cx="5713294" cy="5557477"/>
          </a:xfrm>
          <a:custGeom>
            <a:avLst/>
            <a:gdLst/>
            <a:ahLst/>
            <a:cxnLst/>
            <a:rect l="l" t="t" r="r" b="b"/>
            <a:pathLst>
              <a:path w="5713294" h="5557477">
                <a:moveTo>
                  <a:pt x="0" y="0"/>
                </a:moveTo>
                <a:lnTo>
                  <a:pt x="5713294" y="0"/>
                </a:lnTo>
                <a:lnTo>
                  <a:pt x="5713294" y="5557477"/>
                </a:lnTo>
                <a:lnTo>
                  <a:pt x="0" y="55574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1028700" y="429918"/>
            <a:ext cx="15876229" cy="754958"/>
          </a:xfrm>
          <a:prstGeom prst="rect">
            <a:avLst/>
          </a:prstGeom>
        </p:spPr>
        <p:txBody>
          <a:bodyPr lIns="0" tIns="0" rIns="0" bIns="0" rtlCol="0" anchor="t">
            <a:spAutoFit/>
          </a:bodyPr>
          <a:lstStyle/>
          <a:p>
            <a:pPr>
              <a:lnSpc>
                <a:spcPts val="6160"/>
              </a:lnSpc>
            </a:pPr>
            <a:r>
              <a:rPr lang="en-US" sz="4400">
                <a:solidFill>
                  <a:srgbClr val="1C2143"/>
                </a:solidFill>
                <a:latin typeface="Open Sans 1 Bold"/>
              </a:rPr>
              <a:t>Тактичні та мовні засоби у телефонному спілкуванні</a:t>
            </a:r>
          </a:p>
        </p:txBody>
      </p:sp>
      <p:sp>
        <p:nvSpPr>
          <p:cNvPr id="7" name="TextBox 7"/>
          <p:cNvSpPr txBox="1"/>
          <p:nvPr/>
        </p:nvSpPr>
        <p:spPr>
          <a:xfrm>
            <a:off x="6636143" y="1590978"/>
            <a:ext cx="11046986" cy="7746519"/>
          </a:xfrm>
          <a:prstGeom prst="rect">
            <a:avLst/>
          </a:prstGeom>
        </p:spPr>
        <p:txBody>
          <a:bodyPr lIns="0" tIns="0" rIns="0" bIns="0" rtlCol="0" anchor="t">
            <a:spAutoFit/>
          </a:bodyPr>
          <a:lstStyle/>
          <a:p>
            <a:pPr>
              <a:lnSpc>
                <a:spcPts val="3600"/>
              </a:lnSpc>
            </a:pPr>
            <a:r>
              <a:rPr lang="en-US" sz="2400">
                <a:solidFill>
                  <a:srgbClr val="1C2143"/>
                </a:solidFill>
                <a:latin typeface="Helvetica World"/>
              </a:rPr>
              <a:t>    Перед тим, як взяти в руки телефонну слухавку й зателефонувати, необхідно вибрати час і намітити всі важливі питання, бо якщо щось забути і повторно виходити на зв'язок — це буде не зовсім зручно. </a:t>
            </a:r>
          </a:p>
          <a:p>
            <a:pPr>
              <a:lnSpc>
                <a:spcPts val="3600"/>
              </a:lnSpc>
            </a:pPr>
            <a:r>
              <a:rPr lang="en-US" sz="2400">
                <a:solidFill>
                  <a:srgbClr val="1C2143"/>
                </a:solidFill>
                <a:latin typeface="Helvetica World"/>
              </a:rPr>
              <a:t>    </a:t>
            </a:r>
          </a:p>
          <a:p>
            <a:pPr>
              <a:lnSpc>
                <a:spcPts val="3600"/>
              </a:lnSpc>
            </a:pPr>
            <a:r>
              <a:rPr lang="en-US" sz="2400">
                <a:solidFill>
                  <a:srgbClr val="1C2143"/>
                </a:solidFill>
                <a:latin typeface="Helvetica World"/>
              </a:rPr>
              <a:t>    До помилок, пов'язаних з непідготовленістю до розмови, можна віднести: </a:t>
            </a:r>
          </a:p>
          <a:p>
            <a:pPr marL="518165" lvl="1" indent="-259082">
              <a:lnSpc>
                <a:spcPts val="3600"/>
              </a:lnSpc>
              <a:buFont typeface="Arial"/>
              <a:buChar char="•"/>
            </a:pPr>
            <a:r>
              <a:rPr lang="en-US" sz="2400">
                <a:solidFill>
                  <a:srgbClr val="1C2143"/>
                </a:solidFill>
                <a:latin typeface="Helvetica World"/>
              </a:rPr>
              <a:t>неконкретні запитання та розпливчасті відповіді; </a:t>
            </a:r>
          </a:p>
          <a:p>
            <a:pPr marL="518165" lvl="1" indent="-259082">
              <a:lnSpc>
                <a:spcPts val="3600"/>
              </a:lnSpc>
              <a:buFont typeface="Arial"/>
              <a:buChar char="•"/>
            </a:pPr>
            <a:r>
              <a:rPr lang="en-US" sz="2400">
                <a:solidFill>
                  <a:srgbClr val="1C2143"/>
                </a:solidFill>
                <a:latin typeface="Helvetica World"/>
              </a:rPr>
              <a:t>дезінформація та приховування правди, «гра на публіку»; </a:t>
            </a:r>
          </a:p>
          <a:p>
            <a:pPr marL="518165" lvl="1" indent="-259082">
              <a:lnSpc>
                <a:spcPts val="3600"/>
              </a:lnSpc>
              <a:buFont typeface="Arial"/>
              <a:buChar char="•"/>
            </a:pPr>
            <a:r>
              <a:rPr lang="en-US" sz="2400">
                <a:solidFill>
                  <a:srgbClr val="1C2143"/>
                </a:solidFill>
                <a:latin typeface="Helvetica World"/>
              </a:rPr>
              <a:t>надлишок уваги до другорядного, що не на користь головному; </a:t>
            </a:r>
          </a:p>
          <a:p>
            <a:pPr marL="518165" lvl="1" indent="-259082">
              <a:lnSpc>
                <a:spcPts val="3600"/>
              </a:lnSpc>
              <a:buFont typeface="Arial"/>
              <a:buChar char="•"/>
            </a:pPr>
            <a:r>
              <a:rPr lang="en-US" sz="2400">
                <a:solidFill>
                  <a:srgbClr val="1C2143"/>
                </a:solidFill>
                <a:latin typeface="Helvetica World"/>
              </a:rPr>
              <a:t>перебивання партнера. Перебивають співрозмовника не лише, аби щось з'ясувати, уточнити, повернути до теми, а й навмисно, щоб він збився з основного питання і застряг у поясненні другорядних деталей, роздратувався, не встиг укластися у визначений регламентом час тощо; </a:t>
            </a:r>
          </a:p>
          <a:p>
            <a:pPr marL="518165" lvl="1" indent="-259082">
              <a:lnSpc>
                <a:spcPts val="3600"/>
              </a:lnSpc>
              <a:buFont typeface="Arial"/>
              <a:buChar char="•"/>
            </a:pPr>
            <a:r>
              <a:rPr lang="en-US" sz="2400">
                <a:solidFill>
                  <a:srgbClr val="1C2143"/>
                </a:solidFill>
                <a:latin typeface="Helvetica World"/>
              </a:rPr>
              <a:t>переливання із пустого в порожнє; </a:t>
            </a:r>
          </a:p>
          <a:p>
            <a:pPr marL="518165" lvl="1" indent="-259082">
              <a:lnSpc>
                <a:spcPts val="3600"/>
              </a:lnSpc>
              <a:buFont typeface="Arial"/>
              <a:buChar char="•"/>
            </a:pPr>
            <a:r>
              <a:rPr lang="en-US" sz="2400">
                <a:solidFill>
                  <a:srgbClr val="1C2143"/>
                </a:solidFill>
                <a:latin typeface="Helvetica World"/>
              </a:rPr>
              <a:t>не слід телефонувати додому після 22 години, а тим більше у службових справах. Цілком можливо, що у співрозмовника можуть бути якість невідкладні сімейні справи і на момент вашого дзвінка вони ще не вирішені.</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271097"/>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334059" y="580123"/>
            <a:ext cx="15619882" cy="811429"/>
          </a:xfrm>
          <a:prstGeom prst="rect">
            <a:avLst/>
          </a:prstGeom>
        </p:spPr>
        <p:txBody>
          <a:bodyPr lIns="0" tIns="0" rIns="0" bIns="0" rtlCol="0" anchor="t">
            <a:spAutoFit/>
          </a:bodyPr>
          <a:lstStyle/>
          <a:p>
            <a:pPr>
              <a:lnSpc>
                <a:spcPts val="6720"/>
              </a:lnSpc>
            </a:pPr>
            <a:r>
              <a:rPr lang="en-US" sz="4800">
                <a:solidFill>
                  <a:srgbClr val="1C2143"/>
                </a:solidFill>
                <a:latin typeface="Open Sans 1 Bold"/>
              </a:rPr>
              <a:t>1. Привітайте партнера та відрекомендуйтесь.</a:t>
            </a:r>
          </a:p>
        </p:txBody>
      </p:sp>
      <p:sp>
        <p:nvSpPr>
          <p:cNvPr id="6" name="Freeform 6"/>
          <p:cNvSpPr/>
          <p:nvPr/>
        </p:nvSpPr>
        <p:spPr>
          <a:xfrm>
            <a:off x="443543" y="4603053"/>
            <a:ext cx="6225300" cy="4810459"/>
          </a:xfrm>
          <a:custGeom>
            <a:avLst/>
            <a:gdLst/>
            <a:ahLst/>
            <a:cxnLst/>
            <a:rect l="l" t="t" r="r" b="b"/>
            <a:pathLst>
              <a:path w="6225300" h="4810459">
                <a:moveTo>
                  <a:pt x="0" y="0"/>
                </a:moveTo>
                <a:lnTo>
                  <a:pt x="6225299" y="0"/>
                </a:lnTo>
                <a:lnTo>
                  <a:pt x="6225299" y="4810459"/>
                </a:lnTo>
                <a:lnTo>
                  <a:pt x="0" y="48104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TextBox 7"/>
          <p:cNvSpPr txBox="1"/>
          <p:nvPr/>
        </p:nvSpPr>
        <p:spPr>
          <a:xfrm>
            <a:off x="6668842" y="1954530"/>
            <a:ext cx="10880446" cy="7911534"/>
          </a:xfrm>
          <a:prstGeom prst="rect">
            <a:avLst/>
          </a:prstGeom>
        </p:spPr>
        <p:txBody>
          <a:bodyPr lIns="0" tIns="0" rIns="0" bIns="0" rtlCol="0" anchor="t">
            <a:spAutoFit/>
          </a:bodyPr>
          <a:lstStyle/>
          <a:p>
            <a:pPr>
              <a:lnSpc>
                <a:spcPts val="4199"/>
              </a:lnSpc>
            </a:pPr>
            <a:r>
              <a:rPr lang="en-US" sz="2799" spc="-55">
                <a:solidFill>
                  <a:srgbClr val="1C2143"/>
                </a:solidFill>
                <a:latin typeface="Helvetica World"/>
              </a:rPr>
              <a:t>    Привітавшись, зробіть невелику паузу, щоб ваш співрозмовник міг відповісти на вітання. Залежно від обставин назвіть своє ім'я, або ім'я і прізвище, або ім'я, прізвище і посаду, або тільки посаду чи тільки назву свого підприємства, установи тощо. У разі неотримання потрібної відповіді чи недостатньої чутності треба уточнити номер телефону, ім'я (прізвище) співрозмовника, назву підприємства. </a:t>
            </a:r>
          </a:p>
          <a:p>
            <a:pPr>
              <a:lnSpc>
                <a:spcPts val="4199"/>
              </a:lnSpc>
            </a:pPr>
            <a:r>
              <a:rPr lang="en-US" sz="2799" spc="-55">
                <a:solidFill>
                  <a:srgbClr val="1C2143"/>
                </a:solidFill>
                <a:latin typeface="Helvetica World"/>
              </a:rPr>
              <a:t> </a:t>
            </a:r>
            <a:r>
              <a:rPr lang="en-US" sz="2799" spc="-55">
                <a:solidFill>
                  <a:srgbClr val="1C2143"/>
                </a:solidFill>
                <a:latin typeface="Helvetica World Bold Italics"/>
              </a:rPr>
              <a:t>Наприклад: </a:t>
            </a:r>
          </a:p>
          <a:p>
            <a:pPr>
              <a:lnSpc>
                <a:spcPts val="4199"/>
              </a:lnSpc>
            </a:pPr>
            <a:r>
              <a:rPr lang="en-US" sz="2799" spc="-55">
                <a:solidFill>
                  <a:srgbClr val="1C2143"/>
                </a:solidFill>
                <a:latin typeface="Helvetica World Italics"/>
              </a:rPr>
              <a:t> — </a:t>
            </a:r>
            <a:r>
              <a:rPr lang="en-US" sz="2799" spc="-55">
                <a:solidFill>
                  <a:srgbClr val="1C2143"/>
                </a:solidFill>
                <a:latin typeface="Helvetica World"/>
              </a:rPr>
              <a:t>Перепрошую, це Інститут безпеки підприємництва? </a:t>
            </a:r>
          </a:p>
          <a:p>
            <a:pPr>
              <a:lnSpc>
                <a:spcPts val="4199"/>
              </a:lnSpc>
            </a:pPr>
            <a:r>
              <a:rPr lang="en-US" sz="2799" spc="-55">
                <a:solidFill>
                  <a:srgbClr val="1C2143"/>
                </a:solidFill>
                <a:latin typeface="Helvetica World"/>
              </a:rPr>
              <a:t> — Це Ви, Наталіє Олександрівно? </a:t>
            </a:r>
          </a:p>
          <a:p>
            <a:pPr>
              <a:lnSpc>
                <a:spcPts val="4199"/>
              </a:lnSpc>
            </a:pPr>
            <a:r>
              <a:rPr lang="en-US" sz="2799" spc="-55">
                <a:solidFill>
                  <a:srgbClr val="1C2143"/>
                </a:solidFill>
                <a:latin typeface="Helvetica World"/>
              </a:rPr>
              <a:t> — Це ти, Андрію? </a:t>
            </a:r>
          </a:p>
          <a:p>
            <a:pPr marL="0" lvl="0" indent="0">
              <a:lnSpc>
                <a:spcPts val="4199"/>
              </a:lnSpc>
            </a:pPr>
            <a:r>
              <a:rPr lang="en-US" sz="2799" spc="-55">
                <a:solidFill>
                  <a:srgbClr val="1C2143"/>
                </a:solidFill>
                <a:latin typeface="Helvetica World"/>
              </a:rPr>
              <a:t>     На запитання ініціатора розмови адресат має дати конкретну позитивну або негативну відповідь. Неетично допитуватись в ініціатора розмови, який номер йому потрібен, осуджувати чи навпаки повчати його.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1027140" y="490270"/>
            <a:ext cx="15270203" cy="962560"/>
          </a:xfrm>
          <a:prstGeom prst="rect">
            <a:avLst/>
          </a:prstGeom>
        </p:spPr>
        <p:txBody>
          <a:bodyPr lIns="0" tIns="0" rIns="0" bIns="0" rtlCol="0" anchor="t">
            <a:spAutoFit/>
          </a:bodyPr>
          <a:lstStyle/>
          <a:p>
            <a:pPr>
              <a:lnSpc>
                <a:spcPts val="7840"/>
              </a:lnSpc>
            </a:pPr>
            <a:r>
              <a:rPr lang="en-US" sz="5600">
                <a:solidFill>
                  <a:srgbClr val="1C2143"/>
                </a:solidFill>
                <a:latin typeface="Open Sans 1 Bold"/>
              </a:rPr>
              <a:t> 2. Впізнайте співбесідника. </a:t>
            </a:r>
          </a:p>
        </p:txBody>
      </p:sp>
      <p:sp>
        <p:nvSpPr>
          <p:cNvPr id="6" name="TextBox 6"/>
          <p:cNvSpPr txBox="1"/>
          <p:nvPr/>
        </p:nvSpPr>
        <p:spPr>
          <a:xfrm>
            <a:off x="737152" y="2051725"/>
            <a:ext cx="10682731" cy="7206575"/>
          </a:xfrm>
          <a:prstGeom prst="rect">
            <a:avLst/>
          </a:prstGeom>
        </p:spPr>
        <p:txBody>
          <a:bodyPr lIns="0" tIns="0" rIns="0" bIns="0" rtlCol="0" anchor="t">
            <a:spAutoFit/>
          </a:bodyPr>
          <a:lstStyle/>
          <a:p>
            <a:pPr>
              <a:lnSpc>
                <a:spcPts val="4200"/>
              </a:lnSpc>
            </a:pPr>
            <a:r>
              <a:rPr lang="en-US" sz="2800">
                <a:solidFill>
                  <a:srgbClr val="1C2143"/>
                </a:solidFill>
                <a:latin typeface="Helvetica World"/>
              </a:rPr>
              <a:t>    Якщо трубку взяла інша людина, то привітавшись та відрекомендувавшись попросіть знайти свого партнера. </a:t>
            </a:r>
          </a:p>
          <a:p>
            <a:pPr>
              <a:lnSpc>
                <a:spcPts val="4200"/>
              </a:lnSpc>
            </a:pPr>
            <a:r>
              <a:rPr lang="en-US" sz="2800">
                <a:solidFill>
                  <a:srgbClr val="1C2143"/>
                </a:solidFill>
                <a:latin typeface="Helvetica World"/>
              </a:rPr>
              <a:t>   </a:t>
            </a:r>
            <a:r>
              <a:rPr lang="en-US" sz="2800">
                <a:solidFill>
                  <a:srgbClr val="1C2143"/>
                </a:solidFill>
                <a:latin typeface="Helvetica World Bold Italics"/>
              </a:rPr>
              <a:t> Наприклад:</a:t>
            </a:r>
            <a:r>
              <a:rPr lang="en-US" sz="2800">
                <a:solidFill>
                  <a:srgbClr val="1C2143"/>
                </a:solidFill>
                <a:latin typeface="Helvetica World"/>
              </a:rPr>
              <a:t> </a:t>
            </a:r>
          </a:p>
          <a:p>
            <a:pPr>
              <a:lnSpc>
                <a:spcPts val="4200"/>
              </a:lnSpc>
            </a:pPr>
            <a:r>
              <a:rPr lang="en-US" sz="2800">
                <a:solidFill>
                  <a:srgbClr val="1C2143"/>
                </a:solidFill>
                <a:latin typeface="Helvetica World"/>
              </a:rPr>
              <a:t>— </a:t>
            </a:r>
            <a:r>
              <a:rPr lang="en-US" sz="2800">
                <a:solidFill>
                  <a:srgbClr val="1C2143"/>
                </a:solidFill>
                <a:latin typeface="Helvetica World Italics"/>
              </a:rPr>
              <a:t>Добрий день. (Відповідь привітання). </a:t>
            </a:r>
          </a:p>
          <a:p>
            <a:pPr>
              <a:lnSpc>
                <a:spcPts val="4200"/>
              </a:lnSpc>
            </a:pPr>
            <a:r>
              <a:rPr lang="en-US" sz="2800">
                <a:solidFill>
                  <a:srgbClr val="1C2143"/>
                </a:solidFill>
                <a:latin typeface="Helvetica World Italics"/>
              </a:rPr>
              <a:t>— Будьте ласкаві, запросіть Ларису Володимирівну.</a:t>
            </a:r>
            <a:r>
              <a:rPr lang="en-US" sz="2800">
                <a:solidFill>
                  <a:srgbClr val="1C2143"/>
                </a:solidFill>
                <a:latin typeface="Helvetica World"/>
              </a:rPr>
              <a:t> </a:t>
            </a:r>
          </a:p>
          <a:p>
            <a:pPr>
              <a:lnSpc>
                <a:spcPts val="4200"/>
              </a:lnSpc>
            </a:pPr>
            <a:r>
              <a:rPr lang="en-US" sz="2800">
                <a:solidFill>
                  <a:srgbClr val="1C2143"/>
                </a:solidFill>
                <a:latin typeface="Helvetica World"/>
              </a:rPr>
              <a:t>    Не обговорюйте питання, що вас цікавлять, з неуповноваженими на це людьми. Краще сказати: </a:t>
            </a:r>
          </a:p>
          <a:p>
            <a:pPr>
              <a:lnSpc>
                <a:spcPts val="4200"/>
              </a:lnSpc>
            </a:pPr>
            <a:r>
              <a:rPr lang="en-US" sz="2800">
                <a:solidFill>
                  <a:srgbClr val="1C2143"/>
                </a:solidFill>
                <a:latin typeface="Helvetica World"/>
              </a:rPr>
              <a:t>— </a:t>
            </a:r>
            <a:r>
              <a:rPr lang="en-US" sz="2800">
                <a:solidFill>
                  <a:srgbClr val="1C2143"/>
                </a:solidFill>
                <a:latin typeface="Helvetica World Italics"/>
              </a:rPr>
              <a:t>Це дуже важко мені пояснити. Мені потрібна саме Лариса Володимирівна! </a:t>
            </a:r>
          </a:p>
          <a:p>
            <a:pPr>
              <a:lnSpc>
                <a:spcPts val="4200"/>
              </a:lnSpc>
            </a:pPr>
            <a:r>
              <a:rPr lang="en-US" sz="2800">
                <a:solidFill>
                  <a:srgbClr val="1C2143"/>
                </a:solidFill>
                <a:latin typeface="Helvetica World"/>
              </a:rPr>
              <a:t>    У разі невгамовності вашого співрозмовника можна додати: </a:t>
            </a:r>
          </a:p>
          <a:p>
            <a:pPr>
              <a:lnSpc>
                <a:spcPts val="4200"/>
              </a:lnSpc>
            </a:pPr>
            <a:r>
              <a:rPr lang="en-US" sz="2800">
                <a:solidFill>
                  <a:srgbClr val="1C2143"/>
                </a:solidFill>
                <a:latin typeface="Helvetica World Italics"/>
              </a:rPr>
              <a:t>Це дуже важливо! </a:t>
            </a:r>
          </a:p>
          <a:p>
            <a:pPr>
              <a:lnSpc>
                <a:spcPts val="4200"/>
              </a:lnSpc>
            </a:pPr>
            <a:r>
              <a:rPr lang="en-US" sz="2800">
                <a:solidFill>
                  <a:srgbClr val="1C2143"/>
                </a:solidFill>
                <a:latin typeface="Helvetica World"/>
              </a:rPr>
              <a:t>    Прохання до секретаря з’єднати з керівником можна закінчити словом: </a:t>
            </a:r>
            <a:r>
              <a:rPr lang="en-US" sz="2800">
                <a:solidFill>
                  <a:srgbClr val="1C2143"/>
                </a:solidFill>
                <a:latin typeface="Helvetica World Italics"/>
              </a:rPr>
              <a:t>Дякую. </a:t>
            </a:r>
          </a:p>
        </p:txBody>
      </p:sp>
      <p:sp>
        <p:nvSpPr>
          <p:cNvPr id="7" name="Freeform 7"/>
          <p:cNvSpPr/>
          <p:nvPr/>
        </p:nvSpPr>
        <p:spPr>
          <a:xfrm>
            <a:off x="11419883" y="1760820"/>
            <a:ext cx="6283065" cy="5871809"/>
          </a:xfrm>
          <a:custGeom>
            <a:avLst/>
            <a:gdLst/>
            <a:ahLst/>
            <a:cxnLst/>
            <a:rect l="l" t="t" r="r" b="b"/>
            <a:pathLst>
              <a:path w="6283065" h="5871809">
                <a:moveTo>
                  <a:pt x="0" y="0"/>
                </a:moveTo>
                <a:lnTo>
                  <a:pt x="6283065" y="0"/>
                </a:lnTo>
                <a:lnTo>
                  <a:pt x="6283065" y="5871810"/>
                </a:lnTo>
                <a:lnTo>
                  <a:pt x="0" y="58718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309702"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2450610" y="4881562"/>
            <a:ext cx="5393848" cy="4795621"/>
          </a:xfrm>
          <a:custGeom>
            <a:avLst/>
            <a:gdLst/>
            <a:ahLst/>
            <a:cxnLst/>
            <a:rect l="l" t="t" r="r" b="b"/>
            <a:pathLst>
              <a:path w="5393848" h="4795621">
                <a:moveTo>
                  <a:pt x="0" y="0"/>
                </a:moveTo>
                <a:lnTo>
                  <a:pt x="5393847" y="0"/>
                </a:lnTo>
                <a:lnTo>
                  <a:pt x="5393847" y="4795621"/>
                </a:lnTo>
                <a:lnTo>
                  <a:pt x="0" y="479562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649484" y="914400"/>
            <a:ext cx="10544901" cy="962560"/>
          </a:xfrm>
          <a:prstGeom prst="rect">
            <a:avLst/>
          </a:prstGeom>
        </p:spPr>
        <p:txBody>
          <a:bodyPr lIns="0" tIns="0" rIns="0" bIns="0" rtlCol="0" anchor="t">
            <a:spAutoFit/>
          </a:bodyPr>
          <a:lstStyle/>
          <a:p>
            <a:pPr>
              <a:lnSpc>
                <a:spcPts val="7840"/>
              </a:lnSpc>
            </a:pPr>
            <a:r>
              <a:rPr lang="en-US" sz="5600">
                <a:solidFill>
                  <a:srgbClr val="1C2143"/>
                </a:solidFill>
                <a:latin typeface="Open Sans 1 Bold"/>
              </a:rPr>
              <a:t>3. Дізнайтесь про ситуацію.</a:t>
            </a:r>
          </a:p>
        </p:txBody>
      </p:sp>
      <p:sp>
        <p:nvSpPr>
          <p:cNvPr id="7" name="TextBox 7"/>
          <p:cNvSpPr txBox="1"/>
          <p:nvPr/>
        </p:nvSpPr>
        <p:spPr>
          <a:xfrm>
            <a:off x="649484" y="2778321"/>
            <a:ext cx="12001887" cy="6479979"/>
          </a:xfrm>
          <a:prstGeom prst="rect">
            <a:avLst/>
          </a:prstGeom>
        </p:spPr>
        <p:txBody>
          <a:bodyPr lIns="0" tIns="0" rIns="0" bIns="0" rtlCol="0" anchor="t">
            <a:spAutoFit/>
          </a:bodyPr>
          <a:lstStyle/>
          <a:p>
            <a:pPr algn="just">
              <a:lnSpc>
                <a:spcPts val="3600"/>
              </a:lnSpc>
            </a:pPr>
            <a:r>
              <a:rPr lang="en-US" sz="2400">
                <a:solidFill>
                  <a:srgbClr val="1C2143"/>
                </a:solidFill>
                <a:latin typeface="Helvetica World"/>
              </a:rPr>
              <a:t>    Уясніть, чи має час на розмову ваш співбесідник. Якщо ви розмовляєте по телефону і в цей момент чуєте дзвінок у двері, які більш нікому відчинити, поясніть партнеру пообіцявши зателефонувати за декілька хвилин. </a:t>
            </a:r>
          </a:p>
          <a:p>
            <a:pPr algn="just">
              <a:lnSpc>
                <a:spcPts val="3600"/>
              </a:lnSpc>
            </a:pPr>
            <a:r>
              <a:rPr lang="en-US" sz="2400">
                <a:solidFill>
                  <a:srgbClr val="1C2143"/>
                </a:solidFill>
                <a:latin typeface="Helvetica World"/>
              </a:rPr>
              <a:t>       Якщо дзвінок лунає тоді, коли ви говорите по іншому телефону, зніміть трубку й повідомте, що розмовляєте іншим партнером. Запитайте в нового співрозмовника, чи може він зачекати закінчення першої розмови, чи буде краще зателефонувати пізніше. Якщо ж вам потрібно продовжити важливу розмову, краще сказати: </a:t>
            </a:r>
          </a:p>
          <a:p>
            <a:pPr>
              <a:lnSpc>
                <a:spcPts val="3600"/>
              </a:lnSpc>
            </a:pPr>
            <a:r>
              <a:rPr lang="en-US" sz="2400">
                <a:solidFill>
                  <a:srgbClr val="1C2143"/>
                </a:solidFill>
                <a:latin typeface="Helvetica World"/>
              </a:rPr>
              <a:t>—</a:t>
            </a:r>
            <a:r>
              <a:rPr lang="en-US" sz="2400">
                <a:solidFill>
                  <a:srgbClr val="1C2143"/>
                </a:solidFill>
                <a:latin typeface="Helvetica World Italics"/>
              </a:rPr>
              <a:t> Вибачте дзвонить інший телефон, але я не хотів би закінчити нашу бесіду. </a:t>
            </a:r>
          </a:p>
          <a:p>
            <a:pPr>
              <a:lnSpc>
                <a:spcPts val="3600"/>
              </a:lnSpc>
            </a:pPr>
            <a:r>
              <a:rPr lang="en-US" sz="2400">
                <a:solidFill>
                  <a:srgbClr val="1C2143"/>
                </a:solidFill>
                <a:latin typeface="Helvetica World Bold Italics"/>
              </a:rPr>
              <a:t>—</a:t>
            </a:r>
            <a:r>
              <a:rPr lang="en-US" sz="2400">
                <a:solidFill>
                  <a:srgbClr val="1C2143"/>
                </a:solidFill>
                <a:latin typeface="Helvetica World Italics"/>
              </a:rPr>
              <a:t> Будь-ласка, не хвилюйтесь, я попрохаю, щоб мені зателефонували іншим разом. </a:t>
            </a:r>
          </a:p>
          <a:p>
            <a:pPr>
              <a:lnSpc>
                <a:spcPts val="3600"/>
              </a:lnSpc>
            </a:pPr>
            <a:r>
              <a:rPr lang="en-US" sz="2400">
                <a:solidFill>
                  <a:srgbClr val="1C2143"/>
                </a:solidFill>
                <a:latin typeface="Helvetica World"/>
              </a:rPr>
              <a:t>  На прохання покликати до телефону потрібно давати конкретну відповідь. </a:t>
            </a:r>
          </a:p>
          <a:p>
            <a:pPr>
              <a:lnSpc>
                <a:spcPts val="3600"/>
              </a:lnSpc>
            </a:pPr>
            <a:r>
              <a:rPr lang="en-US" sz="2400">
                <a:solidFill>
                  <a:srgbClr val="1C2143"/>
                </a:solidFill>
                <a:latin typeface="Helvetica World"/>
              </a:rPr>
              <a:t>  </a:t>
            </a:r>
            <a:r>
              <a:rPr lang="en-US" sz="2400">
                <a:solidFill>
                  <a:srgbClr val="1C2143"/>
                </a:solidFill>
                <a:latin typeface="Helvetica World Bold Italics"/>
              </a:rPr>
              <a:t>Наприклад: </a:t>
            </a:r>
          </a:p>
          <a:p>
            <a:pPr>
              <a:lnSpc>
                <a:spcPts val="3600"/>
              </a:lnSpc>
            </a:pPr>
            <a:r>
              <a:rPr lang="en-US" sz="2400">
                <a:solidFill>
                  <a:srgbClr val="1C2143"/>
                </a:solidFill>
                <a:latin typeface="Helvetica World"/>
              </a:rPr>
              <a:t>— Добре, зараз покличу, чекайте, будь ласка, хвилинку! </a:t>
            </a:r>
          </a:p>
          <a:p>
            <a:pPr>
              <a:lnSpc>
                <a:spcPts val="3600"/>
              </a:lnSpc>
            </a:pPr>
            <a:r>
              <a:rPr lang="en-US" sz="2400">
                <a:solidFill>
                  <a:srgbClr val="1C2143"/>
                </a:solidFill>
                <a:latin typeface="Helvetica World"/>
              </a:rPr>
              <a:t> — Він на засіданні оргкомітету — зателефонуйте через півгодини, будь-ласка. </a:t>
            </a:r>
          </a:p>
          <a:p>
            <a:pPr>
              <a:lnSpc>
                <a:spcPts val="3600"/>
              </a:lnSpc>
            </a:pPr>
            <a:r>
              <a:rPr lang="en-US" sz="2400">
                <a:solidFill>
                  <a:srgbClr val="1C2143"/>
                </a:solidFill>
                <a:latin typeface="Helvetica World"/>
              </a:rPr>
              <a:t> — Його немає. Може, щось йому передати?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5563996" y="1143000"/>
            <a:ext cx="11102514" cy="735034"/>
          </a:xfrm>
          <a:prstGeom prst="rect">
            <a:avLst/>
          </a:prstGeom>
        </p:spPr>
        <p:txBody>
          <a:bodyPr lIns="0" tIns="0" rIns="0" bIns="0" rtlCol="0" anchor="t">
            <a:spAutoFit/>
          </a:bodyPr>
          <a:lstStyle/>
          <a:p>
            <a:pPr marL="0" lvl="0" indent="0" algn="l">
              <a:lnSpc>
                <a:spcPts val="5432"/>
              </a:lnSpc>
              <a:spcBef>
                <a:spcPct val="0"/>
              </a:spcBef>
            </a:pPr>
            <a:r>
              <a:rPr lang="en-US" sz="5600">
                <a:solidFill>
                  <a:srgbClr val="1C2143"/>
                </a:solidFill>
                <a:latin typeface="Open Sans 2 Bold"/>
              </a:rPr>
              <a:t> 4. Вживайте компліменти.</a:t>
            </a:r>
          </a:p>
        </p:txBody>
      </p:sp>
      <p:sp>
        <p:nvSpPr>
          <p:cNvPr id="6" name="TextBox 6"/>
          <p:cNvSpPr txBox="1"/>
          <p:nvPr/>
        </p:nvSpPr>
        <p:spPr>
          <a:xfrm>
            <a:off x="7069467" y="2430459"/>
            <a:ext cx="10189833" cy="4015312"/>
          </a:xfrm>
          <a:prstGeom prst="rect">
            <a:avLst/>
          </a:prstGeom>
        </p:spPr>
        <p:txBody>
          <a:bodyPr lIns="0" tIns="0" rIns="0" bIns="0" rtlCol="0" anchor="t">
            <a:spAutoFit/>
          </a:bodyPr>
          <a:lstStyle/>
          <a:p>
            <a:pPr>
              <a:lnSpc>
                <a:spcPts val="4479"/>
              </a:lnSpc>
            </a:pPr>
            <a:r>
              <a:rPr lang="en-US" sz="3199">
                <a:solidFill>
                  <a:srgbClr val="1C2143"/>
                </a:solidFill>
                <a:latin typeface="Helvetica World"/>
              </a:rPr>
              <a:t>Це має бути щось ненав'язливе, на зразок: </a:t>
            </a:r>
          </a:p>
          <a:p>
            <a:pPr>
              <a:lnSpc>
                <a:spcPts val="4479"/>
              </a:lnSpc>
            </a:pPr>
            <a:endParaRPr lang="en-US" sz="3199">
              <a:solidFill>
                <a:srgbClr val="1C2143"/>
              </a:solidFill>
              <a:latin typeface="Helvetica World"/>
            </a:endParaRPr>
          </a:p>
          <a:p>
            <a:pPr>
              <a:lnSpc>
                <a:spcPts val="4479"/>
              </a:lnSpc>
            </a:pPr>
            <a:r>
              <a:rPr lang="en-US" sz="3199">
                <a:solidFill>
                  <a:srgbClr val="1C2143"/>
                </a:solidFill>
                <a:latin typeface="Helvetica World Italics"/>
              </a:rPr>
              <a:t> — Радий вас чути. </a:t>
            </a:r>
          </a:p>
          <a:p>
            <a:pPr>
              <a:lnSpc>
                <a:spcPts val="4479"/>
              </a:lnSpc>
            </a:pPr>
            <a:r>
              <a:rPr lang="en-US" sz="3199">
                <a:solidFill>
                  <a:srgbClr val="1C2143"/>
                </a:solidFill>
                <a:latin typeface="Helvetica World Italics"/>
              </a:rPr>
              <a:t> — Мені дуже приємно спілкуватись з Вами знову. </a:t>
            </a:r>
          </a:p>
          <a:p>
            <a:pPr>
              <a:lnSpc>
                <a:spcPts val="4479"/>
              </a:lnSpc>
            </a:pPr>
            <a:r>
              <a:rPr lang="en-US" sz="3199">
                <a:solidFill>
                  <a:srgbClr val="1C2143"/>
                </a:solidFill>
                <a:latin typeface="Helvetica World Italics"/>
              </a:rPr>
              <a:t> — Чим я можу Вам прислужитися? </a:t>
            </a:r>
          </a:p>
          <a:p>
            <a:pPr>
              <a:lnSpc>
                <a:spcPts val="4479"/>
              </a:lnSpc>
            </a:pPr>
            <a:r>
              <a:rPr lang="en-US" sz="3199">
                <a:solidFill>
                  <a:srgbClr val="1C2143"/>
                </a:solidFill>
                <a:latin typeface="Helvetica World Italics"/>
              </a:rPr>
              <a:t> — Мені дуже подобається спілкування з Вами. </a:t>
            </a:r>
          </a:p>
          <a:p>
            <a:pPr marL="0" lvl="0" indent="0" algn="l">
              <a:lnSpc>
                <a:spcPts val="3919"/>
              </a:lnSpc>
              <a:spcBef>
                <a:spcPct val="0"/>
              </a:spcBef>
            </a:pPr>
            <a:endParaRPr lang="en-US" sz="3199">
              <a:solidFill>
                <a:srgbClr val="1C2143"/>
              </a:solidFill>
              <a:latin typeface="Helvetica World Italics"/>
            </a:endParaRPr>
          </a:p>
        </p:txBody>
      </p:sp>
      <p:sp>
        <p:nvSpPr>
          <p:cNvPr id="7" name="Freeform 7"/>
          <p:cNvSpPr/>
          <p:nvPr/>
        </p:nvSpPr>
        <p:spPr>
          <a:xfrm>
            <a:off x="2713106" y="6074410"/>
            <a:ext cx="4659059" cy="2897088"/>
          </a:xfrm>
          <a:custGeom>
            <a:avLst/>
            <a:gdLst/>
            <a:ahLst/>
            <a:cxnLst/>
            <a:rect l="l" t="t" r="r" b="b"/>
            <a:pathLst>
              <a:path w="4659059" h="2897088">
                <a:moveTo>
                  <a:pt x="0" y="0"/>
                </a:moveTo>
                <a:lnTo>
                  <a:pt x="4659060" y="0"/>
                </a:lnTo>
                <a:lnTo>
                  <a:pt x="4659060" y="2897088"/>
                </a:lnTo>
                <a:lnTo>
                  <a:pt x="0" y="289708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8" name="Freeform 8"/>
          <p:cNvSpPr/>
          <p:nvPr/>
        </p:nvSpPr>
        <p:spPr>
          <a:xfrm>
            <a:off x="1028700" y="1028700"/>
            <a:ext cx="4535296" cy="4568522"/>
          </a:xfrm>
          <a:custGeom>
            <a:avLst/>
            <a:gdLst/>
            <a:ahLst/>
            <a:cxnLst/>
            <a:rect l="l" t="t" r="r" b="b"/>
            <a:pathLst>
              <a:path w="4535296" h="4568522">
                <a:moveTo>
                  <a:pt x="0" y="0"/>
                </a:moveTo>
                <a:lnTo>
                  <a:pt x="4535296" y="0"/>
                </a:lnTo>
                <a:lnTo>
                  <a:pt x="4535296" y="4568522"/>
                </a:lnTo>
                <a:lnTo>
                  <a:pt x="0" y="456852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66803"/>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028700" y="1657653"/>
            <a:ext cx="7167163" cy="6971695"/>
          </a:xfrm>
          <a:custGeom>
            <a:avLst/>
            <a:gdLst/>
            <a:ahLst/>
            <a:cxnLst/>
            <a:rect l="l" t="t" r="r" b="b"/>
            <a:pathLst>
              <a:path w="7167163" h="6971695">
                <a:moveTo>
                  <a:pt x="0" y="0"/>
                </a:moveTo>
                <a:lnTo>
                  <a:pt x="7167163" y="0"/>
                </a:lnTo>
                <a:lnTo>
                  <a:pt x="7167163" y="6971694"/>
                </a:lnTo>
                <a:lnTo>
                  <a:pt x="0" y="69716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1339726" y="490270"/>
            <a:ext cx="15608547" cy="962560"/>
          </a:xfrm>
          <a:prstGeom prst="rect">
            <a:avLst/>
          </a:prstGeom>
        </p:spPr>
        <p:txBody>
          <a:bodyPr lIns="0" tIns="0" rIns="0" bIns="0" rtlCol="0" anchor="t">
            <a:spAutoFit/>
          </a:bodyPr>
          <a:lstStyle/>
          <a:p>
            <a:pPr>
              <a:lnSpc>
                <a:spcPts val="7840"/>
              </a:lnSpc>
            </a:pPr>
            <a:r>
              <a:rPr lang="en-US" sz="5600">
                <a:solidFill>
                  <a:srgbClr val="1C2143"/>
                </a:solidFill>
                <a:latin typeface="Open Sans 1 Bold"/>
              </a:rPr>
              <a:t>  5. Знайдіть правильні слова. </a:t>
            </a:r>
          </a:p>
        </p:txBody>
      </p:sp>
      <p:sp>
        <p:nvSpPr>
          <p:cNvPr id="7" name="TextBox 7"/>
          <p:cNvSpPr txBox="1"/>
          <p:nvPr/>
        </p:nvSpPr>
        <p:spPr>
          <a:xfrm>
            <a:off x="8463545" y="2649396"/>
            <a:ext cx="9063437" cy="6757087"/>
          </a:xfrm>
          <a:prstGeom prst="rect">
            <a:avLst/>
          </a:prstGeom>
        </p:spPr>
        <p:txBody>
          <a:bodyPr lIns="0" tIns="0" rIns="0" bIns="0" rtlCol="0" anchor="t">
            <a:spAutoFit/>
          </a:bodyPr>
          <a:lstStyle/>
          <a:p>
            <a:pPr>
              <a:lnSpc>
                <a:spcPts val="4200"/>
              </a:lnSpc>
            </a:pPr>
            <a:r>
              <a:rPr lang="en-US" sz="2800">
                <a:solidFill>
                  <a:srgbClr val="1C2143"/>
                </a:solidFill>
                <a:latin typeface="Helvetica World"/>
              </a:rPr>
              <a:t>     Варто уникати виразів: </a:t>
            </a:r>
          </a:p>
          <a:p>
            <a:pPr>
              <a:lnSpc>
                <a:spcPts val="4200"/>
              </a:lnSpc>
            </a:pPr>
            <a:r>
              <a:rPr lang="en-US" sz="2800">
                <a:solidFill>
                  <a:srgbClr val="1C2143"/>
                </a:solidFill>
                <a:latin typeface="Helvetica World Italics"/>
              </a:rPr>
              <a:t>Я не знаю. </a:t>
            </a:r>
          </a:p>
          <a:p>
            <a:pPr>
              <a:lnSpc>
                <a:spcPts val="4200"/>
              </a:lnSpc>
            </a:pPr>
            <a:r>
              <a:rPr lang="en-US" sz="2800">
                <a:solidFill>
                  <a:srgbClr val="1C2143"/>
                </a:solidFill>
                <a:latin typeface="Helvetica World Italics"/>
              </a:rPr>
              <a:t>Ми не зможемо цього зробити. </a:t>
            </a:r>
          </a:p>
          <a:p>
            <a:pPr>
              <a:lnSpc>
                <a:spcPts val="4200"/>
              </a:lnSpc>
            </a:pPr>
            <a:r>
              <a:rPr lang="en-US" sz="2800">
                <a:solidFill>
                  <a:srgbClr val="1C2143"/>
                </a:solidFill>
                <a:latin typeface="Helvetica World Italics"/>
              </a:rPr>
              <a:t>Ви зобов'язані... </a:t>
            </a:r>
          </a:p>
          <a:p>
            <a:pPr>
              <a:lnSpc>
                <a:spcPts val="4200"/>
              </a:lnSpc>
            </a:pPr>
            <a:r>
              <a:rPr lang="en-US" sz="2800">
                <a:solidFill>
                  <a:srgbClr val="1C2143"/>
                </a:solidFill>
                <a:latin typeface="Helvetica World Italics"/>
              </a:rPr>
              <a:t>Зачекайте, я зараз повернусь. </a:t>
            </a:r>
          </a:p>
          <a:p>
            <a:pPr>
              <a:lnSpc>
                <a:spcPts val="4200"/>
              </a:lnSpc>
            </a:pPr>
            <a:r>
              <a:rPr lang="en-US" sz="2800">
                <a:solidFill>
                  <a:srgbClr val="1C2143"/>
                </a:solidFill>
                <a:latin typeface="Helvetica World"/>
              </a:rPr>
              <a:t>  </a:t>
            </a:r>
          </a:p>
          <a:p>
            <a:pPr>
              <a:lnSpc>
                <a:spcPts val="4200"/>
              </a:lnSpc>
            </a:pPr>
            <a:r>
              <a:rPr lang="en-US" sz="2800">
                <a:solidFill>
                  <a:srgbClr val="1C2143"/>
                </a:solidFill>
                <a:latin typeface="Helvetica World"/>
              </a:rPr>
              <a:t>Краще сказати: </a:t>
            </a:r>
          </a:p>
          <a:p>
            <a:pPr>
              <a:lnSpc>
                <a:spcPts val="4200"/>
              </a:lnSpc>
            </a:pPr>
            <a:r>
              <a:rPr lang="en-US" sz="2800">
                <a:solidFill>
                  <a:srgbClr val="1C2143"/>
                </a:solidFill>
                <a:latin typeface="Helvetica World Italics"/>
              </a:rPr>
              <a:t> — Дозвольте, я уточню це питання для Вас. </a:t>
            </a:r>
          </a:p>
          <a:p>
            <a:pPr>
              <a:lnSpc>
                <a:spcPts val="4200"/>
              </a:lnSpc>
            </a:pPr>
            <a:r>
              <a:rPr lang="en-US" sz="2800">
                <a:solidFill>
                  <a:srgbClr val="1C2143"/>
                </a:solidFill>
                <a:latin typeface="Helvetica World Italics"/>
              </a:rPr>
              <a:t> — Для Вас має сенс, ... </a:t>
            </a:r>
          </a:p>
          <a:p>
            <a:pPr>
              <a:lnSpc>
                <a:spcPts val="4200"/>
              </a:lnSpc>
            </a:pPr>
            <a:r>
              <a:rPr lang="en-US" sz="2800">
                <a:solidFill>
                  <a:srgbClr val="1C2143"/>
                </a:solidFill>
                <a:latin typeface="Helvetica World Italics"/>
              </a:rPr>
              <a:t> — На превеликий жаль, ми не спроможні повернути гроші, але ми завжди в змозі надати інший товар. </a:t>
            </a:r>
          </a:p>
          <a:p>
            <a:pPr>
              <a:lnSpc>
                <a:spcPts val="4200"/>
              </a:lnSpc>
            </a:pPr>
            <a:r>
              <a:rPr lang="en-US" sz="2800">
                <a:solidFill>
                  <a:srgbClr val="1C2143"/>
                </a:solidFill>
                <a:latin typeface="Helvetica World Italics"/>
              </a:rPr>
              <a:t>—Чи можу я зателефонувати Вам пізніше ?...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0"/>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TextBox 5"/>
          <p:cNvSpPr txBox="1"/>
          <p:nvPr/>
        </p:nvSpPr>
        <p:spPr>
          <a:xfrm>
            <a:off x="736121" y="508028"/>
            <a:ext cx="16815757" cy="936569"/>
          </a:xfrm>
          <a:prstGeom prst="rect">
            <a:avLst/>
          </a:prstGeom>
        </p:spPr>
        <p:txBody>
          <a:bodyPr lIns="0" tIns="0" rIns="0" bIns="0" rtlCol="0" anchor="t">
            <a:spAutoFit/>
          </a:bodyPr>
          <a:lstStyle/>
          <a:p>
            <a:pPr>
              <a:lnSpc>
                <a:spcPts val="7700"/>
              </a:lnSpc>
            </a:pPr>
            <a:r>
              <a:rPr lang="en-US" sz="5500">
                <a:solidFill>
                  <a:srgbClr val="1C2143"/>
                </a:solidFill>
                <a:latin typeface="Open Sans 1 Bold"/>
              </a:rPr>
              <a:t> 6. Володійте вимовою, гучністю, інтонацією. </a:t>
            </a:r>
          </a:p>
        </p:txBody>
      </p:sp>
      <p:sp>
        <p:nvSpPr>
          <p:cNvPr id="6" name="TextBox 6"/>
          <p:cNvSpPr txBox="1"/>
          <p:nvPr/>
        </p:nvSpPr>
        <p:spPr>
          <a:xfrm>
            <a:off x="736121" y="1767323"/>
            <a:ext cx="9654899" cy="7639330"/>
          </a:xfrm>
          <a:prstGeom prst="rect">
            <a:avLst/>
          </a:prstGeom>
        </p:spPr>
        <p:txBody>
          <a:bodyPr lIns="0" tIns="0" rIns="0" bIns="0" rtlCol="0" anchor="t">
            <a:spAutoFit/>
          </a:bodyPr>
          <a:lstStyle/>
          <a:p>
            <a:pPr>
              <a:lnSpc>
                <a:spcPts val="4199"/>
              </a:lnSpc>
            </a:pPr>
            <a:r>
              <a:rPr lang="en-US" sz="2799" spc="-55">
                <a:solidFill>
                  <a:srgbClr val="1C2143"/>
                </a:solidFill>
                <a:latin typeface="Helvetica World"/>
              </a:rPr>
              <a:t>       Розмовляти бажано стисло, щоб не забирати телефонного часу. Якщо співрозмовник занадто балакучий, можна використати такі фрази: </a:t>
            </a:r>
          </a:p>
          <a:p>
            <a:pPr>
              <a:lnSpc>
                <a:spcPts val="4199"/>
              </a:lnSpc>
            </a:pPr>
            <a:r>
              <a:rPr lang="en-US" sz="2799" spc="-55">
                <a:solidFill>
                  <a:srgbClr val="1C2143"/>
                </a:solidFill>
                <a:latin typeface="Helvetica World Italics"/>
              </a:rPr>
              <a:t>Чи маєте Ви час для продовження розмови? </a:t>
            </a:r>
          </a:p>
          <a:p>
            <a:pPr>
              <a:lnSpc>
                <a:spcPts val="4199"/>
              </a:lnSpc>
            </a:pPr>
            <a:r>
              <a:rPr lang="en-US" sz="2799" spc="-55">
                <a:solidFill>
                  <a:srgbClr val="1C2143"/>
                </a:solidFill>
                <a:latin typeface="Helvetica World Italics"/>
              </a:rPr>
              <a:t>Вибачте, що перебиваю Вас, але мене викликає директор. </a:t>
            </a:r>
          </a:p>
          <a:p>
            <a:pPr>
              <a:lnSpc>
                <a:spcPts val="4199"/>
              </a:lnSpc>
            </a:pPr>
            <a:r>
              <a:rPr lang="en-US" sz="2799" spc="-55">
                <a:solidFill>
                  <a:srgbClr val="1C2143"/>
                </a:solidFill>
                <a:latin typeface="Helvetica World Italics"/>
              </a:rPr>
              <a:t>Перепрошую, коли мені краще потурбувати Вас ще... </a:t>
            </a:r>
          </a:p>
          <a:p>
            <a:pPr>
              <a:lnSpc>
                <a:spcPts val="4199"/>
              </a:lnSpc>
            </a:pPr>
            <a:r>
              <a:rPr lang="en-US" sz="2799" spc="-55">
                <a:solidFill>
                  <a:srgbClr val="1C2143"/>
                </a:solidFill>
                <a:latin typeface="Helvetica World Italics"/>
              </a:rPr>
              <a:t>Сподіваюсь, ми будемо мати нагоду спілкуватись довше. </a:t>
            </a:r>
          </a:p>
          <a:p>
            <a:pPr>
              <a:lnSpc>
                <a:spcPts val="4199"/>
              </a:lnSpc>
            </a:pPr>
            <a:r>
              <a:rPr lang="en-US" sz="2799" spc="-55">
                <a:solidFill>
                  <a:srgbClr val="1C2143"/>
                </a:solidFill>
                <a:latin typeface="Helvetica World"/>
              </a:rPr>
              <a:t>    Дуже важливо вміти закінчити логіку, промовивши безапеляційно: </a:t>
            </a:r>
          </a:p>
          <a:p>
            <a:pPr>
              <a:lnSpc>
                <a:spcPts val="4199"/>
              </a:lnSpc>
            </a:pPr>
            <a:r>
              <a:rPr lang="en-US" sz="2799" spc="-55">
                <a:solidFill>
                  <a:srgbClr val="1C2143"/>
                </a:solidFill>
                <a:latin typeface="Helvetica World Italics"/>
              </a:rPr>
              <a:t> - Чудово, що ми домовились</a:t>
            </a:r>
          </a:p>
          <a:p>
            <a:pPr>
              <a:lnSpc>
                <a:spcPts val="4199"/>
              </a:lnSpc>
            </a:pPr>
            <a:r>
              <a:rPr lang="en-US" sz="2799" spc="-55">
                <a:solidFill>
                  <a:srgbClr val="1C2143"/>
                </a:solidFill>
                <a:latin typeface="Helvetica World Italics"/>
              </a:rPr>
              <a:t> - Я відправлю Вам відповідні документи ... </a:t>
            </a:r>
          </a:p>
          <a:p>
            <a:pPr>
              <a:lnSpc>
                <a:spcPts val="4199"/>
              </a:lnSpc>
            </a:pPr>
            <a:r>
              <a:rPr lang="en-US" sz="2799" spc="-55">
                <a:solidFill>
                  <a:srgbClr val="1C2143"/>
                </a:solidFill>
                <a:latin typeface="Helvetica World"/>
              </a:rPr>
              <a:t>    </a:t>
            </a:r>
            <a:r>
              <a:rPr lang="en-US" sz="2799" spc="-55">
                <a:solidFill>
                  <a:srgbClr val="1C2143"/>
                </a:solidFill>
                <a:latin typeface="Helvetica World Bold"/>
              </a:rPr>
              <a:t>  І уважно слухайте: пам‘ятайте, що бесіда — це діалог! </a:t>
            </a:r>
          </a:p>
          <a:p>
            <a:pPr marL="0" lvl="0" indent="0">
              <a:lnSpc>
                <a:spcPts val="4199"/>
              </a:lnSpc>
            </a:pPr>
            <a:endParaRPr lang="en-US" sz="2799" spc="-55">
              <a:solidFill>
                <a:srgbClr val="1C2143"/>
              </a:solidFill>
              <a:latin typeface="Helvetica World Bold"/>
            </a:endParaRPr>
          </a:p>
        </p:txBody>
      </p:sp>
      <p:sp>
        <p:nvSpPr>
          <p:cNvPr id="7" name="Freeform 7"/>
          <p:cNvSpPr/>
          <p:nvPr/>
        </p:nvSpPr>
        <p:spPr>
          <a:xfrm>
            <a:off x="10796630" y="3408321"/>
            <a:ext cx="6462670" cy="5240638"/>
          </a:xfrm>
          <a:custGeom>
            <a:avLst/>
            <a:gdLst/>
            <a:ahLst/>
            <a:cxnLst/>
            <a:rect l="l" t="t" r="r" b="b"/>
            <a:pathLst>
              <a:path w="6462670" h="5240638">
                <a:moveTo>
                  <a:pt x="0" y="0"/>
                </a:moveTo>
                <a:lnTo>
                  <a:pt x="6462670" y="0"/>
                </a:lnTo>
                <a:lnTo>
                  <a:pt x="6462670" y="5240638"/>
                </a:lnTo>
                <a:lnTo>
                  <a:pt x="0" y="524063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9858257" y="1779442"/>
            <a:ext cx="7567411" cy="6728116"/>
          </a:xfrm>
          <a:custGeom>
            <a:avLst/>
            <a:gdLst/>
            <a:ahLst/>
            <a:cxnLst/>
            <a:rect l="l" t="t" r="r" b="b"/>
            <a:pathLst>
              <a:path w="7567411" h="6728116">
                <a:moveTo>
                  <a:pt x="0" y="0"/>
                </a:moveTo>
                <a:lnTo>
                  <a:pt x="7567411" y="0"/>
                </a:lnTo>
                <a:lnTo>
                  <a:pt x="7567411" y="6728116"/>
                </a:lnTo>
                <a:lnTo>
                  <a:pt x="0" y="672811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616957" y="536264"/>
            <a:ext cx="16642343" cy="880097"/>
          </a:xfrm>
          <a:prstGeom prst="rect">
            <a:avLst/>
          </a:prstGeom>
        </p:spPr>
        <p:txBody>
          <a:bodyPr lIns="0" tIns="0" rIns="0" bIns="0" rtlCol="0" anchor="t">
            <a:spAutoFit/>
          </a:bodyPr>
          <a:lstStyle/>
          <a:p>
            <a:pPr>
              <a:lnSpc>
                <a:spcPts val="7140"/>
              </a:lnSpc>
            </a:pPr>
            <a:r>
              <a:rPr lang="en-US" sz="5100">
                <a:solidFill>
                  <a:srgbClr val="1C2143"/>
                </a:solidFill>
                <a:latin typeface="Open Sans 1 Bold"/>
              </a:rPr>
              <a:t> 7. Встановіть контакт і активно ведіть розмову. </a:t>
            </a:r>
          </a:p>
        </p:txBody>
      </p:sp>
      <p:sp>
        <p:nvSpPr>
          <p:cNvPr id="7" name="TextBox 7"/>
          <p:cNvSpPr txBox="1"/>
          <p:nvPr/>
        </p:nvSpPr>
        <p:spPr>
          <a:xfrm>
            <a:off x="1195068" y="3673839"/>
            <a:ext cx="8663189" cy="3156367"/>
          </a:xfrm>
          <a:prstGeom prst="rect">
            <a:avLst/>
          </a:prstGeom>
        </p:spPr>
        <p:txBody>
          <a:bodyPr lIns="0" tIns="0" rIns="0" bIns="0" rtlCol="0" anchor="t">
            <a:spAutoFit/>
          </a:bodyPr>
          <a:lstStyle/>
          <a:p>
            <a:pPr algn="just">
              <a:lnSpc>
                <a:spcPts val="5099"/>
              </a:lnSpc>
            </a:pPr>
            <a:r>
              <a:rPr lang="en-US" sz="3399">
                <a:solidFill>
                  <a:srgbClr val="1C2143"/>
                </a:solidFill>
                <a:latin typeface="Helvetica World"/>
              </a:rPr>
              <a:t>Під час розмови записуйте основні моменти домовленості. Дайте партнеру можливість, особливо в перші хвилини розмови, висловитись. З'ясуйте його інтереси.</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1C2143"/>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11151613" y="2080306"/>
            <a:ext cx="4972392" cy="7177994"/>
          </a:xfrm>
          <a:custGeom>
            <a:avLst/>
            <a:gdLst/>
            <a:ahLst/>
            <a:cxnLst/>
            <a:rect l="l" t="t" r="r" b="b"/>
            <a:pathLst>
              <a:path w="4972392" h="7177994">
                <a:moveTo>
                  <a:pt x="0" y="0"/>
                </a:moveTo>
                <a:lnTo>
                  <a:pt x="4972392" y="0"/>
                </a:lnTo>
                <a:lnTo>
                  <a:pt x="4972392" y="7177994"/>
                </a:lnTo>
                <a:lnTo>
                  <a:pt x="0" y="71779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1028700" y="745930"/>
            <a:ext cx="15299352" cy="962560"/>
          </a:xfrm>
          <a:prstGeom prst="rect">
            <a:avLst/>
          </a:prstGeom>
        </p:spPr>
        <p:txBody>
          <a:bodyPr lIns="0" tIns="0" rIns="0" bIns="0" rtlCol="0" anchor="t">
            <a:spAutoFit/>
          </a:bodyPr>
          <a:lstStyle/>
          <a:p>
            <a:pPr>
              <a:lnSpc>
                <a:spcPts val="7840"/>
              </a:lnSpc>
            </a:pPr>
            <a:r>
              <a:rPr lang="en-US" sz="5600">
                <a:solidFill>
                  <a:srgbClr val="1C2143"/>
                </a:solidFill>
                <a:latin typeface="Open Sans 1 Bold"/>
              </a:rPr>
              <a:t>Питання для самоконтролю:</a:t>
            </a:r>
          </a:p>
        </p:txBody>
      </p:sp>
      <p:sp>
        <p:nvSpPr>
          <p:cNvPr id="7" name="TextBox 7"/>
          <p:cNvSpPr txBox="1"/>
          <p:nvPr/>
        </p:nvSpPr>
        <p:spPr>
          <a:xfrm>
            <a:off x="1027140" y="2578854"/>
            <a:ext cx="10124472" cy="6379582"/>
          </a:xfrm>
          <a:prstGeom prst="rect">
            <a:avLst/>
          </a:prstGeom>
        </p:spPr>
        <p:txBody>
          <a:bodyPr lIns="0" tIns="0" rIns="0" bIns="0" rtlCol="0" anchor="t">
            <a:spAutoFit/>
          </a:bodyPr>
          <a:lstStyle/>
          <a:p>
            <a:pPr>
              <a:lnSpc>
                <a:spcPts val="4200"/>
              </a:lnSpc>
            </a:pPr>
            <a:r>
              <a:rPr lang="en-US" sz="2800">
                <a:solidFill>
                  <a:srgbClr val="1C2143"/>
                </a:solidFill>
                <a:latin typeface="Helvetica World"/>
              </a:rPr>
              <a:t>1. Чому розширились функції української мови на виробництві?</a:t>
            </a:r>
          </a:p>
          <a:p>
            <a:pPr>
              <a:lnSpc>
                <a:spcPts val="4200"/>
              </a:lnSpc>
            </a:pPr>
            <a:r>
              <a:rPr lang="en-US" sz="2800">
                <a:solidFill>
                  <a:srgbClr val="1C2143"/>
                </a:solidFill>
                <a:latin typeface="Helvetica World"/>
              </a:rPr>
              <a:t>2. Що сприяє збагаченню мови професії?</a:t>
            </a:r>
          </a:p>
          <a:p>
            <a:pPr>
              <a:lnSpc>
                <a:spcPts val="4200"/>
              </a:lnSpc>
            </a:pPr>
            <a:r>
              <a:rPr lang="en-US" sz="2800">
                <a:solidFill>
                  <a:srgbClr val="1C2143"/>
                </a:solidFill>
                <a:latin typeface="Helvetica World"/>
              </a:rPr>
              <a:t>3. Що означає поняття "мова професії"?</a:t>
            </a:r>
          </a:p>
          <a:p>
            <a:pPr>
              <a:lnSpc>
                <a:spcPts val="4200"/>
              </a:lnSpc>
            </a:pPr>
            <a:r>
              <a:rPr lang="en-US" sz="2800">
                <a:solidFill>
                  <a:srgbClr val="1C2143"/>
                </a:solidFill>
                <a:latin typeface="Helvetica World"/>
              </a:rPr>
              <a:t>4. Чому сприяє знання мови професії?</a:t>
            </a:r>
          </a:p>
          <a:p>
            <a:pPr>
              <a:lnSpc>
                <a:spcPts val="4200"/>
              </a:lnSpc>
            </a:pPr>
            <a:r>
              <a:rPr lang="en-US" sz="2800">
                <a:solidFill>
                  <a:srgbClr val="1C2143"/>
                </a:solidFill>
                <a:latin typeface="Helvetica World"/>
              </a:rPr>
              <a:t>5. На що впливає підвищення рівня знань з фаху?</a:t>
            </a:r>
          </a:p>
          <a:p>
            <a:pPr>
              <a:lnSpc>
                <a:spcPts val="4200"/>
              </a:lnSpc>
            </a:pPr>
            <a:r>
              <a:rPr lang="en-US" sz="2800">
                <a:solidFill>
                  <a:srgbClr val="1C2143"/>
                </a:solidFill>
                <a:latin typeface="Helvetica World"/>
              </a:rPr>
              <a:t>6. Публічним виступом може бути…</a:t>
            </a:r>
          </a:p>
          <a:p>
            <a:pPr>
              <a:lnSpc>
                <a:spcPts val="4200"/>
              </a:lnSpc>
            </a:pPr>
            <a:r>
              <a:rPr lang="en-US" sz="2800">
                <a:solidFill>
                  <a:srgbClr val="1C2143"/>
                </a:solidFill>
                <a:latin typeface="Helvetica World"/>
              </a:rPr>
              <a:t>7. Які складові публічного виступу?</a:t>
            </a:r>
          </a:p>
          <a:p>
            <a:pPr>
              <a:lnSpc>
                <a:spcPts val="4200"/>
              </a:lnSpc>
            </a:pPr>
            <a:r>
              <a:rPr lang="en-US" sz="2800">
                <a:solidFill>
                  <a:srgbClr val="1C2143"/>
                </a:solidFill>
                <a:latin typeface="Helvetica World"/>
              </a:rPr>
              <a:t>8. Як готуватися до виступу.</a:t>
            </a:r>
          </a:p>
          <a:p>
            <a:pPr>
              <a:lnSpc>
                <a:spcPts val="4200"/>
              </a:lnSpc>
            </a:pPr>
            <a:r>
              <a:rPr lang="en-US" sz="2800">
                <a:solidFill>
                  <a:srgbClr val="1C2143"/>
                </a:solidFill>
                <a:latin typeface="Helvetica World"/>
              </a:rPr>
              <a:t>9. Що є майстерністю публічного виступу.</a:t>
            </a:r>
          </a:p>
          <a:p>
            <a:pPr>
              <a:lnSpc>
                <a:spcPts val="4200"/>
              </a:lnSpc>
            </a:pPr>
            <a:r>
              <a:rPr lang="en-US" sz="2800">
                <a:solidFill>
                  <a:srgbClr val="1C2143"/>
                </a:solidFill>
                <a:latin typeface="Helvetica World"/>
              </a:rPr>
              <a:t>10. Які використовують тактичні та мовні засоби у телефонному спілкуванні.</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28474"/>
        </a:solidFill>
        <a:effectLst/>
      </p:bgPr>
    </p:bg>
    <p:spTree>
      <p:nvGrpSpPr>
        <p:cNvPr id="1" name=""/>
        <p:cNvGrpSpPr/>
        <p:nvPr/>
      </p:nvGrpSpPr>
      <p:grpSpPr>
        <a:xfrm>
          <a:off x="0" y="0"/>
          <a:ext cx="0" cy="0"/>
          <a:chOff x="0" y="0"/>
          <a:chExt cx="0" cy="0"/>
        </a:xfrm>
      </p:grpSpPr>
      <p:grpSp>
        <p:nvGrpSpPr>
          <p:cNvPr id="2" name="Group 2"/>
          <p:cNvGrpSpPr/>
          <p:nvPr/>
        </p:nvGrpSpPr>
        <p:grpSpPr>
          <a:xfrm>
            <a:off x="443543" y="346016"/>
            <a:ext cx="17400915" cy="9594967"/>
            <a:chOff x="0" y="0"/>
            <a:chExt cx="4582957" cy="2527070"/>
          </a:xfrm>
        </p:grpSpPr>
        <p:sp>
          <p:nvSpPr>
            <p:cNvPr id="3" name="Freeform 3"/>
            <p:cNvSpPr/>
            <p:nvPr/>
          </p:nvSpPr>
          <p:spPr>
            <a:xfrm>
              <a:off x="0" y="0"/>
              <a:ext cx="4582957" cy="2527070"/>
            </a:xfrm>
            <a:custGeom>
              <a:avLst/>
              <a:gdLst/>
              <a:ahLst/>
              <a:cxnLst/>
              <a:rect l="l" t="t" r="r" b="b"/>
              <a:pathLst>
                <a:path w="4582957" h="2527070">
                  <a:moveTo>
                    <a:pt x="22691" y="0"/>
                  </a:moveTo>
                  <a:lnTo>
                    <a:pt x="4560267" y="0"/>
                  </a:lnTo>
                  <a:cubicBezTo>
                    <a:pt x="4572798" y="0"/>
                    <a:pt x="4582957" y="10159"/>
                    <a:pt x="4582957" y="22691"/>
                  </a:cubicBezTo>
                  <a:lnTo>
                    <a:pt x="4582957" y="2504379"/>
                  </a:lnTo>
                  <a:cubicBezTo>
                    <a:pt x="4582957" y="2516911"/>
                    <a:pt x="4572798" y="2527070"/>
                    <a:pt x="4560267" y="2527070"/>
                  </a:cubicBezTo>
                  <a:lnTo>
                    <a:pt x="22691" y="2527070"/>
                  </a:lnTo>
                  <a:cubicBezTo>
                    <a:pt x="10159" y="2527070"/>
                    <a:pt x="0" y="2516911"/>
                    <a:pt x="0" y="2504379"/>
                  </a:cubicBezTo>
                  <a:lnTo>
                    <a:pt x="0" y="22691"/>
                  </a:lnTo>
                  <a:cubicBezTo>
                    <a:pt x="0" y="10159"/>
                    <a:pt x="10159" y="0"/>
                    <a:pt x="22691" y="0"/>
                  </a:cubicBezTo>
                  <a:close/>
                </a:path>
              </a:pathLst>
            </a:custGeom>
            <a:solidFill>
              <a:srgbClr val="DBCBBB"/>
            </a:solidFill>
          </p:spPr>
        </p:sp>
        <p:sp>
          <p:nvSpPr>
            <p:cNvPr id="4" name="TextBox 4"/>
            <p:cNvSpPr txBox="1"/>
            <p:nvPr/>
          </p:nvSpPr>
          <p:spPr>
            <a:xfrm>
              <a:off x="0" y="-66675"/>
              <a:ext cx="4582957" cy="2593745"/>
            </a:xfrm>
            <a:prstGeom prst="rect">
              <a:avLst/>
            </a:prstGeom>
          </p:spPr>
          <p:txBody>
            <a:bodyPr lIns="50800" tIns="50800" rIns="50800" bIns="50800" rtlCol="0" anchor="ctr"/>
            <a:lstStyle/>
            <a:p>
              <a:pPr algn="ctr">
                <a:lnSpc>
                  <a:spcPts val="3150"/>
                </a:lnSpc>
              </a:pPr>
              <a:endParaRPr/>
            </a:p>
          </p:txBody>
        </p:sp>
      </p:grpSp>
      <p:sp>
        <p:nvSpPr>
          <p:cNvPr id="5" name="Freeform 5"/>
          <p:cNvSpPr/>
          <p:nvPr/>
        </p:nvSpPr>
        <p:spPr>
          <a:xfrm>
            <a:off x="601011" y="1272864"/>
            <a:ext cx="8209327" cy="7985436"/>
          </a:xfrm>
          <a:custGeom>
            <a:avLst/>
            <a:gdLst/>
            <a:ahLst/>
            <a:cxnLst/>
            <a:rect l="l" t="t" r="r" b="b"/>
            <a:pathLst>
              <a:path w="8209327" h="7985436">
                <a:moveTo>
                  <a:pt x="0" y="0"/>
                </a:moveTo>
                <a:lnTo>
                  <a:pt x="8209327" y="0"/>
                </a:lnTo>
                <a:lnTo>
                  <a:pt x="8209327" y="7985436"/>
                </a:lnTo>
                <a:lnTo>
                  <a:pt x="0" y="798543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9679835" y="4346228"/>
            <a:ext cx="7353949" cy="2373504"/>
          </a:xfrm>
          <a:prstGeom prst="rect">
            <a:avLst/>
          </a:prstGeom>
        </p:spPr>
        <p:txBody>
          <a:bodyPr lIns="0" tIns="0" rIns="0" bIns="0" rtlCol="0" anchor="t">
            <a:spAutoFit/>
          </a:bodyPr>
          <a:lstStyle/>
          <a:p>
            <a:pPr marL="0" lvl="0" indent="0" algn="l">
              <a:lnSpc>
                <a:spcPts val="9240"/>
              </a:lnSpc>
              <a:spcBef>
                <a:spcPct val="0"/>
              </a:spcBef>
            </a:pPr>
            <a:r>
              <a:rPr lang="en-US" sz="8400">
                <a:solidFill>
                  <a:srgbClr val="1C2143"/>
                </a:solidFill>
                <a:latin typeface="Open Sans 1 Bold"/>
              </a:rPr>
              <a:t>Thank you for listening!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2820</Words>
  <Application>Microsoft Office PowerPoint</Application>
  <PresentationFormat>Довільний</PresentationFormat>
  <Paragraphs>214</Paragraphs>
  <Slides>28</Slides>
  <Notes>0</Notes>
  <HiddenSlides>0</HiddenSlides>
  <MMClips>0</MMClips>
  <ScaleCrop>false</ScaleCrop>
  <HeadingPairs>
    <vt:vector size="6" baseType="variant">
      <vt:variant>
        <vt:lpstr>Використані шрифти</vt:lpstr>
      </vt:variant>
      <vt:variant>
        <vt:i4>8</vt:i4>
      </vt:variant>
      <vt:variant>
        <vt:lpstr>Тема</vt:lpstr>
      </vt:variant>
      <vt:variant>
        <vt:i4>1</vt:i4>
      </vt:variant>
      <vt:variant>
        <vt:lpstr>Заголовки слайдів</vt:lpstr>
      </vt:variant>
      <vt:variant>
        <vt:i4>28</vt:i4>
      </vt:variant>
    </vt:vector>
  </HeadingPairs>
  <TitlesOfParts>
    <vt:vector size="37" baseType="lpstr">
      <vt:lpstr>Arial</vt:lpstr>
      <vt:lpstr>Helvetica World Bold Italics</vt:lpstr>
      <vt:lpstr>Helvetica World Italics</vt:lpstr>
      <vt:lpstr>Open Sans 1 Bold</vt:lpstr>
      <vt:lpstr>Open Sans 2 Bold</vt:lpstr>
      <vt:lpstr>Calibri</vt:lpstr>
      <vt:lpstr>Helvetica World Bold</vt:lpstr>
      <vt:lpstr>Helvetica World</vt:lpstr>
      <vt:lpstr>Office Theme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УПСМ Т.3.</dc:title>
  <dc:creator>User</dc:creator>
  <cp:lastModifiedBy>User</cp:lastModifiedBy>
  <cp:revision>1</cp:revision>
  <dcterms:created xsi:type="dcterms:W3CDTF">2006-08-16T00:00:00Z</dcterms:created>
  <dcterms:modified xsi:type="dcterms:W3CDTF">2025-02-09T09:28:02Z</dcterms:modified>
  <dc:identifier>DAF-KMNsNzw</dc:identifier>
</cp:coreProperties>
</file>