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8" r:id="rId4"/>
    <p:sldId id="269" r:id="rId5"/>
    <p:sldId id="270" r:id="rId6"/>
    <p:sldId id="271" r:id="rId7"/>
    <p:sldId id="272" r:id="rId8"/>
    <p:sldId id="258" r:id="rId9"/>
    <p:sldId id="273" r:id="rId10"/>
    <p:sldId id="274" r:id="rId11"/>
    <p:sldId id="259" r:id="rId12"/>
    <p:sldId id="278" r:id="rId13"/>
    <p:sldId id="275" r:id="rId14"/>
    <p:sldId id="276" r:id="rId15"/>
    <p:sldId id="277" r:id="rId16"/>
    <p:sldId id="260" r:id="rId17"/>
    <p:sldId id="261" r:id="rId18"/>
    <p:sldId id="267" r:id="rId19"/>
  </p:sldIdLst>
  <p:sldSz cx="9144000" cy="5143500" type="screen16x9"/>
  <p:notesSz cx="9144000" cy="6858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99" d="100"/>
          <a:sy n="99" d="100"/>
        </p:scale>
        <p:origin x="78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216" y="1085850"/>
            <a:ext cx="6619244" cy="2497186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216" y="3583035"/>
            <a:ext cx="6619244" cy="646065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31079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5647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2146300"/>
            <a:ext cx="6619243" cy="143673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583036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7650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485" y="1545432"/>
            <a:ext cx="3297254" cy="3146822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0870" y="1542069"/>
            <a:ext cx="3297256" cy="315018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1790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5" y="1428750"/>
            <a:ext cx="329725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485" y="1885950"/>
            <a:ext cx="3297254" cy="280630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0872" y="1428750"/>
            <a:ext cx="329725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0872" y="1885950"/>
            <a:ext cx="3297254" cy="2806304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1688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7065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84165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5" y="1085850"/>
            <a:ext cx="2550798" cy="1085850"/>
          </a:xfrm>
        </p:spPr>
        <p:txBody>
          <a:bodyPr anchor="b"/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8462" y="1085850"/>
            <a:ext cx="3896998" cy="3429000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5" y="2346961"/>
            <a:ext cx="2550797" cy="2171699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090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430" y="1390644"/>
            <a:ext cx="3819680" cy="1181106"/>
          </a:xfrm>
        </p:spPr>
        <p:txBody>
          <a:bodyPr anchor="b">
            <a:normAutofit/>
          </a:bodyPr>
          <a:lstStyle>
            <a:lvl1pPr algn="l">
              <a:defRPr sz="27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2160" y="857250"/>
            <a:ext cx="2400300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743200"/>
            <a:ext cx="3813734" cy="1028700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6134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7" y="3600440"/>
            <a:ext cx="6619243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216" y="514350"/>
            <a:ext cx="6619244" cy="27305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7" y="4025494"/>
            <a:ext cx="6619242" cy="370284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46807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1085850"/>
            <a:ext cx="6619244" cy="1485900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2743200"/>
            <a:ext cx="6619244" cy="177165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29672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101" y="1085850"/>
            <a:ext cx="5999486" cy="1742531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7800" y="2828380"/>
            <a:ext cx="5459737" cy="256631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05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216" y="3262993"/>
            <a:ext cx="6619244" cy="1257300"/>
          </a:xfrm>
        </p:spPr>
        <p:txBody>
          <a:bodyPr anchor="ctr">
            <a:normAutofit/>
          </a:bodyPr>
          <a:lstStyle>
            <a:lvl1pPr marL="0" indent="0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673721" y="728440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7868" y="1960341"/>
            <a:ext cx="601434" cy="15004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915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659247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216" y="2343151"/>
            <a:ext cx="6619245" cy="1239885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216" y="3583036"/>
            <a:ext cx="6619244" cy="645300"/>
          </a:xfrm>
        </p:spPr>
        <p:txBody>
          <a:bodyPr anchor="t"/>
          <a:lstStyle>
            <a:lvl1pPr marL="0" indent="0" algn="l">
              <a:buNone/>
              <a:defRPr sz="15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7842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710" y="1485900"/>
            <a:ext cx="2210150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347" y="2000250"/>
            <a:ext cx="2195513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2745" y="1485900"/>
            <a:ext cx="2202181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4829" y="2000250"/>
            <a:ext cx="2210096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1485900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3525" y="2000250"/>
            <a:ext cx="2199085" cy="2692004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4607" y="1600200"/>
            <a:ext cx="0" cy="29718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1670" y="1600200"/>
            <a:ext cx="0" cy="297516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81355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315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347" y="3188212"/>
            <a:ext cx="2205038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347" y="1657350"/>
            <a:ext cx="2205038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347" y="3620409"/>
            <a:ext cx="220503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032" y="3188212"/>
            <a:ext cx="219789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031" y="1657350"/>
            <a:ext cx="2197894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016" y="3620408"/>
            <a:ext cx="2200805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3525" y="3188212"/>
            <a:ext cx="2199085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3525" y="1657350"/>
            <a:ext cx="2199085" cy="1143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3432" y="3620406"/>
            <a:ext cx="2201998" cy="49439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4607" y="1600200"/>
            <a:ext cx="0" cy="29718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1670" y="1600200"/>
            <a:ext cx="0" cy="297516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9372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3417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8159" y="322660"/>
            <a:ext cx="1314451" cy="4369594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348" y="665561"/>
            <a:ext cx="5567362" cy="402669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023848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alpha val="16000"/>
                <a:lumMod val="39000"/>
                <a:lumOff val="61000"/>
              </a:schemeClr>
            </a:gs>
            <a:gs pos="46000">
              <a:schemeClr val="accent6">
                <a:lumMod val="95000"/>
                <a:lumOff val="5000"/>
              </a:schemeClr>
            </a:gs>
            <a:gs pos="100000">
              <a:schemeClr val="accent6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002264"/>
            <a:ext cx="3027759" cy="31412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169261"/>
            <a:ext cx="1141809" cy="1774090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6456759" y="1257300"/>
            <a:ext cx="2114550" cy="211455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5999560" y="1"/>
            <a:ext cx="1202540" cy="8560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6454408" y="4572000"/>
            <a:ext cx="745301" cy="5715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7828359" y="0"/>
            <a:ext cx="514350" cy="8572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584" y="339538"/>
            <a:ext cx="7053542" cy="105039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484" y="1539689"/>
            <a:ext cx="6709906" cy="3146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616730" y="1343026"/>
            <a:ext cx="742949" cy="2285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7FF228D-F9E0-44E1-B199-4C8ACFC04E3E}" type="datetimeFigureOut">
              <a:rPr lang="ru-RU" smtClean="0"/>
              <a:t>08.01.2018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713680" y="2418973"/>
            <a:ext cx="2894846" cy="2286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25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4406" y="221797"/>
            <a:ext cx="628649" cy="5757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1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F5B536-6099-4400-AF71-73EBC831B8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0464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l" defTabSz="342900" rtl="0" eaLnBrk="1" latinLnBrk="0" hangingPunct="1">
        <a:spcBef>
          <a:spcPct val="0"/>
        </a:spcBef>
        <a:buNone/>
        <a:defRPr sz="315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5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35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2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187950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05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6327" y="0"/>
            <a:ext cx="91440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000" b="1" i="1" dirty="0">
                <a:solidFill>
                  <a:schemeClr val="bg1"/>
                </a:solidFill>
              </a:rPr>
              <a:t>3.5.1.8. </a:t>
            </a:r>
            <a:r>
              <a:rPr lang="uk-UA" sz="6000" b="1" i="1" dirty="0" smtClean="0">
                <a:solidFill>
                  <a:schemeClr val="bg1"/>
                </a:solidFill>
              </a:rPr>
              <a:t>Препарати    сірки</a:t>
            </a:r>
            <a:endParaRPr lang="uk-UA" sz="6000" b="1" i="1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27" y="1938992"/>
            <a:ext cx="4071163" cy="3050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19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92726" y="239090"/>
            <a:ext cx="355127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Сірка очищена - S</a:t>
            </a:r>
            <a:r>
              <a:rPr lang="en-PH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</a:t>
            </a:r>
            <a:r>
              <a:rPr lang="uk-UA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lfur</a:t>
            </a: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depuratum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лимонно-жовтий дрібний порошок, нерозчинний у воді, погано розчиняється в ефірі. Горить з утворенням сірчистого ангідриду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7705"/>
            <a:ext cx="5518298" cy="4138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156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45225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Форми випуску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у банках з притертими пробками.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закритих банках у сухому місці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315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67864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Дія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Сірка не діє у сухому вигляді.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наявності вологи, органічних речовин утворюються сірководень сірчистий ангідрид, кисень, які місцево діють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протипаразитарно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подразнююче та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кератопластично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застосуванні всередину із сірки утворюються сульфіди, сірководень і сірчисті луги, які посилюють секрецію та моторику кишок, а у великих дозах викликають пронос.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Сірка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зв’язує препарати важких металів і утворює нерозчинні сполуки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1696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58803"/>
            <a:ext cx="91440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жуйних сірка засвоюється мікрофлорою передшлунків і кишок та активізує синтез амінокислот (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цистину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метіоніну, цистеїну), ферментів, деяких гормонів та вітамінів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  <a:p>
            <a:pPr indent="393700" algn="just">
              <a:spcAft>
                <a:spcPts val="0"/>
              </a:spcAft>
            </a:pP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10-30% мазі, лініменти,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дусти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зовні для лікування корости,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екзем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дерматитів та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трихофітії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1429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73664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порошок як антидот при отруєннях препаратами ртуті, миш'яку, свинцю та інших важких металів, як легкий проносний і відхаркувальний засіб, для поліпшення обміну речовин.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Прискорення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росту, при випадінні пір'я у птиці, для прискорення росту вовни у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овець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/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Для поліпшення обміну речовин: коням і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великій рогатій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худобі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2-5г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дрібним жуйним і свиням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0,5-1г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собакам 0,1-0,2 г, птиці 0,05-0,1 г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7114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14656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Як проносний засіб і протиотрута: коням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100-250г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великій рогатій худобі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100-300г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дрібній рогатій худобі 50-100г,  свиням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15-25г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собакам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10-15г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33445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412512" y="454504"/>
            <a:ext cx="473148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Сірка осаджена </a:t>
            </a:r>
            <a:r>
              <a:rPr lang="uk-UA" sz="28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</a:p>
          <a:p>
            <a:pPr indent="393700" algn="ctr">
              <a:spcAft>
                <a:spcPts val="0"/>
              </a:spcAft>
            </a:pPr>
            <a:r>
              <a:rPr lang="uk-UA" sz="2800" b="1" dirty="0" err="1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Sulfur</a:t>
            </a:r>
            <a:r>
              <a:rPr lang="uk-UA" sz="28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PH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raeci</a:t>
            </a:r>
            <a:r>
              <a:rPr lang="uk-UA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pitatum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блідо-жовтий, дуже дрібний порошок, нерозчинний у воді.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Розчиняється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100 ч. олії при нагріванні на водяній бані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91" t="18860" r="23032" b="21228"/>
          <a:stretch/>
        </p:blipFill>
        <p:spPr>
          <a:xfrm>
            <a:off x="85060" y="169057"/>
            <a:ext cx="4327451" cy="4940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666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22875"/>
            <a:ext cx="9144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всмоктується краще і діє активніше порівняно з сіркою очищеною.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Місцево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діє слабше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протипаразитарно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розсмоктувально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протизапально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кератолітично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у великих концентраціях - подразнююче,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кератолітично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та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підсушувально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всередину не застосовують, тому що сірка осаджена розкладається з утворенням великої кількості сірководню, який при всмоктуванні у кров викликає отруєння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15466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491727"/>
            <a:ext cx="91440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just">
              <a:spcAft>
                <a:spcPts val="0"/>
              </a:spcAft>
            </a:pP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Зовні 5, 10, 20% мазі, лініменти,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дусти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порошки при дерматитах, екземі, корості,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трихофітії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входить до складу препаратів, ще застосовують для лікування корости: проти коростяної сірчаної мазі (містить 6 частин сірки, 8 частин зеленого мила, 1 частину калію карбонату і 10 частин вазеліну), мазі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Вількінсона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віденського дігтярного лініменту (складається з сірки і дьогтю по 1 частині, 2 частин зеленого мила та етилового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спирту.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1247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550195" y="169153"/>
            <a:ext cx="3593805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93700" algn="ctr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Натрію тіосульфат (</a:t>
            </a:r>
            <a:r>
              <a:rPr lang="uk-UA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гіпосульфіт</a:t>
            </a: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натрію</a:t>
            </a: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- </a:t>
            </a:r>
            <a:r>
              <a:rPr lang="uk-UA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Natrii</a:t>
            </a: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thio</a:t>
            </a:r>
            <a:r>
              <a:rPr lang="en-PH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uk-UA" sz="2800" b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ulfas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Властивості: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безбарвний кристалічний порошок гірко-солоного смаку, розчинний у воді 1:1, нерозчинний у спирті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224" y="606056"/>
            <a:ext cx="5424847" cy="395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3298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2259" r="9468"/>
          <a:stretch/>
        </p:blipFill>
        <p:spPr>
          <a:xfrm>
            <a:off x="0" y="381712"/>
            <a:ext cx="5325905" cy="437420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485394" y="644891"/>
            <a:ext cx="365860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закритих банках у темному місці.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порошок; 30% розчин в ампулах по 5 та 10 мл.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7828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63195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Зберігання: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щільно закритих банках у темному місці.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Форма випуску: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порошок; 30% розчин в ампулах по 5 та 10 мл.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Дія: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місцева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протипаразитарна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протизапальна та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протитоксична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кислому середовищі розкладається з утворенням сірки і сірчистого ангідриду та діє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протипаразитарно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внутрішньовенному введенні діє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протизапально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протитоксично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протиалергічно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стимулює ендокринну систему та відновлює білки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3889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3347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Застосування: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зовні для лікування корости за М.П. Дем'яновичем.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уражені місця втирають 2 рази через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10-15хв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60% розчин натрію тіосульфату.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Після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висихання шкіри втирають 1% розчин соляної кислоти 2-3 рази з інтервалом 5-10 хвилин.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393700" algn="just">
              <a:spcAft>
                <a:spcPts val="0"/>
              </a:spcAft>
            </a:pP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Всередину і внутрішньовенно застосовують при отруєннях солями важких металів, миш’яком, препаратами хлору, брому; при алергічних хворобах,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кетонурії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у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овець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артритах та сепсисі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8815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130786"/>
            <a:ext cx="9144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2800" b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Дози: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всередину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коням і великій рогатій худобі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25-50г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дрібній рогатій худобі і свиням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5-10г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собакам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1-2г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uk-UA" sz="2800" dirty="0" smtClean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k-UA" sz="2800" i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Внутрішньовенно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 вигляді 10-30% розчину, готують </a:t>
            </a:r>
            <a:r>
              <a:rPr lang="uk-UA" sz="2800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асептично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кип'ятити неможна; коням і великій рогатій худобі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5-15г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дрібній рогатій худобі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1-4г </a:t>
            </a:r>
            <a:r>
              <a:rPr lang="uk-UA" sz="2800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собакам </a:t>
            </a:r>
            <a:r>
              <a:rPr lang="uk-UA" sz="2800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1-3г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7353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10113"/>
            <a:ext cx="9144000" cy="4503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12700" algn="ctr">
              <a:spcBef>
                <a:spcPts val="1200"/>
              </a:spcBef>
              <a:spcAft>
                <a:spcPts val="835"/>
              </a:spcAft>
            </a:pPr>
            <a:r>
              <a:rPr lang="uk-UA" sz="2800" b="1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 Питання ти самоконтролю</a:t>
            </a:r>
            <a:endParaRPr lang="ru-RU" sz="2800" b="1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19100" algn="just">
              <a:spcAft>
                <a:spcPts val="0"/>
              </a:spcAf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1.Як класифікують протимікробні засоби за місцем дії?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marR="495300">
              <a:tabLst>
                <a:tab pos="625475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2.Як класифікують протимікробні засоби за силою дії? 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marR="495300">
              <a:tabLst>
                <a:tab pos="625475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Які є види креоліну?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3119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4.Назвіть показання для застосував ля лізолу 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3119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5.Яку дію виявляє іхтіол?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3119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6.Як застосовують міді сульфат?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3119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7.Назвіть препарати срібла</a:t>
            </a:r>
            <a:r>
              <a:rPr lang="uk-UA" sz="2800" i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4753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9593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9100" algn="just">
              <a:spcAft>
                <a:spcPts val="0"/>
              </a:spcAft>
              <a:tabLst>
                <a:tab pos="625475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8.Як застосовують </a:t>
            </a:r>
            <a:r>
              <a:rPr lang="uk-UA" sz="2800" i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унітіол</a:t>
            </a: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25475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9.Які є форми випуску оцтової кислоти?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71195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10.Які властивості молочної кислоти?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19100" algn="just">
              <a:spcAft>
                <a:spcPts val="0"/>
              </a:spcAf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11.Як застосовують натрію гідроокис?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7437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12.Яку дію має мило зелене?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7691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13.Назвіть показання для застосування натрію гідрокарбонату.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7691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14.Які властивості має хлорне вапно?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7691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13.Як отримують йод?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7691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14.Який склад йодинолу</a:t>
            </a:r>
            <a:r>
              <a:rPr lang="uk-UA" sz="2800" i="1" dirty="0" smtClean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90035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937936"/>
            <a:ext cx="914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19100" algn="just">
              <a:spcAft>
                <a:spcPts val="0"/>
              </a:spcAft>
              <a:tabLst>
                <a:tab pos="67691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15.Як діє йодоформ?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7691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16.Назвіть </a:t>
            </a:r>
            <a:r>
              <a:rPr lang="uk-UA" sz="2800" i="1" dirty="0" err="1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окислювачі</a:t>
            </a: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0"/>
              </a:spcAft>
              <a:tabLst>
                <a:tab pos="67691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17.Які властивості сірки очищеної?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19100" algn="just">
              <a:spcAft>
                <a:spcPts val="2205"/>
              </a:spcAft>
              <a:tabLst>
                <a:tab pos="689610" algn="l"/>
              </a:tabLst>
            </a:pPr>
            <a:r>
              <a:rPr lang="uk-UA" sz="2800" i="1" dirty="0">
                <a:solidFill>
                  <a:srgbClr val="FFFF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18.Як застосовують натрію тіосульфат?</a:t>
            </a:r>
            <a:endParaRPr lang="ru-RU" sz="2800" dirty="0">
              <a:solidFill>
                <a:srgbClr val="FFFF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60879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26</TotalTime>
  <Words>783</Words>
  <Application>Microsoft Office PowerPoint</Application>
  <PresentationFormat>Экран (16:9)</PresentationFormat>
  <Paragraphs>60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Century Gothic</vt:lpstr>
      <vt:lpstr>Times New Roman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</dc:title>
  <dc:creator>Oleksandr</dc:creator>
  <cp:lastModifiedBy>Oleksandr</cp:lastModifiedBy>
  <cp:revision>10</cp:revision>
  <dcterms:created xsi:type="dcterms:W3CDTF">2017-05-29T16:41:23Z</dcterms:created>
  <dcterms:modified xsi:type="dcterms:W3CDTF">2018-01-08T17:51:15Z</dcterms:modified>
</cp:coreProperties>
</file>