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6"/>
  </p:normalViewPr>
  <p:slideViewPr>
    <p:cSldViewPr snapToGrid="0" snapToObjects="1">
      <p:cViewPr varScale="1">
        <p:scale>
          <a:sx n="135" d="100"/>
          <a:sy n="135" d="100"/>
        </p:scale>
        <p:origin x="216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1"/>
  <c:style val="2"/>
  <c:chart>
    <c:title>
      <c:overlay val="0"/>
    </c:title>
    <c:autoTitleDeleted val="0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Роль у профілактичній системі</c:v>
                </c:pt>
              </c:strCache>
            </c:strRef>
          </c:tx>
          <c:invertIfNegative val="1"/>
          <c:cat>
            <c:strRef>
              <c:f>Sheet1!$A$2:$A$6</c:f>
              <c:strCache>
                <c:ptCount val="5"/>
                <c:pt idx="0">
                  <c:v>Вакцинація</c:v>
                </c:pt>
                <c:pt idx="1">
                  <c:v>Гігієна</c:v>
                </c:pt>
                <c:pt idx="2">
                  <c:v>Годівля</c:v>
                </c:pt>
                <c:pt idx="3">
                  <c:v>Огляди</c:v>
                </c:pt>
                <c:pt idx="4">
                  <c:v>Умови утримання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5</c:v>
                </c:pt>
                <c:pt idx="1">
                  <c:v>5</c:v>
                </c:pt>
                <c:pt idx="2">
                  <c:v>4</c:v>
                </c:pt>
                <c:pt idx="3">
                  <c:v>4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946-F841-B387-BCE950BE5C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UA"/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ru-UA"/>
          </a:p>
        </c:txPr>
        <c:crossAx val="-2068027336"/>
        <c:crosses val="autoZero"/>
        <c:crossBetween val="between"/>
      </c:valAx>
    </c:plotArea>
    <c:plotVisOnly val="1"/>
    <c:dispBlanksAs val="gap"/>
    <c:showDLblsOverMax val="1"/>
  </c:chart>
  <c:txPr>
    <a:bodyPr/>
    <a:lstStyle/>
    <a:p>
      <a:pPr>
        <a:defRPr sz="1800"/>
      </a:pPr>
      <a:endParaRPr lang="ru-UA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632" y="318498"/>
            <a:ext cx="12191695" cy="6858000"/>
          </a:xfrm>
          <a:prstGeom prst="rect">
            <a:avLst/>
          </a:prstGeom>
          <a:solidFill>
            <a:srgbClr val="F1F6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solidFill>
            <a:srgbClr val="1F3A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31520" y="1417320"/>
            <a:ext cx="10789920" cy="1371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4C7E5E"/>
                </a:solidFill>
              </a:defRPr>
            </a:pPr>
            <a:r>
              <a:t>Вступ у спеціальність</a:t>
            </a:r>
          </a:p>
          <a:p>
            <a:pPr>
              <a:defRPr sz="3200" b="1">
                <a:solidFill>
                  <a:srgbClr val="1F3A4A"/>
                </a:solidFill>
              </a:defRPr>
            </a:pPr>
            <a:r>
              <a:t>Об’єкти професійної діяльності та</a:t>
            </a:r>
            <a:br/>
            <a:r>
              <a:t>основні терміни у ветеринарній медицині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808" y="3977639"/>
            <a:ext cx="4849213" cy="272382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>
                <a:solidFill>
                  <a:srgbClr val="647076"/>
                </a:solidFill>
              </a:defRPr>
            </a:pPr>
            <a:r>
              <a:rPr dirty="0" err="1"/>
              <a:t>Навчальний</a:t>
            </a:r>
            <a:r>
              <a:rPr dirty="0"/>
              <a:t> </a:t>
            </a:r>
            <a:r>
              <a:rPr dirty="0" err="1"/>
              <a:t>матеріал</a:t>
            </a:r>
            <a:r>
              <a:rPr dirty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студентів</a:t>
            </a:r>
            <a:r>
              <a:rPr dirty="0"/>
              <a:t> </a:t>
            </a:r>
            <a:r>
              <a:rPr dirty="0" err="1"/>
              <a:t>коледжу</a:t>
            </a:r>
            <a:r>
              <a:rPr lang="uk-UA" dirty="0"/>
              <a:t> </a:t>
            </a:r>
          </a:p>
          <a:p>
            <a:pPr>
              <a:defRPr sz="1900">
                <a:solidFill>
                  <a:srgbClr val="647076"/>
                </a:solidFill>
              </a:defRPr>
            </a:pPr>
            <a:r>
              <a:rPr lang="uk-UA" dirty="0"/>
              <a:t>Викладач: Мельник Максим Миколайович</a:t>
            </a:r>
          </a:p>
          <a:p>
            <a:pPr>
              <a:defRPr sz="1900">
                <a:solidFill>
                  <a:srgbClr val="647076"/>
                </a:solidFill>
              </a:defRPr>
            </a:pPr>
            <a:endParaRPr lang="uk-UA" dirty="0"/>
          </a:p>
          <a:p>
            <a:pPr>
              <a:defRPr sz="1900">
                <a:solidFill>
                  <a:srgbClr val="647076"/>
                </a:solidFill>
              </a:defRPr>
            </a:pPr>
            <a:endParaRPr lang="uk-UA" dirty="0"/>
          </a:p>
          <a:p>
            <a:pPr>
              <a:defRPr sz="1900">
                <a:solidFill>
                  <a:srgbClr val="647076"/>
                </a:solidFill>
              </a:defRPr>
            </a:pPr>
            <a:endParaRPr lang="uk-UA" dirty="0"/>
          </a:p>
          <a:p>
            <a:pPr>
              <a:defRPr sz="1900">
                <a:solidFill>
                  <a:srgbClr val="647076"/>
                </a:solidFill>
              </a:defRPr>
            </a:pPr>
            <a:endParaRPr lang="uk-UA" dirty="0"/>
          </a:p>
          <a:p>
            <a:pPr>
              <a:defRPr sz="1900">
                <a:solidFill>
                  <a:srgbClr val="647076"/>
                </a:solidFill>
              </a:defRPr>
            </a:pPr>
            <a:endParaRPr lang="uk-UA" dirty="0"/>
          </a:p>
          <a:p>
            <a:pPr>
              <a:defRPr sz="1900">
                <a:solidFill>
                  <a:srgbClr val="647076"/>
                </a:solidFill>
              </a:defRPr>
            </a:pPr>
            <a:endParaRPr lang="uk-UA" dirty="0"/>
          </a:p>
          <a:p>
            <a:pPr>
              <a:defRPr sz="1900">
                <a:solidFill>
                  <a:srgbClr val="647076"/>
                </a:solidFill>
              </a:defRPr>
            </a:pPr>
            <a:endParaRPr lang="uk-U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566928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56692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>
                <a:solidFill>
                  <a:srgbClr val="1F3A4A"/>
                </a:solidFill>
              </a:defRPr>
            </a:pPr>
            <a:r>
              <a:t>Що таке ветеринарна медицина?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508760"/>
            <a:ext cx="5669280" cy="5191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rPr dirty="0" err="1"/>
              <a:t>Галузь</a:t>
            </a:r>
            <a:r>
              <a:rPr dirty="0"/>
              <a:t> </a:t>
            </a:r>
            <a:r>
              <a:rPr dirty="0" err="1"/>
              <a:t>знань</a:t>
            </a:r>
            <a:r>
              <a:rPr dirty="0"/>
              <a:t> </a:t>
            </a:r>
            <a:r>
              <a:rPr dirty="0" err="1"/>
              <a:t>і</a:t>
            </a:r>
            <a:r>
              <a:rPr dirty="0"/>
              <a:t> </a:t>
            </a:r>
            <a:r>
              <a:rPr dirty="0" err="1"/>
              <a:t>практичної</a:t>
            </a:r>
            <a:r>
              <a:rPr dirty="0"/>
              <a:t> </a:t>
            </a:r>
            <a:r>
              <a:rPr dirty="0" err="1"/>
              <a:t>діяльності</a:t>
            </a:r>
            <a:r>
              <a:rPr dirty="0"/>
              <a:t>, </a:t>
            </a:r>
            <a:r>
              <a:rPr dirty="0" err="1"/>
              <a:t>спрямована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збереження</a:t>
            </a:r>
            <a:r>
              <a:rPr dirty="0"/>
              <a:t> </a:t>
            </a:r>
            <a:r>
              <a:rPr dirty="0" err="1"/>
              <a:t>здоров’я</a:t>
            </a:r>
            <a:r>
              <a:rPr dirty="0"/>
              <a:t> </a:t>
            </a:r>
            <a:r>
              <a:rPr dirty="0" err="1"/>
              <a:t>тварин</a:t>
            </a:r>
            <a:r>
              <a:rPr dirty="0"/>
              <a:t>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rPr dirty="0" err="1"/>
              <a:t>Профілактика</a:t>
            </a:r>
            <a:r>
              <a:rPr dirty="0"/>
              <a:t>, </a:t>
            </a:r>
            <a:r>
              <a:rPr dirty="0" err="1"/>
              <a:t>діагностика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лікування</a:t>
            </a:r>
            <a:r>
              <a:rPr dirty="0"/>
              <a:t> </a:t>
            </a:r>
            <a:r>
              <a:rPr dirty="0" err="1"/>
              <a:t>хвороб</a:t>
            </a:r>
            <a:r>
              <a:rPr dirty="0"/>
              <a:t> </a:t>
            </a:r>
            <a:r>
              <a:rPr dirty="0" err="1"/>
              <a:t>тварин</a:t>
            </a:r>
            <a:r>
              <a:rPr dirty="0"/>
              <a:t>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rPr dirty="0" err="1"/>
              <a:t>Забезпечення</a:t>
            </a:r>
            <a:r>
              <a:rPr dirty="0"/>
              <a:t> </a:t>
            </a:r>
            <a:r>
              <a:rPr dirty="0" err="1"/>
              <a:t>безпечності</a:t>
            </a:r>
            <a:r>
              <a:rPr dirty="0"/>
              <a:t> </a:t>
            </a:r>
            <a:r>
              <a:rPr dirty="0" err="1"/>
              <a:t>продукції</a:t>
            </a:r>
            <a:r>
              <a:rPr dirty="0"/>
              <a:t> </a:t>
            </a:r>
            <a:r>
              <a:rPr dirty="0" err="1"/>
              <a:t>тваринного</a:t>
            </a:r>
            <a:r>
              <a:rPr dirty="0"/>
              <a:t> </a:t>
            </a:r>
            <a:r>
              <a:rPr dirty="0" err="1"/>
              <a:t>походження</a:t>
            </a:r>
            <a:r>
              <a:rPr dirty="0"/>
              <a:t>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rPr dirty="0" err="1"/>
              <a:t>Зв’язок</a:t>
            </a:r>
            <a:r>
              <a:rPr dirty="0"/>
              <a:t> </a:t>
            </a:r>
            <a:r>
              <a:rPr dirty="0" err="1"/>
              <a:t>із</a:t>
            </a:r>
            <a:r>
              <a:rPr dirty="0"/>
              <a:t> </a:t>
            </a:r>
            <a:r>
              <a:rPr dirty="0" err="1"/>
              <a:t>охороною</a:t>
            </a:r>
            <a:r>
              <a:rPr dirty="0"/>
              <a:t> </a:t>
            </a:r>
            <a:r>
              <a:rPr dirty="0" err="1"/>
              <a:t>здоров’я</a:t>
            </a:r>
            <a:r>
              <a:rPr dirty="0"/>
              <a:t> </a:t>
            </a:r>
            <a:r>
              <a:rPr dirty="0" err="1"/>
              <a:t>людей</a:t>
            </a:r>
            <a:r>
              <a:rPr dirty="0"/>
              <a:t>, </a:t>
            </a:r>
            <a:r>
              <a:rPr dirty="0" err="1"/>
              <a:t>благополуччям</a:t>
            </a:r>
            <a:r>
              <a:rPr dirty="0"/>
              <a:t> </a:t>
            </a:r>
            <a:r>
              <a:rPr dirty="0" err="1"/>
              <a:t>тварин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охороною</a:t>
            </a:r>
            <a:r>
              <a:rPr dirty="0"/>
              <a:t> </a:t>
            </a:r>
            <a:r>
              <a:rPr dirty="0" err="1"/>
              <a:t>довкілля</a:t>
            </a:r>
            <a:r>
              <a:rPr dirty="0"/>
              <a:t>.</a:t>
            </a:r>
            <a:br>
              <a:rPr lang="uk-UA" dirty="0"/>
            </a:br>
            <a:endParaRPr lang="uk-UA" dirty="0"/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endParaRPr lang="uk-UA" dirty="0"/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endParaRPr lang="uk-UA" dirty="0"/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rPr lang="id-ID" dirty="0" err="1"/>
              <a:t>https</a:t>
            </a:r>
            <a:r>
              <a:rPr lang="id-ID" dirty="0"/>
              <a:t>://</a:t>
            </a:r>
            <a:r>
              <a:rPr lang="id-ID" dirty="0" err="1"/>
              <a:t>www.youtube.com</a:t>
            </a:r>
            <a:r>
              <a:rPr lang="id-ID" dirty="0"/>
              <a:t>/</a:t>
            </a:r>
            <a:r>
              <a:rPr lang="id-ID" dirty="0" err="1"/>
              <a:t>watch?v</a:t>
            </a:r>
            <a:r>
              <a:rPr lang="id-ID" dirty="0"/>
              <a:t>=jGinXO8iFL4</a:t>
            </a:r>
            <a:endParaRPr lang="uk-UA" dirty="0"/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0" y="6601968"/>
            <a:ext cx="5669280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92840" y="6611112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FFFFFF"/>
                </a:solidFill>
              </a:defRPr>
            </a:pPr>
            <a:r>
              <a:t>2</a:t>
            </a:r>
          </a:p>
        </p:txBody>
      </p:sp>
      <p:pic>
        <p:nvPicPr>
          <p:cNvPr id="7" name="Picture 6" descr="01_ogla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3720" y="1463040"/>
            <a:ext cx="4617720" cy="269748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566928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56692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>
                <a:solidFill>
                  <a:srgbClr val="1F3A4A"/>
                </a:solidFill>
              </a:defRPr>
            </a:pPr>
            <a:r>
              <a:t>Об’єкти професійної діяльності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508760"/>
            <a:ext cx="5669280" cy="4663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Тварини: сільськогосподарські, домашні, декоративні, птиця, риба, бджоли, дикі тварини.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Продукція тваринного походження: м’ясо, молоко, яйця, мед, риба та інша продукція.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Корми, кормові добавки та питна вода.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Умови утримання тварин і санітарний стан приміщень.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601968"/>
            <a:ext cx="5669280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92840" y="6611112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FFFFFF"/>
                </a:solidFill>
              </a:defRPr>
            </a:pPr>
            <a:r>
              <a:t>3</a:t>
            </a:r>
          </a:p>
        </p:txBody>
      </p:sp>
      <p:pic>
        <p:nvPicPr>
          <p:cNvPr id="7" name="Picture 6" descr="02_hudob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3720" y="1463040"/>
            <a:ext cx="4617720" cy="26974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995160" y="4251960"/>
            <a:ext cx="443484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700" b="1">
                <a:solidFill>
                  <a:srgbClr val="262D30"/>
                </a:solidFill>
              </a:defRPr>
            </a:pPr>
            <a:r>
              <a:t>Робота з великою рогатою худобою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1F6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88136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>
                <a:solidFill>
                  <a:srgbClr val="1F3A4A"/>
                </a:solidFill>
              </a:defRPr>
            </a:pPr>
            <a:r>
              <a:t>Що оцінює ветеринарний фахівець?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508760"/>
            <a:ext cx="10515600" cy="4663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Стан здоров’я та фізіологічні показники тварини.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Наявність ознак захворювання та можливі причини їх виникнення.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Умови годівлі, утримання та догляду.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Безпечність кормів, води та продукції тваринного походження.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Необхідність профілактичних і ветеринарно-санітарних заходів.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92840" y="6611112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FFFFFF"/>
                </a:solidFill>
              </a:defRPr>
            </a:pPr>
            <a: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88136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>
                <a:solidFill>
                  <a:srgbClr val="1F3A4A"/>
                </a:solidFill>
              </a:defRPr>
            </a:pPr>
            <a:r>
              <a:t>Базові терміни: хвороба та її вивчення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508760"/>
            <a:ext cx="10515600" cy="4663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Хвороба — порушення нормальної життєдіяльності організму.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Етіологія — вивчення причин та умов виникнення хвороби.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Патогенез — процес і механізм розвитку хвороби.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Симптом — окрема ознака захворювання.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Синдром — сукупність взаємопов’язаних симптомів.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92840" y="6611112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FFFFFF"/>
                </a:solidFill>
              </a:defRPr>
            </a:pPr>
            <a: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5669280" cy="6858000"/>
          </a:xfrm>
          <a:prstGeom prst="rect">
            <a:avLst/>
          </a:prstGeom>
          <a:solidFill>
            <a:srgbClr val="F1F6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56692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>
                <a:solidFill>
                  <a:srgbClr val="1F3A4A"/>
                </a:solidFill>
              </a:defRPr>
            </a:pPr>
            <a:r>
              <a:t>Діагностика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508760"/>
            <a:ext cx="5669280" cy="4663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Діагностика — комплекс методів для визначення стану здоров’я та встановлення захворювання.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Діагноз — висновок про характер захворювання на основі клінічних і додаткових досліджень.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Для встановлення діагнозу враховують:</a:t>
            </a:r>
          </a:p>
          <a:p>
            <a:pPr lvl="1">
              <a:spcAft>
                <a:spcPts val="1000"/>
              </a:spcAft>
              <a:defRPr sz="1900">
                <a:solidFill>
                  <a:srgbClr val="262D30"/>
                </a:solidFill>
              </a:defRPr>
            </a:pPr>
            <a:r>
              <a:t>анамнез та історію захворювання</a:t>
            </a:r>
          </a:p>
          <a:p>
            <a:pPr lvl="1">
              <a:spcAft>
                <a:spcPts val="1000"/>
              </a:spcAft>
              <a:defRPr sz="1900">
                <a:solidFill>
                  <a:srgbClr val="262D30"/>
                </a:solidFill>
              </a:defRPr>
            </a:pPr>
            <a:r>
              <a:t>клінічні ознаки</a:t>
            </a:r>
          </a:p>
          <a:p>
            <a:pPr lvl="1">
              <a:spcAft>
                <a:spcPts val="1000"/>
              </a:spcAft>
              <a:defRPr sz="1900">
                <a:solidFill>
                  <a:srgbClr val="262D30"/>
                </a:solidFill>
              </a:defRPr>
            </a:pPr>
            <a:r>
              <a:t>результати лабораторних та інших досліджень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601968"/>
            <a:ext cx="5669280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92840" y="6611112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FFFFFF"/>
                </a:solidFill>
              </a:defRPr>
            </a:pPr>
            <a:r>
              <a:t>6</a:t>
            </a:r>
          </a:p>
        </p:txBody>
      </p:sp>
      <p:pic>
        <p:nvPicPr>
          <p:cNvPr id="7" name="Picture 6" descr="03_la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3720" y="1463040"/>
            <a:ext cx="4617720" cy="26974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995160" y="4251960"/>
            <a:ext cx="443484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700" b="1">
                <a:solidFill>
                  <a:srgbClr val="262D30"/>
                </a:solidFill>
              </a:defRPr>
            </a:pPr>
            <a:r>
              <a:t>Лабораторна діагностика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88136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>
                <a:solidFill>
                  <a:srgbClr val="1F3A4A"/>
                </a:solidFill>
              </a:defRPr>
            </a:pPr>
            <a:r>
              <a:t>Лікування та профілактика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508760"/>
            <a:ext cx="10515600" cy="4663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Лікування — комплекс заходів, спрямованих на усунення причини або проявів захворювання та відновлення функцій організму.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Профілактика — система заходів для попередження виникнення та поширення хвороб.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Основні профілактичні заходи:</a:t>
            </a:r>
          </a:p>
          <a:p>
            <a:pPr lvl="1">
              <a:spcAft>
                <a:spcPts val="1000"/>
              </a:spcAft>
              <a:defRPr sz="1900">
                <a:solidFill>
                  <a:srgbClr val="262D30"/>
                </a:solidFill>
              </a:defRPr>
            </a:pPr>
            <a:r>
              <a:t>вакцинація</a:t>
            </a:r>
          </a:p>
          <a:p>
            <a:pPr lvl="1">
              <a:spcAft>
                <a:spcPts val="1000"/>
              </a:spcAft>
              <a:defRPr sz="1900">
                <a:solidFill>
                  <a:srgbClr val="262D30"/>
                </a:solidFill>
              </a:defRPr>
            </a:pPr>
            <a:r>
              <a:t>дотримання санітарних правил</a:t>
            </a:r>
          </a:p>
          <a:p>
            <a:pPr lvl="1">
              <a:spcAft>
                <a:spcPts val="1000"/>
              </a:spcAft>
              <a:defRPr sz="1900">
                <a:solidFill>
                  <a:srgbClr val="262D30"/>
                </a:solidFill>
              </a:defRPr>
            </a:pPr>
            <a:r>
              <a:t>правильна годівля та належні умови утримання</a:t>
            </a:r>
          </a:p>
          <a:p>
            <a:pPr lvl="1">
              <a:spcAft>
                <a:spcPts val="1000"/>
              </a:spcAft>
              <a:defRPr sz="1900">
                <a:solidFill>
                  <a:srgbClr val="262D30"/>
                </a:solidFill>
              </a:defRPr>
            </a:pPr>
            <a:r>
              <a:t>регулярні ветеринарні огляди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92840" y="6611112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FFFFFF"/>
                </a:solidFill>
              </a:defRPr>
            </a:pPr>
            <a: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5669280" cy="6858000"/>
          </a:xfrm>
          <a:prstGeom prst="rect">
            <a:avLst/>
          </a:prstGeom>
          <a:solidFill>
            <a:srgbClr val="F1F6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56692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>
                <a:solidFill>
                  <a:srgbClr val="1F3A4A"/>
                </a:solidFill>
              </a:defRPr>
            </a:pPr>
            <a:r>
              <a:t>Імунітет і вакцинація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508760"/>
            <a:ext cx="5669280" cy="4663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Імунітет — здатність організму захищатися від чужорідних агентів і збудників інфекційних хвороб.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Вакцинація — введення вакцини з метою формування специфічного захисту.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Профілактика дозволяє зменшити ризик захворювання та поширення інфекцій.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Ветеринарна профілактика важлива як для окремої тварини, так і для групи чи стада.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601968"/>
            <a:ext cx="5669280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92840" y="6611112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FFFFFF"/>
                </a:solidFill>
              </a:defRPr>
            </a:pPr>
            <a:r>
              <a:t>8</a:t>
            </a:r>
          </a:p>
        </p:txBody>
      </p:sp>
      <p:pic>
        <p:nvPicPr>
          <p:cNvPr id="7" name="Picture 6" descr="04_vakcyn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3720" y="1463040"/>
            <a:ext cx="4617720" cy="26974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995160" y="4251960"/>
            <a:ext cx="443484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700" b="1">
                <a:solidFill>
                  <a:srgbClr val="262D30"/>
                </a:solidFill>
              </a:defRPr>
            </a:pPr>
            <a:r>
              <a:t>Профілактика та вакцинація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88136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>
                <a:solidFill>
                  <a:srgbClr val="1F3A4A"/>
                </a:solidFill>
              </a:defRPr>
            </a:pPr>
            <a:r>
              <a:t>Інфекційні та незаразні хвороби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508760"/>
            <a:ext cx="10515600" cy="4663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Інфекційні хвороби спричиняються інфекційними агентами та можуть передаватися між тваринами.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Можливі збудники: бактерії, віруси, гриби, паразити та інші інфекційні агенти.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Незаразні хвороби не передаються від хворої тварини до здорової.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Причини незаразних хвороб: неправильна годівля, травми, порушення обміну речовин, токсичні фактори, умови утримання, генетичні фактори.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92840" y="6611112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FFFFFF"/>
                </a:solidFill>
              </a:defRPr>
            </a:pPr>
            <a:r>
              <a:t>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5669280" cy="6858000"/>
          </a:xfrm>
          <a:prstGeom prst="rect">
            <a:avLst/>
          </a:prstGeom>
          <a:solidFill>
            <a:srgbClr val="F1F6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56692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>
                <a:solidFill>
                  <a:srgbClr val="1F3A4A"/>
                </a:solidFill>
              </a:defRPr>
            </a:pPr>
            <a:r>
              <a:t>Ветеринарно-санітарні заходи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508760"/>
            <a:ext cx="5669280" cy="4663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Ветеринарно-санітарні заходи спрямовані на запобігання виникненню та поширенню хвороб і забезпечення безпечності продукції.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Дезінфекція — знищення або інактивація збудників інфекційних хвороб.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Дезінсекція — заходи боротьби з комахами та іншими членистоногими.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Дератизація — заходи боротьби з гризунами.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Ветеринарний огляд і лабораторні дослідження.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601968"/>
            <a:ext cx="5669280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92840" y="6611112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FFFFFF"/>
                </a:solidFill>
              </a:defRPr>
            </a:pPr>
            <a:r>
              <a:t>10</a:t>
            </a:r>
          </a:p>
        </p:txBody>
      </p:sp>
      <p:pic>
        <p:nvPicPr>
          <p:cNvPr id="7" name="Picture 6" descr="05_bi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3720" y="1463040"/>
            <a:ext cx="4617720" cy="26974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995160" y="4251960"/>
            <a:ext cx="443484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700" b="1">
                <a:solidFill>
                  <a:srgbClr val="262D30"/>
                </a:solidFill>
              </a:defRPr>
            </a:pPr>
            <a:r>
              <a:t>Біобезпека у тваринництві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88136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>
                <a:solidFill>
                  <a:srgbClr val="1F3A4A"/>
                </a:solidFill>
              </a:defRPr>
            </a:pPr>
            <a:r>
              <a:t>Важливі професійні поняття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508760"/>
            <a:ext cx="10515600" cy="4663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Збудник — агент, здатний спричинити захворювання.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Інфекція — взаємодія інфекційного агента з організмом.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Інвазія — зараження організму паразитами.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Зоонози — інфекційні та паразитарні хвороби, спільні для людей і тварин.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Ветеринарний контроль — система професійних заходів для контролю здоров’я тварин і безпечності продукції.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92840" y="6611112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FFFFFF"/>
                </a:solidFill>
              </a:defRPr>
            </a:pPr>
            <a:r>
              <a:t>11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5669280" cy="6858000"/>
          </a:xfrm>
          <a:prstGeom prst="rect">
            <a:avLst/>
          </a:prstGeom>
          <a:solidFill>
            <a:srgbClr val="F1F6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56692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>
                <a:solidFill>
                  <a:srgbClr val="1F3A4A"/>
                </a:solidFill>
              </a:defRPr>
            </a:pPr>
            <a:r>
              <a:t>Ветеринарна медицина і здоров’я людини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508760"/>
            <a:ext cx="5669280" cy="4663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Здоров’я тварин і здоров’я людей тісно пов’язані.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Ветеринарні фахівці беруть участь у профілактиці захворювань, спільних для людей і тварин.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Важливим завданням є контроль безпечності продукції тваринного походження.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Отже, ветеринарна медицина має значення для тварин, людини, харчової безпеки та довкілля.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601968"/>
            <a:ext cx="5669280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92840" y="6611112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FFFFFF"/>
                </a:solidFill>
              </a:defRPr>
            </a:pPr>
            <a:r>
              <a:t>12</a:t>
            </a:r>
          </a:p>
        </p:txBody>
      </p:sp>
      <p:pic>
        <p:nvPicPr>
          <p:cNvPr id="7" name="Picture 6" descr="06_foo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3720" y="1463040"/>
            <a:ext cx="4617720" cy="26974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995160" y="4251960"/>
            <a:ext cx="443484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700" b="1">
                <a:solidFill>
                  <a:srgbClr val="262D30"/>
                </a:solidFill>
              </a:defRPr>
            </a:pPr>
            <a:r>
              <a:t>Ветеринарний контроль продукції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88136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>
                <a:solidFill>
                  <a:srgbClr val="1F3A4A"/>
                </a:solidFill>
              </a:defRPr>
            </a:pPr>
            <a:r>
              <a:t>Завдання майбутнього ветеринарного фахівця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508760"/>
            <a:ext cx="10515600" cy="4663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Спостерігати та оцінювати стан тварини.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Виявляти ознаки захворювань.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Брати участь у профілактиці хвороб.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Виконувати ветеринарно-санітарні заходи.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Дотримуватися правил безпеки, гігієни та професійної етики.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Постійно розширювати професійні знання та навички.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92840" y="6611112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FFFFFF"/>
                </a:solidFill>
              </a:defRPr>
            </a:pPr>
            <a:r>
              <a:t>13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1F6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88136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>
                <a:solidFill>
                  <a:srgbClr val="1F3A4A"/>
                </a:solidFill>
              </a:defRPr>
            </a:pPr>
            <a:r>
              <a:t>Підсумок заняття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508760"/>
            <a:ext cx="10515600" cy="4663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Об’єктами професійної діяльності є тварини, продукція тваринного походження, корми, вода та умови утримання.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Основу професійної мови становлять поняття: здоров’я, хвороба, етіологія, патогенез, симптом, діагноз, лікування, профілактика.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Ветеринарна медицина поєднує лікувальну, профілактичну, санітарну та контрольну діяльність.</a:t>
            </a:r>
          </a:p>
          <a:p>
            <a:pPr>
              <a:spcAft>
                <a:spcPts val="1000"/>
              </a:spcAft>
              <a:defRPr sz="2100" b="0">
                <a:solidFill>
                  <a:srgbClr val="262D30"/>
                </a:solidFill>
              </a:defRPr>
            </a:pPr>
            <a:r>
              <a:t>Головна мета — збереження здоров’я і благополуччя тварин та захист людини від ризиків, пов’язаних із хворобами тварин і продукцією тваринного походження.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92840" y="6611112"/>
            <a:ext cx="54864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FFFFFF"/>
                </a:solidFill>
              </a:defRPr>
            </a:pPr>
            <a:r>
              <a:t>14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F3A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914400" y="1828800"/>
            <a:ext cx="10332720" cy="20116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3100" b="1">
                <a:solidFill>
                  <a:srgbClr val="FFFFFF"/>
                </a:solidFill>
              </a:defRPr>
            </a:pPr>
            <a:r>
              <a:t>Запитання для обговорення</a:t>
            </a:r>
          </a:p>
          <a:p>
            <a:pPr algn="ctr">
              <a:defRPr sz="2500">
                <a:solidFill>
                  <a:srgbClr val="FFFFFF"/>
                </a:solidFill>
              </a:defRPr>
            </a:pPr>
            <a:r>
              <a:t>Чому ветеринарному фахівцю важливо знати</a:t>
            </a:r>
            <a:br/>
            <a:r>
              <a:t>основні професійні терміни та поняття?</a:t>
            </a:r>
          </a:p>
          <a:p>
            <a:pPr algn="ctr">
              <a:defRPr sz="2000">
                <a:solidFill>
                  <a:srgbClr val="D2E1D9"/>
                </a:solidFill>
              </a:defRPr>
            </a:pPr>
            <a:r>
              <a:t>Наведіть 3 об’єкти професійної діяльності ветеринарного фахівця.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1F6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F3A4A"/>
                </a:solidFill>
              </a:defRPr>
            </a:pPr>
            <a:r>
              <a:t>Система об’єктів професійної діяльності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8368" y="932688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>
                <a:solidFill>
                  <a:srgbClr val="647076"/>
                </a:solidFill>
              </a:defRPr>
            </a:pPr>
            <a:r>
              <a:t>Основні об’єкти, з якими працює ветеринарний фахівець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0" y="2331720"/>
            <a:ext cx="3017520" cy="105156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200" b="1">
                <a:solidFill>
                  <a:srgbClr val="1F3A4A"/>
                </a:solidFill>
              </a:defRPr>
            </a:pPr>
            <a:r>
              <a:t>ВЕТЕРИНАРНИЙ</a:t>
            </a:r>
            <a:br/>
            <a:r>
              <a:t>ФАХІВЕЦЬ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280160"/>
            <a:ext cx="2834640" cy="91440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1F3A4A"/>
                </a:solidFill>
              </a:defRPr>
            </a:pPr>
            <a:r>
              <a:t>ТВАРИНИ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686800" y="1280160"/>
            <a:ext cx="2834640" cy="91440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1F3A4A"/>
                </a:solidFill>
              </a:defRPr>
            </a:pPr>
            <a:r>
              <a:t>ПРОДУКЦІЯ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0080" y="4069080"/>
            <a:ext cx="2834640" cy="91440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1F3A4A"/>
                </a:solidFill>
              </a:defRPr>
            </a:pPr>
            <a:r>
              <a:t>КОРМИ І ВОДА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686800" y="4069080"/>
            <a:ext cx="2834640" cy="91440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1F3A4A"/>
                </a:solidFill>
              </a:defRPr>
            </a:pPr>
            <a:r>
              <a:t>УМОВИ УТРИМАННЯ</a:t>
            </a:r>
          </a:p>
        </p:txBody>
      </p:sp>
      <p:cxnSp>
        <p:nvCxnSpPr>
          <p:cNvPr id="10" name="Connector 9"/>
          <p:cNvCxnSpPr/>
          <p:nvPr/>
        </p:nvCxnSpPr>
        <p:spPr>
          <a:xfrm>
            <a:off x="3474720" y="1737360"/>
            <a:ext cx="1097280" cy="1005840"/>
          </a:xfrm>
          <a:prstGeom prst="line">
            <a:avLst/>
          </a:prstGeom>
          <a:ln w="25400">
            <a:solidFill>
              <a:srgbClr val="4C7E5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nector 10"/>
          <p:cNvCxnSpPr/>
          <p:nvPr/>
        </p:nvCxnSpPr>
        <p:spPr>
          <a:xfrm flipH="1">
            <a:off x="7589520" y="1737360"/>
            <a:ext cx="1097280" cy="1005840"/>
          </a:xfrm>
          <a:prstGeom prst="line">
            <a:avLst/>
          </a:prstGeom>
          <a:ln w="25400">
            <a:solidFill>
              <a:srgbClr val="4C7E5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Connector 11"/>
          <p:cNvCxnSpPr/>
          <p:nvPr/>
        </p:nvCxnSpPr>
        <p:spPr>
          <a:xfrm flipV="1">
            <a:off x="3474720" y="3383280"/>
            <a:ext cx="1097280" cy="1143000"/>
          </a:xfrm>
          <a:prstGeom prst="line">
            <a:avLst/>
          </a:prstGeom>
          <a:ln w="25400">
            <a:solidFill>
              <a:srgbClr val="4C7E5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nector 12"/>
          <p:cNvCxnSpPr/>
          <p:nvPr/>
        </p:nvCxnSpPr>
        <p:spPr>
          <a:xfrm flipH="1" flipV="1">
            <a:off x="7589520" y="3383280"/>
            <a:ext cx="1097280" cy="1143000"/>
          </a:xfrm>
          <a:prstGeom prst="line">
            <a:avLst/>
          </a:prstGeom>
          <a:ln w="25400">
            <a:solidFill>
              <a:srgbClr val="4C7E5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F3A4A"/>
                </a:solidFill>
              </a:defRPr>
            </a:pPr>
            <a:r>
              <a:t>Алгоритм діагностики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8368" y="932688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>
                <a:solidFill>
                  <a:srgbClr val="647076"/>
                </a:solidFill>
              </a:defRPr>
            </a:pPr>
            <a:r>
              <a:t>Від спостереження до встановлення діагнозу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94360" y="2331720"/>
            <a:ext cx="1874519" cy="1143000"/>
          </a:xfrm>
          <a:prstGeom prst="roundRect">
            <a:avLst/>
          </a:prstGeom>
          <a:solidFill>
            <a:srgbClr val="F1F6F3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1F3A4A"/>
                </a:solidFill>
              </a:defRPr>
            </a:pPr>
            <a:r>
              <a:t>Спостереження</a:t>
            </a:r>
          </a:p>
        </p:txBody>
      </p:sp>
      <p:cxnSp>
        <p:nvCxnSpPr>
          <p:cNvPr id="6" name="Connector 5"/>
          <p:cNvCxnSpPr/>
          <p:nvPr/>
        </p:nvCxnSpPr>
        <p:spPr>
          <a:xfrm>
            <a:off x="2468880" y="2907792"/>
            <a:ext cx="411480" cy="0"/>
          </a:xfrm>
          <a:prstGeom prst="line">
            <a:avLst/>
          </a:prstGeom>
          <a:ln w="25400">
            <a:solidFill>
              <a:srgbClr val="4C7E5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ounded Rectangle 6"/>
          <p:cNvSpPr/>
          <p:nvPr/>
        </p:nvSpPr>
        <p:spPr>
          <a:xfrm>
            <a:off x="2898648" y="2331720"/>
            <a:ext cx="1874519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1F3A4A"/>
                </a:solidFill>
              </a:defRPr>
            </a:pPr>
            <a:r>
              <a:t>Анамнез</a:t>
            </a:r>
          </a:p>
        </p:txBody>
      </p:sp>
      <p:cxnSp>
        <p:nvCxnSpPr>
          <p:cNvPr id="8" name="Connector 7"/>
          <p:cNvCxnSpPr/>
          <p:nvPr/>
        </p:nvCxnSpPr>
        <p:spPr>
          <a:xfrm>
            <a:off x="4773168" y="2907792"/>
            <a:ext cx="411480" cy="0"/>
          </a:xfrm>
          <a:prstGeom prst="line">
            <a:avLst/>
          </a:prstGeom>
          <a:ln w="25400">
            <a:solidFill>
              <a:srgbClr val="4C7E5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5202936" y="2331720"/>
            <a:ext cx="1874519" cy="1143000"/>
          </a:xfrm>
          <a:prstGeom prst="roundRect">
            <a:avLst/>
          </a:prstGeom>
          <a:solidFill>
            <a:srgbClr val="F1F6F3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1F3A4A"/>
                </a:solidFill>
              </a:defRPr>
            </a:pPr>
            <a:r>
              <a:t>Клінічний огляд</a:t>
            </a:r>
          </a:p>
        </p:txBody>
      </p:sp>
      <p:cxnSp>
        <p:nvCxnSpPr>
          <p:cNvPr id="10" name="Connector 9"/>
          <p:cNvCxnSpPr/>
          <p:nvPr/>
        </p:nvCxnSpPr>
        <p:spPr>
          <a:xfrm>
            <a:off x="7077456" y="2907792"/>
            <a:ext cx="411480" cy="0"/>
          </a:xfrm>
          <a:prstGeom prst="line">
            <a:avLst/>
          </a:prstGeom>
          <a:ln w="25400">
            <a:solidFill>
              <a:srgbClr val="4C7E5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7507224" y="2331720"/>
            <a:ext cx="1874519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1F3A4A"/>
                </a:solidFill>
              </a:defRPr>
            </a:pPr>
            <a:r>
              <a:t>Дослідження</a:t>
            </a:r>
          </a:p>
        </p:txBody>
      </p:sp>
      <p:cxnSp>
        <p:nvCxnSpPr>
          <p:cNvPr id="12" name="Connector 11"/>
          <p:cNvCxnSpPr/>
          <p:nvPr/>
        </p:nvCxnSpPr>
        <p:spPr>
          <a:xfrm>
            <a:off x="9381744" y="2907792"/>
            <a:ext cx="411480" cy="0"/>
          </a:xfrm>
          <a:prstGeom prst="line">
            <a:avLst/>
          </a:prstGeom>
          <a:ln w="25400">
            <a:solidFill>
              <a:srgbClr val="4C7E5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12"/>
          <p:cNvSpPr/>
          <p:nvPr/>
        </p:nvSpPr>
        <p:spPr>
          <a:xfrm>
            <a:off x="9811512" y="2331720"/>
            <a:ext cx="1874519" cy="1143000"/>
          </a:xfrm>
          <a:prstGeom prst="roundRect">
            <a:avLst/>
          </a:prstGeom>
          <a:solidFill>
            <a:srgbClr val="F1F6F3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1F3A4A"/>
                </a:solidFill>
              </a:defRPr>
            </a:pPr>
            <a:r>
              <a:t>Діагноз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4400" y="4069080"/>
            <a:ext cx="10149840" cy="1463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1800">
                <a:solidFill>
                  <a:srgbClr val="262D30"/>
                </a:solidFill>
              </a:defRPr>
            </a:pPr>
            <a:r>
              <a:t>Мета — отримати достатньо інформації для обґрунтованого висновку про стан тварини.</a:t>
            </a:r>
          </a:p>
          <a:p>
            <a:pPr>
              <a:spcAft>
                <a:spcPts val="900"/>
              </a:spcAft>
              <a:defRPr sz="1800">
                <a:solidFill>
                  <a:srgbClr val="262D30"/>
                </a:solidFill>
              </a:defRPr>
            </a:pPr>
            <a:r>
              <a:t>Результати досліджень оцінюють у сукупності з клінічними ознаками.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1F6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F3A4A"/>
                </a:solidFill>
              </a:defRPr>
            </a:pPr>
            <a:r>
              <a:t>Профілактика захворювань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8368" y="932688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>
                <a:solidFill>
                  <a:srgbClr val="647076"/>
                </a:solidFill>
              </a:defRPr>
            </a:pPr>
            <a:r>
              <a:t>Профілактика складається з комплексу взаємопов’язаних заходів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72000" y="1325880"/>
            <a:ext cx="3017520" cy="91440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200" b="1">
                <a:solidFill>
                  <a:srgbClr val="1F3A4A"/>
                </a:solidFill>
              </a:defRPr>
            </a:pPr>
            <a:r>
              <a:t>ПРОФІЛАКТИКА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4400" y="3246120"/>
            <a:ext cx="2834640" cy="105156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900" b="1">
                <a:solidFill>
                  <a:srgbClr val="1F3A4A"/>
                </a:solidFill>
              </a:defRPr>
            </a:pPr>
            <a:r>
              <a:t>ВАКЦИНАЦІЯ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663440" y="4389120"/>
            <a:ext cx="2834640" cy="105156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900" b="1">
                <a:solidFill>
                  <a:srgbClr val="1F3A4A"/>
                </a:solidFill>
              </a:defRPr>
            </a:pPr>
            <a:r>
              <a:t>ГІГІЄНА</a:t>
            </a:r>
            <a:br/>
            <a:r>
              <a:t>ТА САНІТАРІЯ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412480" y="3246120"/>
            <a:ext cx="2834640" cy="105156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900" b="1">
                <a:solidFill>
                  <a:srgbClr val="1F3A4A"/>
                </a:solidFill>
              </a:defRPr>
            </a:pPr>
            <a:r>
              <a:t>ГОДІВЛЯ</a:t>
            </a:r>
            <a:br/>
            <a:r>
              <a:t>ТА УТРИМАННЯ</a:t>
            </a:r>
          </a:p>
        </p:txBody>
      </p:sp>
      <p:cxnSp>
        <p:nvCxnSpPr>
          <p:cNvPr id="9" name="Connector 8"/>
          <p:cNvCxnSpPr/>
          <p:nvPr/>
        </p:nvCxnSpPr>
        <p:spPr>
          <a:xfrm flipH="1">
            <a:off x="2743200" y="2240280"/>
            <a:ext cx="1828800" cy="1005840"/>
          </a:xfrm>
          <a:prstGeom prst="line">
            <a:avLst/>
          </a:prstGeom>
          <a:ln w="25400">
            <a:solidFill>
              <a:srgbClr val="4C7E5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nector 9"/>
          <p:cNvCxnSpPr/>
          <p:nvPr/>
        </p:nvCxnSpPr>
        <p:spPr>
          <a:xfrm>
            <a:off x="6080760" y="2240280"/>
            <a:ext cx="0" cy="2148840"/>
          </a:xfrm>
          <a:prstGeom prst="line">
            <a:avLst/>
          </a:prstGeom>
          <a:ln w="25400">
            <a:solidFill>
              <a:srgbClr val="4C7E5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nector 10"/>
          <p:cNvCxnSpPr/>
          <p:nvPr/>
        </p:nvCxnSpPr>
        <p:spPr>
          <a:xfrm>
            <a:off x="7589520" y="2240280"/>
            <a:ext cx="2240280" cy="1005840"/>
          </a:xfrm>
          <a:prstGeom prst="line">
            <a:avLst/>
          </a:prstGeom>
          <a:ln w="25400">
            <a:solidFill>
              <a:srgbClr val="4C7E5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F3A4A"/>
                </a:solidFill>
              </a:defRPr>
            </a:pPr>
            <a:r>
              <a:t>Профілактичні заходи: ілюстративна схема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8368" y="932688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>
                <a:solidFill>
                  <a:srgbClr val="647076"/>
                </a:solidFill>
              </a:defRPr>
            </a:pPr>
            <a:r>
              <a:t>Не статистичні дані — приклад для пояснення комплексного підходу</a:t>
            </a:r>
          </a:p>
        </p:txBody>
      </p:sp>
      <p:graphicFrame>
        <p:nvGraphicFramePr>
          <p:cNvPr id="5" name="Chart 4"/>
          <p:cNvGraphicFramePr>
            <a:graphicFrameLocks noGrp="1"/>
          </p:cNvGraphicFramePr>
          <p:nvPr/>
        </p:nvGraphicFramePr>
        <p:xfrm>
          <a:off x="914400" y="1417320"/>
          <a:ext cx="10241280" cy="448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60120" y="5989320"/>
            <a:ext cx="100584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>
                <a:solidFill>
                  <a:srgbClr val="647076"/>
                </a:solidFill>
              </a:defRPr>
            </a:pPr>
            <a:r>
              <a:t>Ілюстрація показує, що профілактика не зводиться до одного заходу.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F3A4A"/>
                </a:solidFill>
              </a:defRPr>
            </a:pPr>
            <a:r>
              <a:t>Інфекційні та незаразні хвороби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22960" y="1463040"/>
            <a:ext cx="4846320" cy="731520"/>
          </a:xfrm>
          <a:prstGeom prst="roundRect">
            <a:avLst/>
          </a:prstGeom>
          <a:solidFill>
            <a:srgbClr val="F1F6F3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100" b="1">
                <a:solidFill>
                  <a:srgbClr val="1F3A4A"/>
                </a:solidFill>
              </a:defRPr>
            </a:pPr>
            <a:r>
              <a:t>ІНФЕКЦІЙНІ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331720"/>
            <a:ext cx="4663440" cy="2286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1800">
                <a:solidFill>
                  <a:srgbClr val="262D30"/>
                </a:solidFill>
              </a:defRPr>
            </a:pPr>
            <a:r>
              <a:t>спричиняються інфекційними агентами</a:t>
            </a:r>
          </a:p>
          <a:p>
            <a:pPr>
              <a:spcAft>
                <a:spcPts val="900"/>
              </a:spcAft>
              <a:defRPr sz="1800">
                <a:solidFill>
                  <a:srgbClr val="262D30"/>
                </a:solidFill>
              </a:defRPr>
            </a:pPr>
            <a:r>
              <a:t>можуть передаватися між тваринами</a:t>
            </a:r>
          </a:p>
          <a:p>
            <a:pPr>
              <a:spcAft>
                <a:spcPts val="900"/>
              </a:spcAft>
              <a:defRPr sz="1800">
                <a:solidFill>
                  <a:srgbClr val="262D30"/>
                </a:solidFill>
              </a:defRPr>
            </a:pPr>
            <a:r>
              <a:t>збудники: бактерії, віруси, гриби, паразити та інші агенти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92240" y="1463040"/>
            <a:ext cx="4846320" cy="731520"/>
          </a:xfrm>
          <a:prstGeom prst="roundRect">
            <a:avLst/>
          </a:prstGeom>
          <a:solidFill>
            <a:srgbClr val="F1F6F3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100" b="1">
                <a:solidFill>
                  <a:srgbClr val="1F3A4A"/>
                </a:solidFill>
              </a:defRPr>
            </a:pPr>
            <a:r>
              <a:t>НЕЗАРАЗНІ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83680" y="2331720"/>
            <a:ext cx="4663440" cy="2286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1800">
                <a:solidFill>
                  <a:srgbClr val="262D30"/>
                </a:solidFill>
              </a:defRPr>
            </a:pPr>
            <a:r>
              <a:t>не передаються від хворої тварини до здорової</a:t>
            </a:r>
          </a:p>
          <a:p>
            <a:pPr>
              <a:spcAft>
                <a:spcPts val="900"/>
              </a:spcAft>
              <a:defRPr sz="1800">
                <a:solidFill>
                  <a:srgbClr val="262D30"/>
                </a:solidFill>
              </a:defRPr>
            </a:pPr>
            <a:r>
              <a:t>можливі причини: годівля, травми, токсичні фактори</a:t>
            </a:r>
          </a:p>
          <a:p>
            <a:pPr>
              <a:spcAft>
                <a:spcPts val="900"/>
              </a:spcAft>
              <a:defRPr sz="1800">
                <a:solidFill>
                  <a:srgbClr val="262D30"/>
                </a:solidFill>
              </a:defRPr>
            </a:pPr>
            <a:r>
              <a:t>порушення обміну речовин, умови утримання, генетичні фактори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1F6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F3A4A"/>
                </a:solidFill>
              </a:defRPr>
            </a:pPr>
            <a:r>
              <a:t>Ветеринарно-санітарні заходи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40080" y="1508760"/>
            <a:ext cx="3200400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1F3A4A"/>
                </a:solidFill>
              </a:defRPr>
            </a:pPr>
            <a:r>
              <a:t>Дезінфекція</a:t>
            </a:r>
            <a:br/>
            <a:r>
              <a:t>збудники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480560" y="1508760"/>
            <a:ext cx="3200400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1F3A4A"/>
                </a:solidFill>
              </a:defRPr>
            </a:pPr>
            <a:r>
              <a:t>Дезінсекція</a:t>
            </a:r>
            <a:br/>
            <a:r>
              <a:t>комахи та членистоногі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321040" y="1508760"/>
            <a:ext cx="3200400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1F3A4A"/>
                </a:solidFill>
              </a:defRPr>
            </a:pPr>
            <a:r>
              <a:t>Дератизація</a:t>
            </a:r>
            <a:br/>
            <a:r>
              <a:t>гризуни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3657600"/>
            <a:ext cx="3200400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1F3A4A"/>
                </a:solidFill>
              </a:defRPr>
            </a:pPr>
            <a:r>
              <a:t>Огляд</a:t>
            </a:r>
            <a:br/>
            <a:r>
              <a:t>стан тварини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80560" y="3657600"/>
            <a:ext cx="3200400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1F3A4A"/>
                </a:solidFill>
              </a:defRPr>
            </a:pPr>
            <a:r>
              <a:t>Лабораторні дослідження</a:t>
            </a:r>
            <a:br/>
            <a:r>
              <a:t>підтвердження діагнозу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5623560"/>
            <a:ext cx="100584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1700">
                <a:solidFill>
                  <a:srgbClr val="262D30"/>
                </a:solidFill>
              </a:defRPr>
            </a:pPr>
            <a:r>
              <a:t>Спільна мета: зменшення ризиків захворювань і забезпечення безпечності продукції.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F3A4A"/>
                </a:solidFill>
              </a:defRPr>
            </a:pPr>
            <a:r>
              <a:t>Професійна мова ветеринарного фахівця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85800" y="1463040"/>
            <a:ext cx="320040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1F3A4A"/>
                </a:solidFill>
              </a:defRPr>
            </a:pPr>
            <a:r>
              <a:t>Етіологія</a:t>
            </a:r>
            <a:br/>
            <a:r>
              <a:t>чому?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26280" y="1463040"/>
            <a:ext cx="320040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1F3A4A"/>
                </a:solidFill>
              </a:defRPr>
            </a:pPr>
            <a:r>
              <a:t>Патогенез</a:t>
            </a:r>
            <a:br/>
            <a:r>
              <a:t>як розвивається?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366760" y="1463040"/>
            <a:ext cx="320040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1F3A4A"/>
                </a:solidFill>
              </a:defRPr>
            </a:pPr>
            <a:r>
              <a:t>Симптом</a:t>
            </a:r>
            <a:br/>
            <a:r>
              <a:t>яка ознака?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3703320"/>
            <a:ext cx="320040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1F3A4A"/>
                </a:solidFill>
              </a:defRPr>
            </a:pPr>
            <a:r>
              <a:t>Діагноз</a:t>
            </a:r>
            <a:br/>
            <a:r>
              <a:t>що це?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526280" y="3703320"/>
            <a:ext cx="320040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1F3A4A"/>
                </a:solidFill>
              </a:defRPr>
            </a:pPr>
            <a:r>
              <a:t>Лікування</a:t>
            </a:r>
            <a:br/>
            <a:r>
              <a:t>що робити?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366760" y="3703320"/>
            <a:ext cx="320040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1F3A4A"/>
                </a:solidFill>
              </a:defRPr>
            </a:pPr>
            <a:r>
              <a:t>Профілактика</a:t>
            </a:r>
            <a:br/>
            <a:r>
              <a:t>як попередити?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1F6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F3A4A"/>
                </a:solidFill>
              </a:defRPr>
            </a:pPr>
            <a:r>
              <a:t>Де застосовуються ветеринарні знання?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94360" y="1417320"/>
            <a:ext cx="3246120" cy="123444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1F3A4A"/>
                </a:solidFill>
              </a:defRPr>
            </a:pPr>
            <a:r>
              <a:t>Ветеринарні клініки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480560" y="1417320"/>
            <a:ext cx="3246120" cy="123444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1F3A4A"/>
                </a:solidFill>
              </a:defRPr>
            </a:pPr>
            <a:r>
              <a:t>Фермерські господарства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366760" y="1417320"/>
            <a:ext cx="3246120" cy="123444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1F3A4A"/>
                </a:solidFill>
              </a:defRPr>
            </a:pPr>
            <a:r>
              <a:t>Тваринницькі підприємства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94360" y="3520439"/>
            <a:ext cx="3246120" cy="123444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1F3A4A"/>
                </a:solidFill>
              </a:defRPr>
            </a:pPr>
            <a:r>
              <a:t>Лабораторії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80560" y="3520439"/>
            <a:ext cx="3246120" cy="123444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1F3A4A"/>
                </a:solidFill>
              </a:defRPr>
            </a:pPr>
            <a:r>
              <a:t>Підприємства харчової галузі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366760" y="3520439"/>
            <a:ext cx="3246120" cy="1234440"/>
          </a:xfrm>
          <a:prstGeom prst="roundRect">
            <a:avLst/>
          </a:prstGeom>
          <a:solidFill>
            <a:srgbClr val="FFFFFF"/>
          </a:solidFill>
          <a:ln>
            <a:solidFill>
              <a:srgbClr val="4C7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1F3A4A"/>
                </a:solidFill>
              </a:defRPr>
            </a:pPr>
            <a:r>
              <a:t>Ветеринарно-санітарний контроль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5532120"/>
            <a:ext cx="10058400" cy="685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1600">
                <a:solidFill>
                  <a:srgbClr val="262D30"/>
                </a:solidFill>
              </a:defRPr>
            </a:pPr>
            <a:r>
              <a:t>Ветеринарна професія поєднує роботу з тваринами, діагностику, профілактику, санітарний контроль і відповідальність за безпечність продукції.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F3A4A"/>
                </a:solidFill>
              </a:defRPr>
            </a:pPr>
            <a:r>
              <a:t>Перевіримо розуміння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417320"/>
            <a:ext cx="1033272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2000">
                <a:solidFill>
                  <a:srgbClr val="262D30"/>
                </a:solidFill>
              </a:defRPr>
            </a:pPr>
            <a:r>
              <a:t>1. Що є об’єктом професійної діяльності ветеринарного фахівця?</a:t>
            </a:r>
          </a:p>
          <a:p>
            <a:pPr>
              <a:spcAft>
                <a:spcPts val="900"/>
              </a:spcAft>
              <a:defRPr sz="2000">
                <a:solidFill>
                  <a:srgbClr val="262D30"/>
                </a:solidFill>
              </a:defRPr>
            </a:pPr>
            <a:r>
              <a:t>2. Що вивчає етіологія?</a:t>
            </a:r>
          </a:p>
          <a:p>
            <a:pPr>
              <a:spcAft>
                <a:spcPts val="900"/>
              </a:spcAft>
              <a:defRPr sz="2000">
                <a:solidFill>
                  <a:srgbClr val="262D30"/>
                </a:solidFill>
              </a:defRPr>
            </a:pPr>
            <a:r>
              <a:t>3. Чим відрізняється симптом від діагнозу?</a:t>
            </a:r>
          </a:p>
          <a:p>
            <a:pPr>
              <a:spcAft>
                <a:spcPts val="900"/>
              </a:spcAft>
              <a:defRPr sz="2000">
                <a:solidFill>
                  <a:srgbClr val="262D30"/>
                </a:solidFill>
              </a:defRPr>
            </a:pPr>
            <a:r>
              <a:t>4. Назвіть два профілактичні заходи.</a:t>
            </a:r>
          </a:p>
          <a:p>
            <a:pPr>
              <a:spcAft>
                <a:spcPts val="900"/>
              </a:spcAft>
              <a:defRPr sz="2000">
                <a:solidFill>
                  <a:srgbClr val="262D30"/>
                </a:solidFill>
              </a:defRPr>
            </a:pPr>
            <a:r>
              <a:t>5. Що таке зоонози?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F3A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914400" y="1508760"/>
            <a:ext cx="10332720" cy="34747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3000" b="1">
                <a:solidFill>
                  <a:srgbClr val="FFFFFF"/>
                </a:solidFill>
              </a:defRPr>
            </a:pPr>
            <a:r>
              <a:t>Головне, що потрібно запам’ятати</a:t>
            </a:r>
          </a:p>
          <a:p>
            <a:pPr algn="ctr">
              <a:spcAft>
                <a:spcPts val="1000"/>
              </a:spcAft>
              <a:defRPr sz="2000">
                <a:solidFill>
                  <a:srgbClr val="FFFFFF"/>
                </a:solidFill>
              </a:defRPr>
            </a:pPr>
            <a:r>
              <a:t>Ветеринарна медицина — це не лише лікування тварин.</a:t>
            </a:r>
          </a:p>
          <a:p>
            <a:pPr algn="ctr">
              <a:spcAft>
                <a:spcPts val="1000"/>
              </a:spcAft>
              <a:defRPr sz="2000">
                <a:solidFill>
                  <a:srgbClr val="FFFFFF"/>
                </a:solidFill>
              </a:defRPr>
            </a:pPr>
            <a:r>
              <a:t>Профілактика має не менше значення, ніж лікування.</a:t>
            </a:r>
          </a:p>
          <a:p>
            <a:pPr algn="ctr">
              <a:spcAft>
                <a:spcPts val="1000"/>
              </a:spcAft>
              <a:defRPr sz="2000">
                <a:solidFill>
                  <a:srgbClr val="FFFFFF"/>
                </a:solidFill>
              </a:defRPr>
            </a:pPr>
            <a:r>
              <a:t>Професійна термінологія — основа спілкування фахівців.</a:t>
            </a:r>
          </a:p>
          <a:p>
            <a:pPr algn="ctr">
              <a:spcAft>
                <a:spcPts val="1000"/>
              </a:spcAft>
              <a:defRPr sz="2000">
                <a:solidFill>
                  <a:srgbClr val="FFFFFF"/>
                </a:solidFill>
              </a:defRPr>
            </a:pPr>
            <a:r>
              <a:t>Здоров’я тварин пов’язане зі здоров’ям людини та безпечністю продукції.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1F6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F3A4A"/>
                </a:solidFill>
              </a:defRPr>
            </a:pPr>
            <a:r>
              <a:t>Ветеринарна медицина: основні напрями роботи</a:t>
            </a:r>
          </a:p>
        </p:txBody>
      </p:sp>
      <p:pic>
        <p:nvPicPr>
          <p:cNvPr id="4" name="Picture 3" descr="01_ogla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" y="1188720"/>
            <a:ext cx="3566160" cy="2057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2920" y="3273552"/>
            <a:ext cx="356616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400" b="1">
                <a:solidFill>
                  <a:srgbClr val="262D30"/>
                </a:solidFill>
              </a:defRPr>
            </a:pPr>
            <a:r>
              <a:t>Клінічний огляд</a:t>
            </a:r>
          </a:p>
        </p:txBody>
      </p:sp>
      <p:pic>
        <p:nvPicPr>
          <p:cNvPr id="6" name="Picture 5" descr="02_hudob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9120" y="1188720"/>
            <a:ext cx="3566160" cy="20574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89120" y="3273552"/>
            <a:ext cx="356616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400" b="1">
                <a:solidFill>
                  <a:srgbClr val="262D30"/>
                </a:solidFill>
              </a:defRPr>
            </a:pPr>
            <a:r>
              <a:t>Сільськогосподарські тварини</a:t>
            </a:r>
          </a:p>
        </p:txBody>
      </p:sp>
      <p:pic>
        <p:nvPicPr>
          <p:cNvPr id="8" name="Picture 7" descr="03_l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320" y="1188720"/>
            <a:ext cx="3566160" cy="20574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275320" y="3273552"/>
            <a:ext cx="356616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400" b="1">
                <a:solidFill>
                  <a:srgbClr val="262D30"/>
                </a:solidFill>
              </a:defRPr>
            </a:pPr>
            <a:r>
              <a:t>Лабораторна діагностика</a:t>
            </a:r>
          </a:p>
        </p:txBody>
      </p:sp>
      <p:pic>
        <p:nvPicPr>
          <p:cNvPr id="10" name="Picture 9" descr="04_vakcyna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" y="3611880"/>
            <a:ext cx="3566160" cy="20574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02920" y="5696712"/>
            <a:ext cx="356616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400" b="1">
                <a:solidFill>
                  <a:srgbClr val="262D30"/>
                </a:solidFill>
              </a:defRPr>
            </a:pPr>
            <a:r>
              <a:t>Профілактика</a:t>
            </a:r>
          </a:p>
        </p:txBody>
      </p:sp>
      <p:pic>
        <p:nvPicPr>
          <p:cNvPr id="12" name="Picture 11" descr="05_bio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9120" y="3611880"/>
            <a:ext cx="3566160" cy="20574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389120" y="5696712"/>
            <a:ext cx="356616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400" b="1">
                <a:solidFill>
                  <a:srgbClr val="262D30"/>
                </a:solidFill>
              </a:defRPr>
            </a:pPr>
            <a:r>
              <a:t>Біобезпека</a:t>
            </a:r>
          </a:p>
        </p:txBody>
      </p:sp>
      <p:pic>
        <p:nvPicPr>
          <p:cNvPr id="14" name="Picture 13" descr="06_foo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75320" y="3611880"/>
            <a:ext cx="3566160" cy="20574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275320" y="5696712"/>
            <a:ext cx="356616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400" b="1">
                <a:solidFill>
                  <a:srgbClr val="262D30"/>
                </a:solidFill>
              </a:defRPr>
            </a:pPr>
            <a:r>
              <a:t>Безпечність продукції</a:t>
            </a:r>
          </a:p>
        </p:txBody>
      </p:sp>
      <p:sp>
        <p:nvSpPr>
          <p:cNvPr id="16" name="Rectangle 15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4C7E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1091</Words>
  <Application>Microsoft Macintosh PowerPoint</Application>
  <PresentationFormat>Широкоэкранный</PresentationFormat>
  <Paragraphs>184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cp:keywords/>
  <dc:description>generated using python-pptx</dc:description>
  <cp:lastModifiedBy>Microsoft Office User</cp:lastModifiedBy>
  <cp:revision>2</cp:revision>
  <dcterms:created xsi:type="dcterms:W3CDTF">2013-01-27T09:14:16Z</dcterms:created>
  <dcterms:modified xsi:type="dcterms:W3CDTF">2026-09-03T19:58:41Z</dcterms:modified>
  <cp:category/>
</cp:coreProperties>
</file>