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333" r:id="rId3"/>
    <p:sldId id="334" r:id="rId4"/>
    <p:sldId id="508" r:id="rId5"/>
    <p:sldId id="264" r:id="rId6"/>
    <p:sldId id="434" r:id="rId7"/>
    <p:sldId id="335" r:id="rId8"/>
    <p:sldId id="337" r:id="rId9"/>
    <p:sldId id="336" r:id="rId10"/>
    <p:sldId id="338" r:id="rId11"/>
    <p:sldId id="265" r:id="rId12"/>
    <p:sldId id="339" r:id="rId13"/>
    <p:sldId id="340" r:id="rId14"/>
    <p:sldId id="266" r:id="rId15"/>
    <p:sldId id="341" r:id="rId16"/>
    <p:sldId id="342" r:id="rId17"/>
    <p:sldId id="343" r:id="rId18"/>
    <p:sldId id="344" r:id="rId19"/>
    <p:sldId id="267" r:id="rId20"/>
    <p:sldId id="358" r:id="rId21"/>
    <p:sldId id="345" r:id="rId22"/>
    <p:sldId id="347" r:id="rId23"/>
    <p:sldId id="346" r:id="rId24"/>
    <p:sldId id="268" r:id="rId25"/>
    <p:sldId id="356" r:id="rId26"/>
    <p:sldId id="357" r:id="rId27"/>
    <p:sldId id="269" r:id="rId28"/>
    <p:sldId id="354" r:id="rId29"/>
    <p:sldId id="355" r:id="rId30"/>
    <p:sldId id="270" r:id="rId31"/>
    <p:sldId id="352" r:id="rId32"/>
    <p:sldId id="353" r:id="rId33"/>
    <p:sldId id="271" r:id="rId34"/>
    <p:sldId id="348" r:id="rId35"/>
    <p:sldId id="349" r:id="rId36"/>
    <p:sldId id="483" r:id="rId37"/>
    <p:sldId id="484" r:id="rId38"/>
    <p:sldId id="350" r:id="rId39"/>
    <p:sldId id="351" r:id="rId40"/>
    <p:sldId id="486" r:id="rId41"/>
    <p:sldId id="487" r:id="rId42"/>
    <p:sldId id="488" r:id="rId43"/>
    <p:sldId id="494" r:id="rId44"/>
    <p:sldId id="495" r:id="rId45"/>
    <p:sldId id="496" r:id="rId46"/>
    <p:sldId id="489" r:id="rId47"/>
    <p:sldId id="497" r:id="rId48"/>
    <p:sldId id="502" r:id="rId49"/>
    <p:sldId id="500" r:id="rId50"/>
    <p:sldId id="501" r:id="rId51"/>
    <p:sldId id="498" r:id="rId52"/>
    <p:sldId id="491" r:id="rId53"/>
    <p:sldId id="492" r:id="rId54"/>
    <p:sldId id="485" r:id="rId55"/>
    <p:sldId id="499" r:id="rId56"/>
    <p:sldId id="493" r:id="rId57"/>
  </p:sldIdLst>
  <p:sldSz cx="9144000" cy="5143500" type="screen16x9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56" d="100"/>
          <a:sy n="156" d="100"/>
        </p:scale>
        <p:origin x="-32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975589"/>
            <a:ext cx="6517482" cy="188191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2914651"/>
            <a:ext cx="6517482" cy="10286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895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7772870" cy="2568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214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21423"/>
            <a:ext cx="7763814" cy="2052614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743093"/>
            <a:ext cx="7763814" cy="1026137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067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3829520" cy="2568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1775320"/>
            <a:ext cx="3829050" cy="2568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651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1778263"/>
            <a:ext cx="3655106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2288260"/>
            <a:ext cx="3829520" cy="20551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1778263"/>
            <a:ext cx="3661353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2288260"/>
            <a:ext cx="3829051" cy="20551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344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1513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272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2951766" cy="1517439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457201"/>
            <a:ext cx="4650122" cy="38861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1974639"/>
            <a:ext cx="2951767" cy="2368761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789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4451227" cy="1517441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2" y="457201"/>
            <a:ext cx="2441519" cy="38862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1974639"/>
            <a:ext cx="4451212" cy="2368760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054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3217030"/>
            <a:ext cx="7773324" cy="60870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523696"/>
            <a:ext cx="7366899" cy="2410602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831546"/>
            <a:ext cx="7773339" cy="511854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43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2570434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153616"/>
            <a:ext cx="7773339" cy="1189785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7853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457200"/>
            <a:ext cx="6977064" cy="2244678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707524"/>
            <a:ext cx="6564224" cy="4460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279597"/>
            <a:ext cx="7773339" cy="10657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751116" y="565625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18169" y="22451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7871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1604041"/>
            <a:ext cx="7773339" cy="1883876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496751"/>
            <a:ext cx="7773339" cy="855483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907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12038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2474232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207517"/>
            <a:ext cx="2474232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1775320"/>
            <a:ext cx="246864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207517"/>
            <a:ext cx="2477513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1775320"/>
            <a:ext cx="2478696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207517"/>
            <a:ext cx="2478696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2171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458079"/>
            <a:ext cx="7773339" cy="120294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3153615"/>
            <a:ext cx="2472307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1775320"/>
            <a:ext cx="2472307" cy="1143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3585811"/>
            <a:ext cx="2472307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3153615"/>
            <a:ext cx="247637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1775320"/>
            <a:ext cx="2477514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3585811"/>
            <a:ext cx="2477514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3153615"/>
            <a:ext cx="247551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1775320"/>
            <a:ext cx="2478696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3585809"/>
            <a:ext cx="2478790" cy="75759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038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1775320"/>
            <a:ext cx="7773339" cy="25680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1940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57201"/>
            <a:ext cx="1914995" cy="38861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457201"/>
            <a:ext cx="5744043" cy="38861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759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7773339" cy="2568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4412457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C7FF228D-F9E0-44E1-B199-4C8ACFC04E3E}" type="datetimeFigureOut">
              <a:rPr lang="ru-RU" smtClean="0"/>
              <a:t>07.03.2026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4412457"/>
            <a:ext cx="500466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4412457"/>
            <a:ext cx="57316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108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48674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Пеніцилін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одержують при вирощуванні кількох штамі з зеленої плісняви.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Після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виділення частити молекули пеніциліну - 6-аміно-пеніцилінової кислоти - з’явилась можливість одержувати препарати напівсинтетичним способом.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Були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отримані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ампіцилін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антибіотик широкою спектра дії та стійкі до стафілококів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оксацилін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метиціклін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Пеніцилін має вузький спектр дії і активний до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грампозитивинх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мікробів.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30630" y="332754"/>
            <a:ext cx="3682739" cy="3159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12700" algn="ctr">
              <a:lnSpc>
                <a:spcPts val="1150"/>
              </a:lnSpc>
              <a:spcAft>
                <a:spcPts val="0"/>
              </a:spcAft>
            </a:pPr>
            <a:r>
              <a:rPr lang="uk-UA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Група пеніциліну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154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45168"/>
            <a:ext cx="9144000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 нього чутливі стафілококи, стрептококи, збудники бешихи свиней, миту коней,  </a:t>
            </a:r>
            <a:r>
              <a:rPr lang="uk-UA" sz="27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некробактеріозу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а також </a:t>
            </a:r>
            <a:r>
              <a:rPr lang="uk-UA" sz="27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пневмо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і </a:t>
            </a:r>
            <a:r>
              <a:rPr lang="uk-UA" sz="27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менінгококи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спірохети та </a:t>
            </a:r>
            <a:r>
              <a:rPr lang="uk-UA" sz="27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пастерели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Він неактивний до збудників бруцельозу, туберкульозу, паратифу, вірусів, найпростіших та паралітичних грибів.</a:t>
            </a:r>
            <a:endParaRPr lang="ru-RU" sz="2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Руйнує пеніцилін висока температура, волога, кислоти, луги спирт та </a:t>
            </a:r>
            <a:r>
              <a:rPr lang="uk-UA" sz="27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окислювачі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7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7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Розчини 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готують в асептичних умовах, оскільки при кип'ятінні вони руйнуються. </a:t>
            </a:r>
            <a:endParaRPr lang="ru-RU" sz="2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395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8052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/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uk-UA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розчинення пеніциліну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використовують дистильовану воду, 0,9% розчин натрію хлориду, сироватку крові, а також 0,5% розчин новокаїну, екмолін, які подовжують дію пеніциліну.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Пеніцилін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добре всмоктується і порівняно рівномірно розподіляється у всіх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органах. </a:t>
            </a: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хворобах центральної нервової системи та суглобів не виявляє впливу на патологічний процес, так як він не проникає через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гематоенцефалічнийі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бар’єр та у суглоби.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шлунку ви майже повністю руйнується соляною кислотою.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3299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83936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Терапевтична концентрація цього антибіотика утримуєтеся в організмі протягом 4-6 годин. Прискорюють виведення з організму пеніциліну гострий процес і висока температура.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організму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овець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пеніцилін виводиться найшвидше, а свиней - найповільніше.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018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1998" y="141475"/>
            <a:ext cx="457200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Бензинпеніциліну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натрієва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сіль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Benzylpenicillinum-natrium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Бензилпеніциліну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калієва сіль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Benzylpenicillinum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kalium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 пеніцилін, в якому водень аміногрупи заміщений бензольним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радикалом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r="49837"/>
          <a:stretch/>
        </p:blipFill>
        <p:spPr>
          <a:xfrm>
            <a:off x="0" y="240380"/>
            <a:ext cx="1852864" cy="48141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9273" y="240380"/>
            <a:ext cx="2406316" cy="4869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561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2143" t="1766" b="19888"/>
          <a:stretch/>
        </p:blipFill>
        <p:spPr>
          <a:xfrm>
            <a:off x="202019" y="255181"/>
            <a:ext cx="6298640" cy="353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0885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71813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дрібний кристалічний порошок гіркуватого  смаку, гігроскопічний, розчиняється у воді. Руйнується при кип’ятінні у водних розчинах, під впливом кислот, лугів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окислювачів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герметично закритих флаконах по 100, 200, 300, 500 тис. та 1 млн ОД.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сухому приміщенні при кімнатній температурі (не вище 20°С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168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2602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добре всмоктується 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внутрішньом’язовому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введені. При введенні всередину погано всмоктується і руйнується кислотою шлункового соку.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організмі терапевтична концентрація утримується 4-6 годин.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Виводиться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препарат в основному нирками.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при інфекційних захворюваннях (бешисі свиней, </a:t>
            </a: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пастерельозах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лептоспірозі, злоякісному набряку, сибірці, емфізематозному карбункулі, інфекційному стоматиті у кроликів та чумі собак).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Препарат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 діє на кишкову паличку.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333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2637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Ефективний для лікування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хвороб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органів дихання (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пневмоній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бронхопневмоній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плевриту і перитоніту та сечостатевих органів.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лікування акушерських захворювань - гнійних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маститів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метритів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ендометритів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призначають місцево або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внутрішньом'язово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хірургічній практиці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застосовують при гострих гнійних запальних процесах, у присипках, мазях на рани, абсцеси, суглоби місцево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8137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03977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внутрішньом'язово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4-6 разів на добу коням і великій рогатій худобі 2-5 тис. ОД,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дрібній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рогатій худобі 4-10 тис. ОД,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свиням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6-8 тис. ОД (на 1 кг маси),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курям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і качкам 30-100 тис ОД на голову.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Для підсилення лікувального ефекту комбінують із сульфаніламідами, сироватками та глобулінами.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3897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56811" y="0"/>
            <a:ext cx="578718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Бензилпеніциліну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новокаїнова сіль (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новоцилін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Benzylpenicillinu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k-UA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novocainum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білий, дрібний кристалічній порошок гіркого смаку, важко розчиняється у воді (утворює суспензію). Руйнується під впливом кислот, лугів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окислювачів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герметично закриті флакони по 100, 300 та 600 тис. ОД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559" y="115303"/>
            <a:ext cx="2591052" cy="484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4719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4695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списком Б у сухому приміщенні при кімнатній температурі.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суспензію готують на дистильованій воді або ізотонічному розчині натрію хлориду.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Після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внутрішньом'язового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введення вона всмоктується у кров і затримується у ній протягом 12 год.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Тому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суспензію вводять 2 рази на добу.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 при тих самих хворобах, що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натрієву (калієву) сіль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370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96238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 рази на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добу</a:t>
            </a:r>
          </a:p>
          <a:p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коням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і великій рогатій худобі 4-5 тис. ОД,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дрібній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рогатій худобі 8-10 тис. ОД,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свиням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5-10 тис. ОД (на 1 кг маси).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04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26042" y="0"/>
            <a:ext cx="531795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Екмоновоцилін</a:t>
            </a:r>
            <a:r>
              <a:rPr lang="uk-UA" sz="2800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PH" sz="2800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Ec</a:t>
            </a:r>
            <a:r>
              <a:rPr lang="uk-UA" sz="2800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monovocillinum</a:t>
            </a:r>
            <a:endParaRPr lang="ru-RU" sz="2800" spc="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Екмоновоцилін-1 - суспензія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новокаїнової солі (300 тис. або 600 тис. ОД у 5 мл 0,25 % розчину екмоліну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Екмоновоцилін-2 - така сама суспензія, але додатково містить в кожних 2,5 мл 100 тис. ОД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натрієвої (калієвої) солі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603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16194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компоненти змішують безпосередньо перед застосуванням, утворюється молочно-біла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дрібно-дисперсна суспензія. </a:t>
            </a: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Препарати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мають пролонговану дію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стерильному вигляді у двох флаконах один яких містить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новокаїнову сіль, а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другий - розчин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екмолін.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списком Б у сухому приміщенні при кімнатній температурі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6001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76925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препарати пролонгованої дії.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внутрішньом'язовому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введенні забезпечує концентрацію пеніциліну у кров'яному руслі протягом 24-36 годин після ін'єкції.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Виводиться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 організму в основному нирками.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Антимікробний спектр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екмоновоциліну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дещо ширший спектру інших солей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що обумовлено додаванням до нього екмоліну - антибіотика іншої групи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940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0021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лікування інфекційних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хвороб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тварин, спричинених чутливими до пеніциліну мікроорганізмами: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пастерельозу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пневмоній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хірургічних інфекцій, бешихи свиней та ін. Суспензію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екмоновоциліну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готують безпосередньо перед введенням. З флакону, що містить розчин екмоліну, набирають 5 мл, які вводять у флакон з новокаїновою сіллю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Суміш обережно перемішують так, щоб виключити можливість утворення піни, отриману суспензію швидко вводять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Не можна вводити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екмоновоцилін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внутрішньовенно.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8379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97261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Дози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суспензію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екмоновоциліну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вводять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1раз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добу на 1 кг/маси протягом 5-7 днів у дозах у 1,5 рази більших від дози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натрієвої (калієвої) солі.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Забій тварин на м’ясо дозволяється не раніше ніж через 10 дині після припинення введення суспензії.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Молоко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для харчових цілей не можна використовувати протягом 4 діб після припинення введення препарату.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2855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0400" y="86823"/>
            <a:ext cx="59436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Біцилін-1 - Bicillinum-1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дибензилетилендіамінова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сіль, бензин пеніциліну).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Випускають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герметично закритих флаконах, які містять 500 тис., 1 млн 200 тис., 2 млн 400 тис. ОД.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 водою утворює суспензію. Застосовують як лікувальний засіб при хворобах, спричинених мікробами, чутливі до пеніциліну.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6768" t="14123" r="26916" b="6886"/>
          <a:stretch/>
        </p:blipFill>
        <p:spPr>
          <a:xfrm>
            <a:off x="0" y="-1"/>
            <a:ext cx="1597793" cy="411898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6193" t="7738" r="22424" b="8009"/>
          <a:stretch/>
        </p:blipFill>
        <p:spPr>
          <a:xfrm>
            <a:off x="1597793" y="1014661"/>
            <a:ext cx="1838426" cy="405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5449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94896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Вводять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свіжовиготовлену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суспензію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 раз у 4-8 діб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залежно від перебігу хвороби.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0852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36557"/>
            <a:ext cx="914399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Біцилін-2 -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Bicillinum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Суміш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шо складається з 300 тис. ОД біциліну-1 і 100 тис. ОД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калієвої солі.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водою утворює суспензію.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Випускають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флаконах.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Застосовують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біцилін-2 тоді, коли потрібно в перші 1-2 доби створити високу концентрацію антибіотика у крові. Вводять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свіжовиготовлену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суспензію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внутрішньом'язово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 раз на 2 доби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6987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99610" y="96253"/>
            <a:ext cx="624439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Біцилін-3 - Bicillinum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Суміш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калієвої (натрієвої або новокаїнової) солі і біциліну-1 по 100 тис. ОД кожного.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Випускають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флаконах по 300, 600, 900 і 1200 тис. ОД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Вводять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 раз у 7 діб. </a:t>
            </a:r>
            <a:endParaRPr lang="uk-UA" sz="28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Забезпечує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швидке створений концентрації і тривале перебування пеніциліну у крові.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rcRect l="37295" t="17311" r="41982" b="15090"/>
          <a:stretch/>
        </p:blipFill>
        <p:spPr>
          <a:xfrm>
            <a:off x="264693" y="96253"/>
            <a:ext cx="2634917" cy="4944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128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8326" y="103419"/>
            <a:ext cx="749567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Біцилін-5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Bicillinum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Суміш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 4 частин біциліну-1 і 1 частини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бензилпеніциліну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новокаїнової солі.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Випускають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флаконах по 1 млн 500 тис. ОД.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Особливостю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препарату є його пролонгована дія, що дає змогу вводити його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один раз на 10-15 діб.</a:t>
            </a:r>
            <a:endParaRPr lang="ru-RU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(тис. ОД на 1 кг маси) коням і великій рогатій худобі 10-15 тис.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ОД,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дрібній рогатій худобі 15-20 тис ОД, свиням 10-20 тис ОД, собакам 10-12 тис. ОД.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7607" t="13581" r="34270" b="8344"/>
          <a:stretch/>
        </p:blipFill>
        <p:spPr>
          <a:xfrm>
            <a:off x="132348" y="435586"/>
            <a:ext cx="1816768" cy="378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5244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01979" y="-19251"/>
            <a:ext cx="534202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Ампіциліну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тригідрат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Ampicillinum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trihydras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Антибіотик групи напівсинтетичних пеніцилінів.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кристалічний порошок, розчинний у коді (1:300) практично не розчиняється у спирті. Відрізняється від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ампіциліну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наявністю в молекулі трьох молекул кристалізаційної води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666" t="11338" r="6089" b="12090"/>
          <a:stretch/>
        </p:blipFill>
        <p:spPr>
          <a:xfrm>
            <a:off x="0" y="654517"/>
            <a:ext cx="3890632" cy="2464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1367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92723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таблетки в упаковках по 10, 20, 24, 30 шт. капсули по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0,25г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упаковках 20 капсул; порошок у банках дай приготування суспензії.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одній таблетці міститься 250 мг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ампіциліну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сухому, захищеному від світла місці при кімнатній температурі.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має бактерицидну дію.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Активний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відносно широкого спектру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грампозитивних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мікробів, за винятком штамів, які продукують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пеніциліназу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грамнегативних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мікроорганізмів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9606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1629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лікування інфекційних і незаразних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хвороб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травного каналу (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ентероколітів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дизентерії, диспепсії),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пневмоній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бронхопневмоній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при абсцесах легень та </a:t>
            </a: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холециститах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Ефективний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препарат при інфекціях сечових шляхів та сепсисі.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Застосовується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також ти бешисі свиней, лептоспірозі, миті у коней, гнійному перитоніті та сибірці.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по 15-30 мг/кг маси всім видам тварин з інтервалом 6-3 годин.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0357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6674" y="0"/>
            <a:ext cx="507732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Ампіциліну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натрієва сіль 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PH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mpicillinum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PH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natrium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ctr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Напівсинтетичний пеніцилін широкого спектру дії.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гігроскопічний порошок.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у флаконах стерильний порошок у комплексі з розчинником по 0,25 г та 0,5 г; порошок по 5 г у флаконі для суспензії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549146"/>
            <a:ext cx="3974728" cy="3974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2406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9048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сухому приміщені при кімнатній температурі.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активний щодо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грампозитивних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мікроорганізмів, за винятком штамів, що продукують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пеніциліназу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грамнегативннх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мікроорганізмів, аеробних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неспороутворюючих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бактерій.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Руйнується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під дією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пеніцилінази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кислотостійкий.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Швидко всмоктується у кров, проникає у тканини і рідини організму виводиться в основному нирками, не володіє кумулятивними властивостями та малотоксичний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6566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98888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при ангіні,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пневмоніях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бронхопневмоніях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холециститі, сепсисі та кишкових інфекціях.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мг/кг маси коням і великій рогатій худобі 6-10, дрібній рогатій худобі, свиням 10-15, собакам 20-30 3-4 рази на добу.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2344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5000" y="219492"/>
            <a:ext cx="3429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Феноксиметил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-пеніцилін – </a:t>
            </a:r>
            <a:r>
              <a:rPr lang="uk-UA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Phenoxymethylpeni</a:t>
            </a: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PH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uk-UA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illinum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кристалічний порошок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кисло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-гіркого смаку, майже нерозчинний у воді, руйнується при кип’ятінні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712370"/>
            <a:ext cx="5269832" cy="346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332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627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Дія.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бактерицидна, пригнічує синтез клітинної стінки, активний щодо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грампозитивних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грамнегативних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коків. Не діє на штами стафілококів, які продукують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пеніциліназу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більшість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грамнегативних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бактерій та віруси.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Стійкий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 дії кислот, руйнується під дією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пеніцилінази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таблетки по 100 і 250 мг (в 1 мг препарату міститься 1600 ОД).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сухому приміщенні при кімнатній температурі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7848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14947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швидко всмоктується слизовою оболонкою кишечника, терапевтичні концентрації у крові утримуються протягом 6 год.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препарат кислотостійкий, тому його можна вводити всередину.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(на 1 кг маси) великій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рогатій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худобі 4-10 тис. ОД, дрібній рогатій худобі 10-20 тис. ОД, свиням і собакам 10-15 тис. ОД 3-4 рази на добу.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9781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55432" y="162727"/>
            <a:ext cx="47885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Амоксиклав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Amoksik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ліофілізат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приготування розчину для внутрішньовенного введення, порошок для приготування крапель прийому всередину, порошок для приготування розчину дня внутрішньовенно  введення, порошок для приготування суспензії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5158" t="14895" r="6842" b="13737"/>
          <a:stretch/>
        </p:blipFill>
        <p:spPr>
          <a:xfrm>
            <a:off x="132347" y="485226"/>
            <a:ext cx="3970421" cy="407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9210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00162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діючі речовини: </a:t>
            </a:r>
            <a:r>
              <a:rPr lang="uk-UA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амоксицилін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антибіотик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групи пеніциліну широкого спектру дії та інгібітор бета-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лактамаз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мікроорганізмів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клавуланова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кислота.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Клавуланова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кислота попереджає руйнування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амоксициліну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рахунок утворення стійких комплексів з бета-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лактамазами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1337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29062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таблетки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Амоксиклав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 - по 250 мг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амоксициліну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125 мг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клавуланової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кислоти, покриті плівковою оболонкою в упакуванні - 15 штук;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таблетки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Амоксиклав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Квіктаб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- 500 мг 125 мг і 875 мг 125 мг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дисперговані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таблетки по 10 штук в  упакуванні;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9823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6288" t="1667" r="28119" b="1"/>
          <a:stretch/>
        </p:blipFill>
        <p:spPr>
          <a:xfrm>
            <a:off x="125129" y="115726"/>
            <a:ext cx="3984858" cy="48342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4092" t="6330" r="19231" b="7410"/>
          <a:stretch/>
        </p:blipFill>
        <p:spPr>
          <a:xfrm>
            <a:off x="5197643" y="235331"/>
            <a:ext cx="3224892" cy="4908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7930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738" t="12977" r="1495" b="10829"/>
          <a:stretch/>
        </p:blipFill>
        <p:spPr>
          <a:xfrm>
            <a:off x="115503" y="635267"/>
            <a:ext cx="4417996" cy="36287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49554" y="635267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таблетки “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Амоксиклав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2Х" - по 500 мг/125 мг і 875 мг/125 мг, вкриті плівковою оболонкою в упакуванні - 10 або 14 штук; </a:t>
            </a:r>
          </a:p>
        </p:txBody>
      </p:sp>
    </p:spTree>
    <p:extLst>
      <p:ext uri="{BB962C8B-B14F-4D97-AF65-F5344CB8AC3E}">
        <p14:creationId xmlns:p14="http://schemas.microsoft.com/office/powerpoint/2010/main" val="1389926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55830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порошок для приготування суспензії для прийому всередину “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Амоксиклав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 - 312,5 мг/5 мл (250 мг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амоксициліну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 5 мл суспензії /62,5 мг/5мл 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клавуланової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кислоти на 5 мл суспензії).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156,25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мг/5 мл (125 мг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амоксициліну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 5 мл суспензії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131,25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мг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клавуланової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кислоти на 5 мл суспензії) - флакон для приготування 100 мл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cycпензії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в упакуванні - 1 флакон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42870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719484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сухому місці.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препарат активний щодо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грампозитивних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аеробних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грамнегативних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аеробних мікроорганізмів.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інфекції верхніх та нижніх дихальних шляхів отит, інфекції сечовивідних шляхів, інфекції у гінекології, інфекції шкіри та для профілактики гнійно-септичних ускладнень при оперативних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втручаннях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567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80008" y="636601"/>
            <a:ext cx="42639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15% </a:t>
            </a:r>
          </a:p>
          <a:p>
            <a:pPr algn="ctr"/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Інвеса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Іспанія (100 мл) – антибіотик пролонгованої дії.</a:t>
            </a:r>
            <a:b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Антибіотик подовженої дії для свиней, великої і малої рогатої худоби, собак и котів.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909" t="17001" r="5562" b="10843"/>
          <a:stretch/>
        </p:blipFill>
        <p:spPr>
          <a:xfrm>
            <a:off x="192506" y="173255"/>
            <a:ext cx="4311590" cy="4812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5882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91948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 І ФОРМА ВИПУСКУ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Антибактеріальний препарат тривалої дії, що містить в 1 мл діючу речовину - 150 мг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формі три гідрату та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олійнистий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наповнювач. </a:t>
            </a: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Випускають у формі стерильної суспензії для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н’єкцій білого кольору у флаконах з темного скла по 10, 100 мл, які вкладають у картонні коробки.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5973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0309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ФАРМАКОЛОГІЧНІ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є напівсинтетичним антибіотиком з групи пеніцилінів. </a:t>
            </a: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 має широкий спектр бактерицидної дії стосовно </a:t>
            </a:r>
            <a:r>
              <a:rPr lang="uk-UA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грампозитивних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Actinomyces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spp., Bacillus 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anthracis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Clostridium spp., 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Corynebacterium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spp., 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Erysipelothrix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rhusiopathiae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Listeria 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monocytogenes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Staphylococcus spp., Streptococcus spp.)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грамнегативних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мікроорганізмів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Actinobacillus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spp., 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Bordetella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bronchiseptica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E. coli, Salmonella spp., 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Fusobacterium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spp., 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Haemophilus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spp., Moraxella spp., 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Pasteurella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spp., Proteus mirabilis).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1048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55538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діє на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пеніциліназоутворюючі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штами мікроорганізмів з родів </a:t>
            </a:r>
            <a:r>
              <a:rPr lang="en-PH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Klebsiella</a:t>
            </a:r>
            <a:r>
              <a:rPr lang="en-PH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en-PH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Enterobacter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PH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Pseudomonas.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перешкоджає синтезу клітинної мембрани бактерії, уповільнює ферменти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транспептидази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карбоксипептидази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викликає порушення осмотичного балансу, що призводить до загибелі бактерії на етапі росту.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Олійнистий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наповнювач, що входить до складу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поступово виділяє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мікронізований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кров і таким чином забезпечує подовжену дію антибіотика.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32215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98356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парентеральному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застосуванні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15% </a:t>
            </a:r>
            <a:r>
              <a:rPr lang="en-PH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добре всмоктується в кров з місця введення й швидко розподіляється в організмі, досягає найвищої концентрації у м’язовій тканині, печінці, нирках, шлунково-кишковому тракті через незначне поєднання з протеїнами плазми (17-20 %). </a:t>
            </a:r>
          </a:p>
          <a:p>
            <a:pPr algn="just"/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незначною мірою проникає в мозок і кісткову рідину за винятком випадків запалення мозкової оболонки.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833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20822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Максимальна концентрація в плазмі крові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досягається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1-2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години після введення препарату й зберігається на терапевтичному рівні протягом 48 годин. </a:t>
            </a:r>
          </a:p>
          <a:p>
            <a:pPr algn="just"/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практично не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метаболізирується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Виділяється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організму переважно із сечею,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меншою мірою - з молоком і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жовчю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14484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36858"/>
            <a:ext cx="906699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Призначають великій рогатій худобі, вівцям, козам, свиням, собакам і кішкам:</a:t>
            </a: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 бактеріальних інфекцій шлунково-кишкового тракту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(у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ентериту, гастроентериту,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гастроентероколіту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just"/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респіраторних захворювань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(у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бронхіту, бронхопневмонії, риніту), </a:t>
            </a:r>
          </a:p>
          <a:p>
            <a:pPr algn="just"/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хірургічних </a:t>
            </a:r>
            <a:r>
              <a:rPr lang="uk-UA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(у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ран, абсцесів, запалення суглобів), </a:t>
            </a:r>
          </a:p>
        </p:txBody>
      </p:sp>
    </p:spTree>
    <p:extLst>
      <p:ext uri="{BB962C8B-B14F-4D97-AF65-F5344CB8AC3E}">
        <p14:creationId xmlns:p14="http://schemas.microsoft.com/office/powerpoint/2010/main" val="336373214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60939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 сечостатевої системи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(метриту, ендометриту, циститу, уретриту, пієлонефриту), </a:t>
            </a:r>
          </a:p>
          <a:p>
            <a:pPr algn="just"/>
            <a:r>
              <a:rPr lang="uk-UA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шкіри й м’яких тканин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(у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пупкових інфекцій), а також ускладнень, що викликані мікроорганізмами, чутливими до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амоксициліну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Застосовується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лікування лептоспірозу, маститу,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агалактії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свиней, актиномікозу, рожі свиней, парагрипу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 паратифу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20613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44416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 заходи обережності</a:t>
            </a: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Рекомендують не продовжувати курс лікування для жуйних тварин, так як це може викликати дестабілізацію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румінаторної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мікрофлори.</a:t>
            </a:r>
          </a:p>
        </p:txBody>
      </p:sp>
    </p:spTree>
    <p:extLst>
      <p:ext uri="{BB962C8B-B14F-4D97-AF65-F5344CB8AC3E}">
        <p14:creationId xmlns:p14="http://schemas.microsoft.com/office/powerpoint/2010/main" val="3258675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95516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Великій и дрібній рогатій худобі, свиням: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доза із розрахунку,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мл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Амоксоциліна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 на10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кг живої маси (відповідно 15 мг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кг живої ваги).</a:t>
            </a: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лептоспірозі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дозі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1мл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/15кг маси один раз на день упродовж 3-5 діб.</a:t>
            </a:r>
          </a:p>
          <a:p>
            <a:pPr algn="just"/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Кішкам, собакам: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вводять в дозі із розрахунку: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2мл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15%/10 кг живої маси (відповідно 30 мг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/1 кг живої ваги). </a:t>
            </a: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2044" y="0"/>
            <a:ext cx="70689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ДОЗИ Й СПОСІБ ЗАСТОСУВАННЯ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202392533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08405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вміст флакону ретельно струшують до однорідної суспензії. </a:t>
            </a: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разі необхідності виконують повторну ін'єкцію через 48 годин після першої. </a:t>
            </a: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Вводять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внутрішньом'язево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або підшкірно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89247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11196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 суспензії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використовують лише сухі стерильні шприці й голки. </a:t>
            </a: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тому разі, коли доза препарату, що вводиться, перевищує 20 мл, рекомендується вводити її декількома ін’єкціями в різні точки. </a:t>
            </a: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Місце ін’єкції після введення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15% </a:t>
            </a:r>
            <a:r>
              <a:rPr lang="en-PH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бажано </a:t>
            </a:r>
            <a:r>
              <a:rPr lang="uk-UA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злегка промасажувати.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99598481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377" y="753445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ПОБІЧНА ДІЯ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тварин можливі алергічні реакції на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які швидко проходять після припинення прийому препарату. Інтоксикація через передозування практично неможлива. При виникненні алергічних реакцій доцільно вводити тваринам кортикостероїди й адреналін.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3491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2706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ПРОТИПОКАЗАННЯ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Підвищена чутливість до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інших пеніцилінів. </a:t>
            </a: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Забороняється вводити внутрішньовенно. </a:t>
            </a: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дозволяється застосовувати кроликам, хом’якам, морським свинкам і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пісчанкам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неможна змішувати з іншими лікарськими препаратами в одному шприці, а також 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неможна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використовувати одночасно з бактеріостатичними хіміотерапевтичними засобами. </a:t>
            </a: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 не слід призначати при інфекціях, що спричинені бактеріями, які утворюють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пеніциліназу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03741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8172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ОСОБЛИВІ ВКАЗІВКИ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Забій тварин на м’ясо дозволяється через 14 діб після припинення введення препарату. </a:t>
            </a: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М’ясо тварин, що були навмисно вбиті до закінчення зазначеного терміну, можна використовувати для годівлі хутрових звірів або виробництва м’ясо-кісткового борошна.</a:t>
            </a:r>
          </a:p>
          <a:p>
            <a:pPr algn="just"/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Після порушення цілісності флакона, його використовую протягом 14 діб</a:t>
            </a:r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6179156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68950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Молоко від тварин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яким вводили суспензію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15%, дозволяється використовувати з харчовою метою по закінченні 48 годин після припинення лікування. </a:t>
            </a: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Молоко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що отримане від тварин під час застосування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Амоксициліну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по закінченні 48 годин після останнього введення препарату, використовують для годівлі тварин.</a:t>
            </a:r>
          </a:p>
        </p:txBody>
      </p:sp>
    </p:spTree>
    <p:extLst>
      <p:ext uri="{BB962C8B-B14F-4D97-AF65-F5344CB8AC3E}">
        <p14:creationId xmlns:p14="http://schemas.microsoft.com/office/powerpoint/2010/main" val="187058041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6183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УМОВИ ЗБЕРІГАННЯ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обережністю (список Б). 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сухому, захищеному від світла й недоступному для дітей місці при температурі від 5 до 20°С. 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 придатності - 3 роки.</a:t>
            </a:r>
          </a:p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Виробник: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ІНВЕСА, Іспанія.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211169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570</TotalTime>
  <Words>2645</Words>
  <Application>Microsoft Office PowerPoint</Application>
  <PresentationFormat>Экран (16:9)</PresentationFormat>
  <Paragraphs>168</Paragraphs>
  <Slides>56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57" baseType="lpstr"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Oleksandr</dc:creator>
  <cp:lastModifiedBy>Vet</cp:lastModifiedBy>
  <cp:revision>98</cp:revision>
  <dcterms:created xsi:type="dcterms:W3CDTF">2017-05-29T16:41:23Z</dcterms:created>
  <dcterms:modified xsi:type="dcterms:W3CDTF">2026-03-07T07:01:29Z</dcterms:modified>
</cp:coreProperties>
</file>