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5" r:id="rId18"/>
    <p:sldId id="276" r:id="rId19"/>
    <p:sldId id="277" r:id="rId20"/>
    <p:sldId id="279" r:id="rId21"/>
    <p:sldId id="278" r:id="rId22"/>
    <p:sldId id="280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1400D4-A77A-4DE7-AF11-EF01FDE03A52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220FBB-F854-4085-9A6D-FC09EE65C622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Послаблення напруження між Сходом і Заходом в сер. 1980-х.</a:t>
          </a:r>
          <a:endParaRPr lang="en-US" dirty="0"/>
        </a:p>
      </dgm:t>
    </dgm:pt>
    <dgm:pt modelId="{9BBC7BB0-1078-497F-99F5-012E012FBD14}" type="parTrans" cxnId="{7B4C49C4-8D05-4927-9B56-C48529F7C616}">
      <dgm:prSet/>
      <dgm:spPr/>
      <dgm:t>
        <a:bodyPr/>
        <a:lstStyle/>
        <a:p>
          <a:endParaRPr lang="en-US"/>
        </a:p>
      </dgm:t>
    </dgm:pt>
    <dgm:pt modelId="{2B9959DA-EFEE-4433-BBD1-D6D2E3A6BF04}" type="sibTrans" cxnId="{7B4C49C4-8D05-4927-9B56-C48529F7C616}">
      <dgm:prSet/>
      <dgm:spPr/>
      <dgm:t>
        <a:bodyPr/>
        <a:lstStyle/>
        <a:p>
          <a:endParaRPr lang="en-US"/>
        </a:p>
      </dgm:t>
    </dgm:pt>
    <dgm:pt modelId="{8156EFE3-4490-414B-BCA6-660E481DA7D3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Мирні демократичні революції в Центральній та Східній Європі в кін. 1980-х.</a:t>
          </a:r>
          <a:endParaRPr lang="en-US" dirty="0"/>
        </a:p>
      </dgm:t>
    </dgm:pt>
    <dgm:pt modelId="{EF03EDF8-1D24-49DC-B99C-693EDA76FD2E}" type="parTrans" cxnId="{3D4E11BF-7781-4DE3-A6FB-979531372B05}">
      <dgm:prSet/>
      <dgm:spPr/>
      <dgm:t>
        <a:bodyPr/>
        <a:lstStyle/>
        <a:p>
          <a:endParaRPr lang="en-US"/>
        </a:p>
      </dgm:t>
    </dgm:pt>
    <dgm:pt modelId="{AA34A698-6165-4E4B-81AF-A1A2B7C36086}" type="sibTrans" cxnId="{3D4E11BF-7781-4DE3-A6FB-979531372B05}">
      <dgm:prSet/>
      <dgm:spPr/>
      <dgm:t>
        <a:bodyPr/>
        <a:lstStyle/>
        <a:p>
          <a:endParaRPr lang="en-US"/>
        </a:p>
      </dgm:t>
    </dgm:pt>
    <dgm:pt modelId="{71D31638-2985-4D24-B608-333BF812C9E3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Антиурядові та антикомуністичні  демонстрації в НДР.</a:t>
          </a:r>
          <a:endParaRPr lang="en-US" dirty="0"/>
        </a:p>
      </dgm:t>
    </dgm:pt>
    <dgm:pt modelId="{4099F443-433C-4B51-ABEC-94029A055B99}" type="parTrans" cxnId="{478E49EC-FDB5-42AB-884D-F9A2ED37513A}">
      <dgm:prSet/>
      <dgm:spPr/>
      <dgm:t>
        <a:bodyPr/>
        <a:lstStyle/>
        <a:p>
          <a:endParaRPr lang="en-US"/>
        </a:p>
      </dgm:t>
    </dgm:pt>
    <dgm:pt modelId="{29DB30D4-B932-4A19-8D22-104195A8A54E}" type="sibTrans" cxnId="{478E49EC-FDB5-42AB-884D-F9A2ED37513A}">
      <dgm:prSet/>
      <dgm:spPr/>
      <dgm:t>
        <a:bodyPr/>
        <a:lstStyle/>
        <a:p>
          <a:endParaRPr lang="en-US"/>
        </a:p>
      </dgm:t>
    </dgm:pt>
    <dgm:pt modelId="{005A011C-83BA-4721-9696-F69D4B175E28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dirty="0"/>
            <a:t>Тисячі німців просили </a:t>
          </a:r>
          <a:r>
            <a:rPr lang="uk-UA" dirty="0" err="1"/>
            <a:t>політич</a:t>
          </a:r>
          <a:r>
            <a:rPr lang="ru-RU" dirty="0" err="1"/>
            <a:t>ного</a:t>
          </a:r>
          <a:r>
            <a:rPr lang="ru-RU" dirty="0"/>
            <a:t> </a:t>
          </a:r>
          <a:r>
            <a:rPr lang="ru-RU" dirty="0" err="1"/>
            <a:t>притулку</a:t>
          </a:r>
          <a:r>
            <a:rPr lang="ru-RU" dirty="0"/>
            <a:t> в посольствах ФРН та </a:t>
          </a:r>
          <a:r>
            <a:rPr lang="ru-RU" dirty="0" err="1"/>
            <a:t>інших</a:t>
          </a:r>
          <a:r>
            <a:rPr lang="ru-RU" dirty="0"/>
            <a:t> </a:t>
          </a:r>
          <a:r>
            <a:rPr lang="ru-RU" dirty="0" err="1"/>
            <a:t>країн</a:t>
          </a:r>
          <a:r>
            <a:rPr lang="ru-RU" dirty="0"/>
            <a:t>.</a:t>
          </a:r>
          <a:endParaRPr lang="en-US" dirty="0"/>
        </a:p>
      </dgm:t>
    </dgm:pt>
    <dgm:pt modelId="{98004F5D-63DC-4BEB-B228-8E531FAD3835}" type="parTrans" cxnId="{DBBCD07E-3185-48C8-8341-85493747338B}">
      <dgm:prSet/>
      <dgm:spPr/>
      <dgm:t>
        <a:bodyPr/>
        <a:lstStyle/>
        <a:p>
          <a:endParaRPr lang="en-US"/>
        </a:p>
      </dgm:t>
    </dgm:pt>
    <dgm:pt modelId="{5497E124-E2CC-4272-8829-7204B9A5AF38}" type="sibTrans" cxnId="{DBBCD07E-3185-48C8-8341-85493747338B}">
      <dgm:prSet/>
      <dgm:spPr/>
      <dgm:t>
        <a:bodyPr/>
        <a:lstStyle/>
        <a:p>
          <a:endParaRPr lang="en-US"/>
        </a:p>
      </dgm:t>
    </dgm:pt>
    <dgm:pt modelId="{AE9BA279-52BE-47E5-86DA-198A0907CEF3}" type="pres">
      <dgm:prSet presAssocID="{221400D4-A77A-4DE7-AF11-EF01FDE03A52}" presName="diagram" presStyleCnt="0">
        <dgm:presLayoutVars>
          <dgm:dir/>
          <dgm:resizeHandles val="exact"/>
        </dgm:presLayoutVars>
      </dgm:prSet>
      <dgm:spPr/>
    </dgm:pt>
    <dgm:pt modelId="{FF051604-CDDB-41F5-83DA-5D68AFD25170}" type="pres">
      <dgm:prSet presAssocID="{77220FBB-F854-4085-9A6D-FC09EE65C622}" presName="node" presStyleLbl="node1" presStyleIdx="0" presStyleCnt="4">
        <dgm:presLayoutVars>
          <dgm:bulletEnabled val="1"/>
        </dgm:presLayoutVars>
      </dgm:prSet>
      <dgm:spPr/>
    </dgm:pt>
    <dgm:pt modelId="{211804B0-625C-48C1-B364-76E132495D37}" type="pres">
      <dgm:prSet presAssocID="{2B9959DA-EFEE-4433-BBD1-D6D2E3A6BF04}" presName="sibTrans" presStyleLbl="sibTrans2D1" presStyleIdx="0" presStyleCnt="3"/>
      <dgm:spPr/>
    </dgm:pt>
    <dgm:pt modelId="{7F9E34C6-B632-430D-8415-64BBBBC609AA}" type="pres">
      <dgm:prSet presAssocID="{2B9959DA-EFEE-4433-BBD1-D6D2E3A6BF04}" presName="connectorText" presStyleLbl="sibTrans2D1" presStyleIdx="0" presStyleCnt="3"/>
      <dgm:spPr/>
    </dgm:pt>
    <dgm:pt modelId="{39543DF2-4789-47AB-9AFA-1DF78C1AAADD}" type="pres">
      <dgm:prSet presAssocID="{8156EFE3-4490-414B-BCA6-660E481DA7D3}" presName="node" presStyleLbl="node1" presStyleIdx="1" presStyleCnt="4">
        <dgm:presLayoutVars>
          <dgm:bulletEnabled val="1"/>
        </dgm:presLayoutVars>
      </dgm:prSet>
      <dgm:spPr/>
    </dgm:pt>
    <dgm:pt modelId="{A28CCC91-1180-4151-8066-C077335BFF35}" type="pres">
      <dgm:prSet presAssocID="{AA34A698-6165-4E4B-81AF-A1A2B7C36086}" presName="sibTrans" presStyleLbl="sibTrans2D1" presStyleIdx="1" presStyleCnt="3"/>
      <dgm:spPr/>
    </dgm:pt>
    <dgm:pt modelId="{CEC29234-9185-4839-9088-4637A0BA28A0}" type="pres">
      <dgm:prSet presAssocID="{AA34A698-6165-4E4B-81AF-A1A2B7C36086}" presName="connectorText" presStyleLbl="sibTrans2D1" presStyleIdx="1" presStyleCnt="3"/>
      <dgm:spPr/>
    </dgm:pt>
    <dgm:pt modelId="{48DB579F-26BF-4FEB-B8DE-2DE73903C216}" type="pres">
      <dgm:prSet presAssocID="{71D31638-2985-4D24-B608-333BF812C9E3}" presName="node" presStyleLbl="node1" presStyleIdx="2" presStyleCnt="4">
        <dgm:presLayoutVars>
          <dgm:bulletEnabled val="1"/>
        </dgm:presLayoutVars>
      </dgm:prSet>
      <dgm:spPr/>
    </dgm:pt>
    <dgm:pt modelId="{87A97082-CFD5-47D8-B39D-76982DA5C2E6}" type="pres">
      <dgm:prSet presAssocID="{29DB30D4-B932-4A19-8D22-104195A8A54E}" presName="sibTrans" presStyleLbl="sibTrans2D1" presStyleIdx="2" presStyleCnt="3"/>
      <dgm:spPr/>
    </dgm:pt>
    <dgm:pt modelId="{5D02B9FE-A920-4969-A6C6-94FE403E11B9}" type="pres">
      <dgm:prSet presAssocID="{29DB30D4-B932-4A19-8D22-104195A8A54E}" presName="connectorText" presStyleLbl="sibTrans2D1" presStyleIdx="2" presStyleCnt="3"/>
      <dgm:spPr/>
    </dgm:pt>
    <dgm:pt modelId="{E8C083F7-791A-4B6E-903F-B7374F9B35C0}" type="pres">
      <dgm:prSet presAssocID="{005A011C-83BA-4721-9696-F69D4B175E28}" presName="node" presStyleLbl="node1" presStyleIdx="3" presStyleCnt="4">
        <dgm:presLayoutVars>
          <dgm:bulletEnabled val="1"/>
        </dgm:presLayoutVars>
      </dgm:prSet>
      <dgm:spPr/>
    </dgm:pt>
  </dgm:ptLst>
  <dgm:cxnLst>
    <dgm:cxn modelId="{2621D32C-1B1B-4699-9FE9-9CFDB95C2BCD}" type="presOf" srcId="{8156EFE3-4490-414B-BCA6-660E481DA7D3}" destId="{39543DF2-4789-47AB-9AFA-1DF78C1AAADD}" srcOrd="0" destOrd="0" presId="urn:microsoft.com/office/officeart/2005/8/layout/process5"/>
    <dgm:cxn modelId="{B4759E3A-5087-4F72-A7E6-E15D923D4167}" type="presOf" srcId="{29DB30D4-B932-4A19-8D22-104195A8A54E}" destId="{87A97082-CFD5-47D8-B39D-76982DA5C2E6}" srcOrd="0" destOrd="0" presId="urn:microsoft.com/office/officeart/2005/8/layout/process5"/>
    <dgm:cxn modelId="{D65A5F61-1689-4D37-AFA7-F06D02D37787}" type="presOf" srcId="{77220FBB-F854-4085-9A6D-FC09EE65C622}" destId="{FF051604-CDDB-41F5-83DA-5D68AFD25170}" srcOrd="0" destOrd="0" presId="urn:microsoft.com/office/officeart/2005/8/layout/process5"/>
    <dgm:cxn modelId="{DBBCD07E-3185-48C8-8341-85493747338B}" srcId="{221400D4-A77A-4DE7-AF11-EF01FDE03A52}" destId="{005A011C-83BA-4721-9696-F69D4B175E28}" srcOrd="3" destOrd="0" parTransId="{98004F5D-63DC-4BEB-B228-8E531FAD3835}" sibTransId="{5497E124-E2CC-4272-8829-7204B9A5AF38}"/>
    <dgm:cxn modelId="{197FB09D-C5ED-48E9-AE80-2C55F08A56BA}" type="presOf" srcId="{29DB30D4-B932-4A19-8D22-104195A8A54E}" destId="{5D02B9FE-A920-4969-A6C6-94FE403E11B9}" srcOrd="1" destOrd="0" presId="urn:microsoft.com/office/officeart/2005/8/layout/process5"/>
    <dgm:cxn modelId="{B6F0799F-9D5B-47C3-9577-A251D0C390C1}" type="presOf" srcId="{005A011C-83BA-4721-9696-F69D4B175E28}" destId="{E8C083F7-791A-4B6E-903F-B7374F9B35C0}" srcOrd="0" destOrd="0" presId="urn:microsoft.com/office/officeart/2005/8/layout/process5"/>
    <dgm:cxn modelId="{958289A8-7734-4351-965B-3C32CAAB1C37}" type="presOf" srcId="{221400D4-A77A-4DE7-AF11-EF01FDE03A52}" destId="{AE9BA279-52BE-47E5-86DA-198A0907CEF3}" srcOrd="0" destOrd="0" presId="urn:microsoft.com/office/officeart/2005/8/layout/process5"/>
    <dgm:cxn modelId="{F5D854AA-CB2C-402D-8522-FE950845208D}" type="presOf" srcId="{2B9959DA-EFEE-4433-BBD1-D6D2E3A6BF04}" destId="{211804B0-625C-48C1-B364-76E132495D37}" srcOrd="0" destOrd="0" presId="urn:microsoft.com/office/officeart/2005/8/layout/process5"/>
    <dgm:cxn modelId="{A07366BA-B329-47DD-BFCF-0262EF9239FD}" type="presOf" srcId="{AA34A698-6165-4E4B-81AF-A1A2B7C36086}" destId="{A28CCC91-1180-4151-8066-C077335BFF35}" srcOrd="0" destOrd="0" presId="urn:microsoft.com/office/officeart/2005/8/layout/process5"/>
    <dgm:cxn modelId="{3D4E11BF-7781-4DE3-A6FB-979531372B05}" srcId="{221400D4-A77A-4DE7-AF11-EF01FDE03A52}" destId="{8156EFE3-4490-414B-BCA6-660E481DA7D3}" srcOrd="1" destOrd="0" parTransId="{EF03EDF8-1D24-49DC-B99C-693EDA76FD2E}" sibTransId="{AA34A698-6165-4E4B-81AF-A1A2B7C36086}"/>
    <dgm:cxn modelId="{2F3B5AC1-1BF9-413C-BD38-05129FA2330D}" type="presOf" srcId="{71D31638-2985-4D24-B608-333BF812C9E3}" destId="{48DB579F-26BF-4FEB-B8DE-2DE73903C216}" srcOrd="0" destOrd="0" presId="urn:microsoft.com/office/officeart/2005/8/layout/process5"/>
    <dgm:cxn modelId="{7B4C49C4-8D05-4927-9B56-C48529F7C616}" srcId="{221400D4-A77A-4DE7-AF11-EF01FDE03A52}" destId="{77220FBB-F854-4085-9A6D-FC09EE65C622}" srcOrd="0" destOrd="0" parTransId="{9BBC7BB0-1078-497F-99F5-012E012FBD14}" sibTransId="{2B9959DA-EFEE-4433-BBD1-D6D2E3A6BF04}"/>
    <dgm:cxn modelId="{5021DCD2-693C-4ACD-8DDD-0F28F84DFA53}" type="presOf" srcId="{2B9959DA-EFEE-4433-BBD1-D6D2E3A6BF04}" destId="{7F9E34C6-B632-430D-8415-64BBBBC609AA}" srcOrd="1" destOrd="0" presId="urn:microsoft.com/office/officeart/2005/8/layout/process5"/>
    <dgm:cxn modelId="{478E49EC-FDB5-42AB-884D-F9A2ED37513A}" srcId="{221400D4-A77A-4DE7-AF11-EF01FDE03A52}" destId="{71D31638-2985-4D24-B608-333BF812C9E3}" srcOrd="2" destOrd="0" parTransId="{4099F443-433C-4B51-ABEC-94029A055B99}" sibTransId="{29DB30D4-B932-4A19-8D22-104195A8A54E}"/>
    <dgm:cxn modelId="{B7752DF3-0825-4CB0-A6C7-406F7E0FA3EA}" type="presOf" srcId="{AA34A698-6165-4E4B-81AF-A1A2B7C36086}" destId="{CEC29234-9185-4839-9088-4637A0BA28A0}" srcOrd="1" destOrd="0" presId="urn:microsoft.com/office/officeart/2005/8/layout/process5"/>
    <dgm:cxn modelId="{96D80034-1885-4A6D-8EB0-75230B995B12}" type="presParOf" srcId="{AE9BA279-52BE-47E5-86DA-198A0907CEF3}" destId="{FF051604-CDDB-41F5-83DA-5D68AFD25170}" srcOrd="0" destOrd="0" presId="urn:microsoft.com/office/officeart/2005/8/layout/process5"/>
    <dgm:cxn modelId="{F6C4EBAC-1F6A-4EAB-B8F1-A43C0C1D1AAC}" type="presParOf" srcId="{AE9BA279-52BE-47E5-86DA-198A0907CEF3}" destId="{211804B0-625C-48C1-B364-76E132495D37}" srcOrd="1" destOrd="0" presId="urn:microsoft.com/office/officeart/2005/8/layout/process5"/>
    <dgm:cxn modelId="{1C4756DD-5F14-4B29-B704-2790B83EDE96}" type="presParOf" srcId="{211804B0-625C-48C1-B364-76E132495D37}" destId="{7F9E34C6-B632-430D-8415-64BBBBC609AA}" srcOrd="0" destOrd="0" presId="urn:microsoft.com/office/officeart/2005/8/layout/process5"/>
    <dgm:cxn modelId="{58A7444B-2BF6-4032-860E-D279CEB1F0FE}" type="presParOf" srcId="{AE9BA279-52BE-47E5-86DA-198A0907CEF3}" destId="{39543DF2-4789-47AB-9AFA-1DF78C1AAADD}" srcOrd="2" destOrd="0" presId="urn:microsoft.com/office/officeart/2005/8/layout/process5"/>
    <dgm:cxn modelId="{36E35EA8-35F7-4DE0-B4C9-99C7A014F384}" type="presParOf" srcId="{AE9BA279-52BE-47E5-86DA-198A0907CEF3}" destId="{A28CCC91-1180-4151-8066-C077335BFF35}" srcOrd="3" destOrd="0" presId="urn:microsoft.com/office/officeart/2005/8/layout/process5"/>
    <dgm:cxn modelId="{E001ED4B-22BC-42D4-9D82-1E9049D4FD50}" type="presParOf" srcId="{A28CCC91-1180-4151-8066-C077335BFF35}" destId="{CEC29234-9185-4839-9088-4637A0BA28A0}" srcOrd="0" destOrd="0" presId="urn:microsoft.com/office/officeart/2005/8/layout/process5"/>
    <dgm:cxn modelId="{0551A87E-9AE0-439A-9B4A-29607B3D725C}" type="presParOf" srcId="{AE9BA279-52BE-47E5-86DA-198A0907CEF3}" destId="{48DB579F-26BF-4FEB-B8DE-2DE73903C216}" srcOrd="4" destOrd="0" presId="urn:microsoft.com/office/officeart/2005/8/layout/process5"/>
    <dgm:cxn modelId="{FE74B247-7990-45A5-8C5C-852FC15BE779}" type="presParOf" srcId="{AE9BA279-52BE-47E5-86DA-198A0907CEF3}" destId="{87A97082-CFD5-47D8-B39D-76982DA5C2E6}" srcOrd="5" destOrd="0" presId="urn:microsoft.com/office/officeart/2005/8/layout/process5"/>
    <dgm:cxn modelId="{C1313E06-214A-4147-96C4-B52CCC4BA9F6}" type="presParOf" srcId="{87A97082-CFD5-47D8-B39D-76982DA5C2E6}" destId="{5D02B9FE-A920-4969-A6C6-94FE403E11B9}" srcOrd="0" destOrd="0" presId="urn:microsoft.com/office/officeart/2005/8/layout/process5"/>
    <dgm:cxn modelId="{5EB2DB2A-76A2-4799-9E3A-DF7F73C62C96}" type="presParOf" srcId="{AE9BA279-52BE-47E5-86DA-198A0907CEF3}" destId="{E8C083F7-791A-4B6E-903F-B7374F9B35C0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DF8B1D-F2D5-424B-BF56-9CB51A4DCED7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3DE741-9F80-48D1-A681-1EA2B46B2C8A}">
      <dgm:prSet phldrT="[Текст]" custT="1"/>
      <dgm:spPr/>
      <dgm:t>
        <a:bodyPr/>
        <a:lstStyle/>
        <a:p>
          <a:r>
            <a:rPr lang="ru-RU" sz="2400" dirty="0"/>
            <a:t>США, на </a:t>
          </a:r>
          <a:r>
            <a:rPr lang="ru-RU" sz="2400" dirty="0" err="1"/>
            <a:t>відміну</a:t>
          </a:r>
          <a:r>
            <a:rPr lang="ru-RU" sz="2400" dirty="0"/>
            <a:t> </a:t>
          </a:r>
          <a:r>
            <a:rPr lang="ru-RU" sz="2400" dirty="0" err="1"/>
            <a:t>від</a:t>
          </a:r>
          <a:r>
            <a:rPr lang="ru-RU" sz="2400" dirty="0"/>
            <a:t> </a:t>
          </a:r>
          <a:r>
            <a:rPr lang="ru-RU" sz="2400" dirty="0" err="1"/>
            <a:t>європейських</a:t>
          </a:r>
          <a:r>
            <a:rPr lang="ru-RU" sz="2400" dirty="0"/>
            <a:t> </a:t>
          </a:r>
          <a:r>
            <a:rPr lang="ru-RU" sz="2400" dirty="0" err="1"/>
            <a:t>країн</a:t>
          </a:r>
          <a:r>
            <a:rPr lang="ru-RU" sz="2400" dirty="0"/>
            <a:t>, </a:t>
          </a:r>
          <a:r>
            <a:rPr lang="ru-RU" sz="2400" dirty="0" err="1"/>
            <a:t>ви</a:t>
          </a:r>
          <a:r>
            <a:rPr lang="uk-UA" sz="2400" dirty="0"/>
            <a:t>йшли з війни зміцнілими</a:t>
          </a:r>
        </a:p>
        <a:p>
          <a:r>
            <a:rPr lang="uk-UA" sz="2400" dirty="0"/>
            <a:t>Відмова від політики ізоляціонізму. Вступ до ООН.</a:t>
          </a:r>
          <a:endParaRPr lang="en-US" sz="4000" dirty="0"/>
        </a:p>
      </dgm:t>
    </dgm:pt>
    <dgm:pt modelId="{086BBEA4-34E5-4E89-AAD8-388D9DAEE7DA}" type="parTrans" cxnId="{963F11C9-476A-498F-8542-9C45C0D65CAE}">
      <dgm:prSet/>
      <dgm:spPr/>
      <dgm:t>
        <a:bodyPr/>
        <a:lstStyle/>
        <a:p>
          <a:endParaRPr lang="en-US"/>
        </a:p>
      </dgm:t>
    </dgm:pt>
    <dgm:pt modelId="{F0644352-DE9F-4BCB-A472-F870CC6AAA4B}" type="sibTrans" cxnId="{963F11C9-476A-498F-8542-9C45C0D65CAE}">
      <dgm:prSet/>
      <dgm:spPr/>
      <dgm:t>
        <a:bodyPr/>
        <a:lstStyle/>
        <a:p>
          <a:endParaRPr lang="en-US"/>
        </a:p>
      </dgm:t>
    </dgm:pt>
    <dgm:pt modelId="{81D0168E-B13C-46F1-BF1A-DD0EDE64A733}">
      <dgm:prSet phldrT="[Текст]" custT="1"/>
      <dgm:spPr/>
      <dgm:t>
        <a:bodyPr/>
        <a:lstStyle/>
        <a:p>
          <a:r>
            <a:rPr lang="uk-UA" sz="2400" dirty="0"/>
            <a:t>Перевершення досягнень СРСР у космічній галузі.</a:t>
          </a:r>
          <a:r>
            <a:rPr lang="ru-RU" sz="2400" dirty="0"/>
            <a:t>Перемога США над СРСР у «</a:t>
          </a:r>
          <a:r>
            <a:rPr lang="ru-RU" sz="2400" dirty="0" err="1"/>
            <a:t>холодній</a:t>
          </a:r>
          <a:r>
            <a:rPr lang="ru-RU" sz="2400" dirty="0"/>
            <a:t> </a:t>
          </a:r>
          <a:r>
            <a:rPr lang="ru-RU" sz="2400" dirty="0" err="1"/>
            <a:t>війні</a:t>
          </a:r>
          <a:r>
            <a:rPr lang="ru-RU" sz="2400" dirty="0"/>
            <a:t>», </a:t>
          </a:r>
          <a:r>
            <a:rPr lang="ru-RU" sz="2400" dirty="0" err="1"/>
            <a:t>розпуск</a:t>
          </a:r>
          <a:r>
            <a:rPr lang="ru-RU" sz="2400" dirty="0"/>
            <a:t> </a:t>
          </a:r>
          <a:r>
            <a:rPr lang="ru-RU" sz="2400" dirty="0" err="1"/>
            <a:t>Організації</a:t>
          </a:r>
          <a:r>
            <a:rPr lang="ru-RU" sz="2400" dirty="0"/>
            <a:t> </a:t>
          </a:r>
          <a:r>
            <a:rPr lang="ru-RU" sz="2400" dirty="0" err="1"/>
            <a:t>Варшав</a:t>
          </a:r>
          <a:r>
            <a:rPr lang="uk-UA" sz="2400" dirty="0" err="1"/>
            <a:t>ського</a:t>
          </a:r>
          <a:r>
            <a:rPr lang="uk-UA" sz="2400" dirty="0"/>
            <a:t> договору.</a:t>
          </a:r>
          <a:endParaRPr lang="en-US" sz="2400" dirty="0"/>
        </a:p>
      </dgm:t>
    </dgm:pt>
    <dgm:pt modelId="{027FD315-5B5F-40D2-AEA9-B4057C3A88D4}" type="parTrans" cxnId="{E9DE19E4-160A-4269-AE4F-668FC5844D35}">
      <dgm:prSet/>
      <dgm:spPr/>
      <dgm:t>
        <a:bodyPr/>
        <a:lstStyle/>
        <a:p>
          <a:endParaRPr lang="en-US"/>
        </a:p>
      </dgm:t>
    </dgm:pt>
    <dgm:pt modelId="{4BB3ECA3-D0E7-4903-953E-659787E7873B}" type="sibTrans" cxnId="{E9DE19E4-160A-4269-AE4F-668FC5844D35}">
      <dgm:prSet/>
      <dgm:spPr/>
      <dgm:t>
        <a:bodyPr/>
        <a:lstStyle/>
        <a:p>
          <a:endParaRPr lang="en-US"/>
        </a:p>
      </dgm:t>
    </dgm:pt>
    <dgm:pt modelId="{15832C3E-C879-4DFA-8CA2-965674DC3B9B}">
      <dgm:prSet custT="1"/>
      <dgm:spPr/>
      <dgm:t>
        <a:bodyPr/>
        <a:lstStyle/>
        <a:p>
          <a:r>
            <a:rPr lang="uk-UA" sz="2400" dirty="0"/>
            <a:t>Епоха «холодної війни» зміцнила вплив  у світі. США утвердилася в ролі світового лідера і центру згуртування демократичних сил.</a:t>
          </a:r>
          <a:endParaRPr lang="en-US" sz="2400" dirty="0"/>
        </a:p>
      </dgm:t>
    </dgm:pt>
    <dgm:pt modelId="{D5ACF284-98E5-48F5-B04E-C34EC4159ED0}" type="parTrans" cxnId="{1460DA2F-A12F-4CD9-A86F-7A80D6B7742D}">
      <dgm:prSet/>
      <dgm:spPr/>
      <dgm:t>
        <a:bodyPr/>
        <a:lstStyle/>
        <a:p>
          <a:endParaRPr lang="en-US"/>
        </a:p>
      </dgm:t>
    </dgm:pt>
    <dgm:pt modelId="{1F52D522-BA8F-4812-876D-8C8BE2D639F0}" type="sibTrans" cxnId="{1460DA2F-A12F-4CD9-A86F-7A80D6B7742D}">
      <dgm:prSet/>
      <dgm:spPr/>
      <dgm:t>
        <a:bodyPr/>
        <a:lstStyle/>
        <a:p>
          <a:endParaRPr lang="en-US"/>
        </a:p>
      </dgm:t>
    </dgm:pt>
    <dgm:pt modelId="{74DBEDC8-0E22-4D2A-A186-27468A2C6B60}" type="pres">
      <dgm:prSet presAssocID="{33DF8B1D-F2D5-424B-BF56-9CB51A4DCED7}" presName="outerComposite" presStyleCnt="0">
        <dgm:presLayoutVars>
          <dgm:chMax val="5"/>
          <dgm:dir/>
          <dgm:resizeHandles val="exact"/>
        </dgm:presLayoutVars>
      </dgm:prSet>
      <dgm:spPr/>
    </dgm:pt>
    <dgm:pt modelId="{9B7EB573-EF37-4BC0-A503-ED349804CB58}" type="pres">
      <dgm:prSet presAssocID="{33DF8B1D-F2D5-424B-BF56-9CB51A4DCED7}" presName="dummyMaxCanvas" presStyleCnt="0">
        <dgm:presLayoutVars/>
      </dgm:prSet>
      <dgm:spPr/>
    </dgm:pt>
    <dgm:pt modelId="{C70BB20B-BAD4-42DB-A300-783EDE75D9E3}" type="pres">
      <dgm:prSet presAssocID="{33DF8B1D-F2D5-424B-BF56-9CB51A4DCED7}" presName="ThreeNodes_1" presStyleLbl="node1" presStyleIdx="0" presStyleCnt="3" custScaleX="111448">
        <dgm:presLayoutVars>
          <dgm:bulletEnabled val="1"/>
        </dgm:presLayoutVars>
      </dgm:prSet>
      <dgm:spPr/>
    </dgm:pt>
    <dgm:pt modelId="{84A7DC35-6D05-4F55-8116-B41482D27C8F}" type="pres">
      <dgm:prSet presAssocID="{33DF8B1D-F2D5-424B-BF56-9CB51A4DCED7}" presName="ThreeNodes_2" presStyleLbl="node1" presStyleIdx="1" presStyleCnt="3" custScaleX="112059">
        <dgm:presLayoutVars>
          <dgm:bulletEnabled val="1"/>
        </dgm:presLayoutVars>
      </dgm:prSet>
      <dgm:spPr/>
    </dgm:pt>
    <dgm:pt modelId="{0B734781-61D8-4AF0-9CF6-C6565A4D6623}" type="pres">
      <dgm:prSet presAssocID="{33DF8B1D-F2D5-424B-BF56-9CB51A4DCED7}" presName="ThreeNodes_3" presStyleLbl="node1" presStyleIdx="2" presStyleCnt="3" custScaleX="113236">
        <dgm:presLayoutVars>
          <dgm:bulletEnabled val="1"/>
        </dgm:presLayoutVars>
      </dgm:prSet>
      <dgm:spPr/>
    </dgm:pt>
    <dgm:pt modelId="{58FB11E7-D43C-4D39-A8F8-EB181945DDBD}" type="pres">
      <dgm:prSet presAssocID="{33DF8B1D-F2D5-424B-BF56-9CB51A4DCED7}" presName="ThreeConn_1-2" presStyleLbl="fgAccFollowNode1" presStyleIdx="0" presStyleCnt="2">
        <dgm:presLayoutVars>
          <dgm:bulletEnabled val="1"/>
        </dgm:presLayoutVars>
      </dgm:prSet>
      <dgm:spPr/>
    </dgm:pt>
    <dgm:pt modelId="{E383E2BD-4C19-4C9A-B18E-664B9F7A9B7E}" type="pres">
      <dgm:prSet presAssocID="{33DF8B1D-F2D5-424B-BF56-9CB51A4DCED7}" presName="ThreeConn_2-3" presStyleLbl="fgAccFollowNode1" presStyleIdx="1" presStyleCnt="2">
        <dgm:presLayoutVars>
          <dgm:bulletEnabled val="1"/>
        </dgm:presLayoutVars>
      </dgm:prSet>
      <dgm:spPr/>
    </dgm:pt>
    <dgm:pt modelId="{9AD3665F-C214-437B-B011-B12B96FB726D}" type="pres">
      <dgm:prSet presAssocID="{33DF8B1D-F2D5-424B-BF56-9CB51A4DCED7}" presName="ThreeNodes_1_text" presStyleLbl="node1" presStyleIdx="2" presStyleCnt="3">
        <dgm:presLayoutVars>
          <dgm:bulletEnabled val="1"/>
        </dgm:presLayoutVars>
      </dgm:prSet>
      <dgm:spPr/>
    </dgm:pt>
    <dgm:pt modelId="{F4307332-602F-4E5C-8C61-063C54EB1C20}" type="pres">
      <dgm:prSet presAssocID="{33DF8B1D-F2D5-424B-BF56-9CB51A4DCED7}" presName="ThreeNodes_2_text" presStyleLbl="node1" presStyleIdx="2" presStyleCnt="3">
        <dgm:presLayoutVars>
          <dgm:bulletEnabled val="1"/>
        </dgm:presLayoutVars>
      </dgm:prSet>
      <dgm:spPr/>
    </dgm:pt>
    <dgm:pt modelId="{CE55884F-001A-4352-BFC8-0D31DF15F6F4}" type="pres">
      <dgm:prSet presAssocID="{33DF8B1D-F2D5-424B-BF56-9CB51A4DCED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2ECFE01-94B6-4E84-B1CF-53C99636FF64}" type="presOf" srcId="{81D0168E-B13C-46F1-BF1A-DD0EDE64A733}" destId="{CE55884F-001A-4352-BFC8-0D31DF15F6F4}" srcOrd="1" destOrd="0" presId="urn:microsoft.com/office/officeart/2005/8/layout/vProcess5"/>
    <dgm:cxn modelId="{C6237F2A-F319-4B24-9A23-A6515A2B6E79}" type="presOf" srcId="{15832C3E-C879-4DFA-8CA2-965674DC3B9B}" destId="{F4307332-602F-4E5C-8C61-063C54EB1C20}" srcOrd="1" destOrd="0" presId="urn:microsoft.com/office/officeart/2005/8/layout/vProcess5"/>
    <dgm:cxn modelId="{1460DA2F-A12F-4CD9-A86F-7A80D6B7742D}" srcId="{33DF8B1D-F2D5-424B-BF56-9CB51A4DCED7}" destId="{15832C3E-C879-4DFA-8CA2-965674DC3B9B}" srcOrd="1" destOrd="0" parTransId="{D5ACF284-98E5-48F5-B04E-C34EC4159ED0}" sibTransId="{1F52D522-BA8F-4812-876D-8C8BE2D639F0}"/>
    <dgm:cxn modelId="{112CE630-C461-47AF-9F55-14F227F8820B}" type="presOf" srcId="{AD3DE741-9F80-48D1-A681-1EA2B46B2C8A}" destId="{C70BB20B-BAD4-42DB-A300-783EDE75D9E3}" srcOrd="0" destOrd="0" presId="urn:microsoft.com/office/officeart/2005/8/layout/vProcess5"/>
    <dgm:cxn modelId="{246E3865-F94F-4498-AC2E-1AB7211BEA00}" type="presOf" srcId="{81D0168E-B13C-46F1-BF1A-DD0EDE64A733}" destId="{0B734781-61D8-4AF0-9CF6-C6565A4D6623}" srcOrd="0" destOrd="0" presId="urn:microsoft.com/office/officeart/2005/8/layout/vProcess5"/>
    <dgm:cxn modelId="{7E472A52-CD18-40AF-A47C-354CD0E1F8B8}" type="presOf" srcId="{1F52D522-BA8F-4812-876D-8C8BE2D639F0}" destId="{E383E2BD-4C19-4C9A-B18E-664B9F7A9B7E}" srcOrd="0" destOrd="0" presId="urn:microsoft.com/office/officeart/2005/8/layout/vProcess5"/>
    <dgm:cxn modelId="{101E585A-647A-4AA2-A186-9328B14DFBEC}" type="presOf" srcId="{15832C3E-C879-4DFA-8CA2-965674DC3B9B}" destId="{84A7DC35-6D05-4F55-8116-B41482D27C8F}" srcOrd="0" destOrd="0" presId="urn:microsoft.com/office/officeart/2005/8/layout/vProcess5"/>
    <dgm:cxn modelId="{96BAF87F-9F26-4F81-9706-B09FE0C28AAF}" type="presOf" srcId="{33DF8B1D-F2D5-424B-BF56-9CB51A4DCED7}" destId="{74DBEDC8-0E22-4D2A-A186-27468A2C6B60}" srcOrd="0" destOrd="0" presId="urn:microsoft.com/office/officeart/2005/8/layout/vProcess5"/>
    <dgm:cxn modelId="{12AA7DBA-0D63-41BA-88E0-C07C4212E22B}" type="presOf" srcId="{AD3DE741-9F80-48D1-A681-1EA2B46B2C8A}" destId="{9AD3665F-C214-437B-B011-B12B96FB726D}" srcOrd="1" destOrd="0" presId="urn:microsoft.com/office/officeart/2005/8/layout/vProcess5"/>
    <dgm:cxn modelId="{963F11C9-476A-498F-8542-9C45C0D65CAE}" srcId="{33DF8B1D-F2D5-424B-BF56-9CB51A4DCED7}" destId="{AD3DE741-9F80-48D1-A681-1EA2B46B2C8A}" srcOrd="0" destOrd="0" parTransId="{086BBEA4-34E5-4E89-AAD8-388D9DAEE7DA}" sibTransId="{F0644352-DE9F-4BCB-A472-F870CC6AAA4B}"/>
    <dgm:cxn modelId="{F9090CD9-4F18-4FE8-804F-1279B2F0E3D6}" type="presOf" srcId="{F0644352-DE9F-4BCB-A472-F870CC6AAA4B}" destId="{58FB11E7-D43C-4D39-A8F8-EB181945DDBD}" srcOrd="0" destOrd="0" presId="urn:microsoft.com/office/officeart/2005/8/layout/vProcess5"/>
    <dgm:cxn modelId="{E9DE19E4-160A-4269-AE4F-668FC5844D35}" srcId="{33DF8B1D-F2D5-424B-BF56-9CB51A4DCED7}" destId="{81D0168E-B13C-46F1-BF1A-DD0EDE64A733}" srcOrd="2" destOrd="0" parTransId="{027FD315-5B5F-40D2-AEA9-B4057C3A88D4}" sibTransId="{4BB3ECA3-D0E7-4903-953E-659787E7873B}"/>
    <dgm:cxn modelId="{F649F207-6C30-465A-8DEF-46E547BCDD18}" type="presParOf" srcId="{74DBEDC8-0E22-4D2A-A186-27468A2C6B60}" destId="{9B7EB573-EF37-4BC0-A503-ED349804CB58}" srcOrd="0" destOrd="0" presId="urn:microsoft.com/office/officeart/2005/8/layout/vProcess5"/>
    <dgm:cxn modelId="{B92C21D0-0324-4F59-8CBF-AB6A34A746BB}" type="presParOf" srcId="{74DBEDC8-0E22-4D2A-A186-27468A2C6B60}" destId="{C70BB20B-BAD4-42DB-A300-783EDE75D9E3}" srcOrd="1" destOrd="0" presId="urn:microsoft.com/office/officeart/2005/8/layout/vProcess5"/>
    <dgm:cxn modelId="{B62E94DF-E05A-4A0C-83DA-969D3DB95D78}" type="presParOf" srcId="{74DBEDC8-0E22-4D2A-A186-27468A2C6B60}" destId="{84A7DC35-6D05-4F55-8116-B41482D27C8F}" srcOrd="2" destOrd="0" presId="urn:microsoft.com/office/officeart/2005/8/layout/vProcess5"/>
    <dgm:cxn modelId="{46631173-6FA9-4EE0-9667-B0DF2F737B4B}" type="presParOf" srcId="{74DBEDC8-0E22-4D2A-A186-27468A2C6B60}" destId="{0B734781-61D8-4AF0-9CF6-C6565A4D6623}" srcOrd="3" destOrd="0" presId="urn:microsoft.com/office/officeart/2005/8/layout/vProcess5"/>
    <dgm:cxn modelId="{840A2BFC-4444-4BC3-9BE3-1B26FBA19ACF}" type="presParOf" srcId="{74DBEDC8-0E22-4D2A-A186-27468A2C6B60}" destId="{58FB11E7-D43C-4D39-A8F8-EB181945DDBD}" srcOrd="4" destOrd="0" presId="urn:microsoft.com/office/officeart/2005/8/layout/vProcess5"/>
    <dgm:cxn modelId="{3348A327-3A9A-4DFA-8484-CA9384B972BB}" type="presParOf" srcId="{74DBEDC8-0E22-4D2A-A186-27468A2C6B60}" destId="{E383E2BD-4C19-4C9A-B18E-664B9F7A9B7E}" srcOrd="5" destOrd="0" presId="urn:microsoft.com/office/officeart/2005/8/layout/vProcess5"/>
    <dgm:cxn modelId="{E5152869-867E-48DC-B53C-D3BF64AA4E72}" type="presParOf" srcId="{74DBEDC8-0E22-4D2A-A186-27468A2C6B60}" destId="{9AD3665F-C214-437B-B011-B12B96FB726D}" srcOrd="6" destOrd="0" presId="urn:microsoft.com/office/officeart/2005/8/layout/vProcess5"/>
    <dgm:cxn modelId="{DB8A1966-4E67-48DF-92A3-23C0CE6CCB03}" type="presParOf" srcId="{74DBEDC8-0E22-4D2A-A186-27468A2C6B60}" destId="{F4307332-602F-4E5C-8C61-063C54EB1C20}" srcOrd="7" destOrd="0" presId="urn:microsoft.com/office/officeart/2005/8/layout/vProcess5"/>
    <dgm:cxn modelId="{482EDC8B-742D-43BE-ACA1-7643FF085D5B}" type="presParOf" srcId="{74DBEDC8-0E22-4D2A-A186-27468A2C6B60}" destId="{CE55884F-001A-4352-BFC8-0D31DF15F6F4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1604-CDDB-41F5-83DA-5D68AFD25170}">
      <dsp:nvSpPr>
        <dsp:cNvPr id="0" name=""/>
        <dsp:cNvSpPr/>
      </dsp:nvSpPr>
      <dsp:spPr>
        <a:xfrm>
          <a:off x="1568" y="299557"/>
          <a:ext cx="3343853" cy="20063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Послаблення напруження між Сходом і Заходом в сер. 1980-х.</a:t>
          </a:r>
          <a:endParaRPr lang="en-US" sz="2300" kern="1200" dirty="0"/>
        </a:p>
      </dsp:txBody>
      <dsp:txXfrm>
        <a:off x="60331" y="358320"/>
        <a:ext cx="3226327" cy="1888785"/>
      </dsp:txXfrm>
    </dsp:sp>
    <dsp:sp modelId="{211804B0-625C-48C1-B364-76E132495D37}">
      <dsp:nvSpPr>
        <dsp:cNvPr id="0" name=""/>
        <dsp:cNvSpPr/>
      </dsp:nvSpPr>
      <dsp:spPr>
        <a:xfrm>
          <a:off x="3639680" y="888075"/>
          <a:ext cx="708896" cy="8292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639680" y="1053930"/>
        <a:ext cx="496227" cy="497565"/>
      </dsp:txXfrm>
    </dsp:sp>
    <dsp:sp modelId="{39543DF2-4789-47AB-9AFA-1DF78C1AAADD}">
      <dsp:nvSpPr>
        <dsp:cNvPr id="0" name=""/>
        <dsp:cNvSpPr/>
      </dsp:nvSpPr>
      <dsp:spPr>
        <a:xfrm>
          <a:off x="4682962" y="299557"/>
          <a:ext cx="3343853" cy="20063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Мирні демократичні революції в Центральній та Східній Європі в кін. 1980-х.</a:t>
          </a:r>
          <a:endParaRPr lang="en-US" sz="2300" kern="1200" dirty="0"/>
        </a:p>
      </dsp:txBody>
      <dsp:txXfrm>
        <a:off x="4741725" y="358320"/>
        <a:ext cx="3226327" cy="1888785"/>
      </dsp:txXfrm>
    </dsp:sp>
    <dsp:sp modelId="{A28CCC91-1180-4151-8066-C077335BFF35}">
      <dsp:nvSpPr>
        <dsp:cNvPr id="0" name=""/>
        <dsp:cNvSpPr/>
      </dsp:nvSpPr>
      <dsp:spPr>
        <a:xfrm rot="5400000">
          <a:off x="6000440" y="2539939"/>
          <a:ext cx="708896" cy="8292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-5400000">
        <a:off x="6106106" y="2600129"/>
        <a:ext cx="497565" cy="496227"/>
      </dsp:txXfrm>
    </dsp:sp>
    <dsp:sp modelId="{48DB579F-26BF-4FEB-B8DE-2DE73903C216}">
      <dsp:nvSpPr>
        <dsp:cNvPr id="0" name=""/>
        <dsp:cNvSpPr/>
      </dsp:nvSpPr>
      <dsp:spPr>
        <a:xfrm>
          <a:off x="4682962" y="3643410"/>
          <a:ext cx="3343853" cy="20063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Антиурядові та антикомуністичні  демонстрації в НДР.</a:t>
          </a:r>
          <a:endParaRPr lang="en-US" sz="2300" kern="1200" dirty="0"/>
        </a:p>
      </dsp:txBody>
      <dsp:txXfrm>
        <a:off x="4741725" y="3702173"/>
        <a:ext cx="3226327" cy="1888785"/>
      </dsp:txXfrm>
    </dsp:sp>
    <dsp:sp modelId="{87A97082-CFD5-47D8-B39D-76982DA5C2E6}">
      <dsp:nvSpPr>
        <dsp:cNvPr id="0" name=""/>
        <dsp:cNvSpPr/>
      </dsp:nvSpPr>
      <dsp:spPr>
        <a:xfrm rot="10800000">
          <a:off x="3679806" y="4231928"/>
          <a:ext cx="708896" cy="8292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3892475" y="4397783"/>
        <a:ext cx="496227" cy="497565"/>
      </dsp:txXfrm>
    </dsp:sp>
    <dsp:sp modelId="{E8C083F7-791A-4B6E-903F-B7374F9B35C0}">
      <dsp:nvSpPr>
        <dsp:cNvPr id="0" name=""/>
        <dsp:cNvSpPr/>
      </dsp:nvSpPr>
      <dsp:spPr>
        <a:xfrm>
          <a:off x="1568" y="3643410"/>
          <a:ext cx="3343853" cy="200631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Тисячі німців просили </a:t>
          </a:r>
          <a:r>
            <a:rPr lang="uk-UA" sz="2300" kern="1200" dirty="0" err="1"/>
            <a:t>політич</a:t>
          </a:r>
          <a:r>
            <a:rPr lang="ru-RU" sz="2300" kern="1200" dirty="0" err="1"/>
            <a:t>ного</a:t>
          </a:r>
          <a:r>
            <a:rPr lang="ru-RU" sz="2300" kern="1200" dirty="0"/>
            <a:t> </a:t>
          </a:r>
          <a:r>
            <a:rPr lang="ru-RU" sz="2300" kern="1200" dirty="0" err="1"/>
            <a:t>притулку</a:t>
          </a:r>
          <a:r>
            <a:rPr lang="ru-RU" sz="2300" kern="1200" dirty="0"/>
            <a:t> в посольствах ФРН та </a:t>
          </a:r>
          <a:r>
            <a:rPr lang="ru-RU" sz="2300" kern="1200" dirty="0" err="1"/>
            <a:t>інших</a:t>
          </a:r>
          <a:r>
            <a:rPr lang="ru-RU" sz="2300" kern="1200" dirty="0"/>
            <a:t> </a:t>
          </a:r>
          <a:r>
            <a:rPr lang="ru-RU" sz="2300" kern="1200" dirty="0" err="1"/>
            <a:t>країн</a:t>
          </a:r>
          <a:r>
            <a:rPr lang="ru-RU" sz="2300" kern="1200" dirty="0"/>
            <a:t>.</a:t>
          </a:r>
          <a:endParaRPr lang="en-US" sz="2300" kern="1200" dirty="0"/>
        </a:p>
      </dsp:txBody>
      <dsp:txXfrm>
        <a:off x="60331" y="3702173"/>
        <a:ext cx="3226327" cy="18887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BB20B-BAD4-42DB-A300-783EDE75D9E3}">
      <dsp:nvSpPr>
        <dsp:cNvPr id="0" name=""/>
        <dsp:cNvSpPr/>
      </dsp:nvSpPr>
      <dsp:spPr>
        <a:xfrm>
          <a:off x="-431671" y="0"/>
          <a:ext cx="7795965" cy="15903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США, на </a:t>
          </a:r>
          <a:r>
            <a:rPr lang="ru-RU" sz="2400" kern="1200" dirty="0" err="1"/>
            <a:t>відміну</a:t>
          </a:r>
          <a:r>
            <a:rPr lang="ru-RU" sz="2400" kern="1200" dirty="0"/>
            <a:t> </a:t>
          </a:r>
          <a:r>
            <a:rPr lang="ru-RU" sz="2400" kern="1200" dirty="0" err="1"/>
            <a:t>від</a:t>
          </a:r>
          <a:r>
            <a:rPr lang="ru-RU" sz="2400" kern="1200" dirty="0"/>
            <a:t> </a:t>
          </a:r>
          <a:r>
            <a:rPr lang="ru-RU" sz="2400" kern="1200" dirty="0" err="1"/>
            <a:t>європейських</a:t>
          </a:r>
          <a:r>
            <a:rPr lang="ru-RU" sz="2400" kern="1200" dirty="0"/>
            <a:t> </a:t>
          </a:r>
          <a:r>
            <a:rPr lang="ru-RU" sz="2400" kern="1200" dirty="0" err="1"/>
            <a:t>країн</a:t>
          </a:r>
          <a:r>
            <a:rPr lang="ru-RU" sz="2400" kern="1200" dirty="0"/>
            <a:t>, </a:t>
          </a:r>
          <a:r>
            <a:rPr lang="ru-RU" sz="2400" kern="1200" dirty="0" err="1"/>
            <a:t>ви</a:t>
          </a:r>
          <a:r>
            <a:rPr lang="uk-UA" sz="2400" kern="1200" dirty="0"/>
            <a:t>йшли з війни зміцнілими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Відмова від політики ізоляціонізму. Вступ до ООН.</a:t>
          </a:r>
          <a:endParaRPr lang="en-US" sz="4000" kern="1200" dirty="0"/>
        </a:p>
      </dsp:txBody>
      <dsp:txXfrm>
        <a:off x="-431671" y="0"/>
        <a:ext cx="5987204" cy="1590362"/>
      </dsp:txXfrm>
    </dsp:sp>
    <dsp:sp modelId="{84A7DC35-6D05-4F55-8116-B41482D27C8F}">
      <dsp:nvSpPr>
        <dsp:cNvPr id="0" name=""/>
        <dsp:cNvSpPr/>
      </dsp:nvSpPr>
      <dsp:spPr>
        <a:xfrm>
          <a:off x="164178" y="1855422"/>
          <a:ext cx="7838706" cy="15903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Епоха «холодної війни» зміцнила вплив  у світі. США утвердилася в ролі світового лідера і центру згуртування демократичних сил.</a:t>
          </a:r>
          <a:endParaRPr lang="en-US" sz="2400" kern="1200" dirty="0"/>
        </a:p>
      </dsp:txBody>
      <dsp:txXfrm>
        <a:off x="164178" y="1855422"/>
        <a:ext cx="5988662" cy="1590362"/>
      </dsp:txXfrm>
    </dsp:sp>
    <dsp:sp modelId="{0B734781-61D8-4AF0-9CF6-C6565A4D6623}">
      <dsp:nvSpPr>
        <dsp:cNvPr id="0" name=""/>
        <dsp:cNvSpPr/>
      </dsp:nvSpPr>
      <dsp:spPr>
        <a:xfrm>
          <a:off x="740231" y="3710845"/>
          <a:ext cx="7921039" cy="15903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kern="1200" dirty="0"/>
            <a:t>Перевершення досягнень СРСР у космічній галузі.</a:t>
          </a:r>
          <a:r>
            <a:rPr lang="ru-RU" sz="2400" kern="1200" dirty="0"/>
            <a:t>Перемога США над СРСР у «</a:t>
          </a:r>
          <a:r>
            <a:rPr lang="ru-RU" sz="2400" kern="1200" dirty="0" err="1"/>
            <a:t>холодній</a:t>
          </a:r>
          <a:r>
            <a:rPr lang="ru-RU" sz="2400" kern="1200" dirty="0"/>
            <a:t> </a:t>
          </a:r>
          <a:r>
            <a:rPr lang="ru-RU" sz="2400" kern="1200" dirty="0" err="1"/>
            <a:t>війні</a:t>
          </a:r>
          <a:r>
            <a:rPr lang="ru-RU" sz="2400" kern="1200" dirty="0"/>
            <a:t>», </a:t>
          </a:r>
          <a:r>
            <a:rPr lang="ru-RU" sz="2400" kern="1200" dirty="0" err="1"/>
            <a:t>розпуск</a:t>
          </a:r>
          <a:r>
            <a:rPr lang="ru-RU" sz="2400" kern="1200" dirty="0"/>
            <a:t> </a:t>
          </a:r>
          <a:r>
            <a:rPr lang="ru-RU" sz="2400" kern="1200" dirty="0" err="1"/>
            <a:t>Організації</a:t>
          </a:r>
          <a:r>
            <a:rPr lang="ru-RU" sz="2400" kern="1200" dirty="0"/>
            <a:t> </a:t>
          </a:r>
          <a:r>
            <a:rPr lang="ru-RU" sz="2400" kern="1200" dirty="0" err="1"/>
            <a:t>Варшав</a:t>
          </a:r>
          <a:r>
            <a:rPr lang="uk-UA" sz="2400" kern="1200" dirty="0" err="1"/>
            <a:t>ського</a:t>
          </a:r>
          <a:r>
            <a:rPr lang="uk-UA" sz="2400" kern="1200" dirty="0"/>
            <a:t> договору.</a:t>
          </a:r>
          <a:endParaRPr lang="en-US" sz="2400" kern="1200" dirty="0"/>
        </a:p>
      </dsp:txBody>
      <dsp:txXfrm>
        <a:off x="740231" y="3710845"/>
        <a:ext cx="6051563" cy="1590362"/>
      </dsp:txXfrm>
    </dsp:sp>
    <dsp:sp modelId="{58FB11E7-D43C-4D39-A8F8-EB181945DDBD}">
      <dsp:nvSpPr>
        <dsp:cNvPr id="0" name=""/>
        <dsp:cNvSpPr/>
      </dsp:nvSpPr>
      <dsp:spPr>
        <a:xfrm>
          <a:off x="5930156" y="1206024"/>
          <a:ext cx="1033735" cy="1033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930156" y="1206024"/>
        <a:ext cx="1033735" cy="1033735"/>
      </dsp:txXfrm>
    </dsp:sp>
    <dsp:sp modelId="{E383E2BD-4C19-4C9A-B18E-664B9F7A9B7E}">
      <dsp:nvSpPr>
        <dsp:cNvPr id="0" name=""/>
        <dsp:cNvSpPr/>
      </dsp:nvSpPr>
      <dsp:spPr>
        <a:xfrm>
          <a:off x="6547376" y="3050845"/>
          <a:ext cx="1033735" cy="103373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547376" y="3050845"/>
        <a:ext cx="1033735" cy="10337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7ED09-669F-486E-A5FD-6A09B9B35DAD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38886-3785-4102-A6AD-D87E28DF4F87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ов’язане зображення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38" b="8975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844823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 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Тема: Інтеграційні процеси.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5517232"/>
            <a:ext cx="5184576" cy="1340768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endParaRPr lang="uk-UA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Всесвітня історія</a:t>
            </a:r>
          </a:p>
          <a:p>
            <a:r>
              <a:rPr lang="uk-UA" b="1" dirty="0">
                <a:solidFill>
                  <a:srgbClr val="002060"/>
                </a:solidFill>
              </a:rPr>
              <a:t> 11 клас</a:t>
            </a:r>
            <a:endParaRPr 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/>
              <a:t>План уроку: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1. </a:t>
            </a:r>
            <a:r>
              <a:rPr lang="uk-UA" dirty="0" err="1"/>
              <a:t>Об</a:t>
            </a:r>
            <a:r>
              <a:rPr lang="uk-UA" dirty="0" err="1">
                <a:latin typeface="Calibri"/>
              </a:rPr>
              <a:t>´</a:t>
            </a:r>
            <a:r>
              <a:rPr lang="uk-UA" dirty="0" err="1"/>
              <a:t>єднання</a:t>
            </a:r>
            <a:r>
              <a:rPr lang="uk-UA" dirty="0"/>
              <a:t> Німеччини.</a:t>
            </a:r>
          </a:p>
          <a:p>
            <a:r>
              <a:rPr lang="uk-UA" dirty="0"/>
              <a:t>2. Від Європейського Економічного Співтовариства (ЄЕС) до Європейського Союзу (ЄС).</a:t>
            </a:r>
          </a:p>
          <a:p>
            <a:r>
              <a:rPr lang="uk-UA" dirty="0"/>
              <a:t>3. Проблема </a:t>
            </a:r>
            <a:r>
              <a:rPr lang="uk-UA" dirty="0" err="1"/>
              <a:t>брексіту</a:t>
            </a:r>
            <a:r>
              <a:rPr lang="uk-UA" dirty="0"/>
              <a:t>.</a:t>
            </a:r>
          </a:p>
          <a:p>
            <a:r>
              <a:rPr lang="uk-UA" dirty="0"/>
              <a:t>4. Утвердження США як провідної держави “ вільного світу ”.</a:t>
            </a:r>
          </a:p>
          <a:p>
            <a:r>
              <a:rPr lang="uk-UA" dirty="0"/>
              <a:t>5. Роль США та ЄС у сучасних міжнародних відносинах.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pinimg.com/originals/a4/60/71/a46071db3c3941d643f49fc2ff26084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2" r="16580" b="3415"/>
          <a:stretch>
            <a:fillRect/>
          </a:stretch>
        </p:blipFill>
        <p:spPr bwMode="auto">
          <a:xfrm>
            <a:off x="0" y="188640"/>
            <a:ext cx="3312368" cy="53358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555496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/>
              <a:t>Пригадайте: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600200"/>
            <a:ext cx="5554960" cy="4525963"/>
          </a:xfrm>
        </p:spPr>
        <p:txBody>
          <a:bodyPr/>
          <a:lstStyle/>
          <a:p>
            <a:pPr>
              <a:buNone/>
            </a:pPr>
            <a:r>
              <a:rPr lang="ru-RU" dirty="0"/>
              <a:t>    Коли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унаслідок</a:t>
            </a:r>
            <a:r>
              <a:rPr lang="ru-RU" dirty="0"/>
              <a:t>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 </a:t>
            </a:r>
            <a:r>
              <a:rPr lang="ru-RU" dirty="0" err="1"/>
              <a:t>Німеччина</a:t>
            </a:r>
            <a:r>
              <a:rPr lang="ru-RU" dirty="0"/>
              <a:t> </a:t>
            </a:r>
            <a:r>
              <a:rPr lang="ru-RU" dirty="0" err="1"/>
              <a:t>розпалася</a:t>
            </a:r>
            <a:r>
              <a:rPr lang="ru-RU" dirty="0"/>
              <a:t> на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держави</a:t>
            </a:r>
            <a:r>
              <a:rPr lang="ru-RU" dirty="0"/>
              <a:t>: </a:t>
            </a:r>
            <a:r>
              <a:rPr lang="ru-RU" dirty="0" err="1"/>
              <a:t>Федеративну</a:t>
            </a:r>
            <a:r>
              <a:rPr lang="ru-RU" dirty="0"/>
              <a:t> </a:t>
            </a:r>
            <a:r>
              <a:rPr lang="ru-RU" dirty="0" err="1"/>
              <a:t>Республіку</a:t>
            </a:r>
            <a:r>
              <a:rPr lang="ru-RU" dirty="0"/>
              <a:t> </a:t>
            </a:r>
            <a:r>
              <a:rPr lang="ru-RU" dirty="0" err="1"/>
              <a:t>Німеччини</a:t>
            </a:r>
            <a:r>
              <a:rPr lang="ru-RU" dirty="0"/>
              <a:t> та </a:t>
            </a:r>
            <a:r>
              <a:rPr lang="ru-RU" dirty="0" err="1"/>
              <a:t>Німецьку</a:t>
            </a:r>
            <a:r>
              <a:rPr lang="ru-RU" dirty="0"/>
              <a:t> </a:t>
            </a:r>
            <a:r>
              <a:rPr lang="ru-RU" dirty="0" err="1"/>
              <a:t>Демократичну</a:t>
            </a:r>
            <a:r>
              <a:rPr lang="ru-RU" dirty="0"/>
              <a:t> </a:t>
            </a:r>
            <a:r>
              <a:rPr lang="ru-RU" dirty="0" err="1"/>
              <a:t>Республіку</a:t>
            </a:r>
            <a:r>
              <a:rPr lang="ru-RU" dirty="0"/>
              <a:t>?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br>
              <a:rPr lang="uk-UA" b="1" dirty="0"/>
            </a:br>
            <a:r>
              <a:rPr lang="uk-UA" b="1" dirty="0"/>
              <a:t>І. </a:t>
            </a:r>
            <a:r>
              <a:rPr lang="uk-UA" b="1" dirty="0" err="1"/>
              <a:t>Об</a:t>
            </a:r>
            <a:r>
              <a:rPr lang="uk-UA" b="1" dirty="0" err="1">
                <a:latin typeface="Calibri"/>
              </a:rPr>
              <a:t>´</a:t>
            </a:r>
            <a:r>
              <a:rPr lang="uk-UA" b="1" dirty="0" err="1"/>
              <a:t>єднання</a:t>
            </a:r>
            <a:r>
              <a:rPr lang="uk-UA" b="1" dirty="0"/>
              <a:t> Німеччини.</a:t>
            </a:r>
            <a:br>
              <a:rPr lang="uk-UA" dirty="0"/>
            </a:b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 vert="wordArtVert"/>
          <a:lstStyle/>
          <a:p>
            <a:pPr>
              <a:buNone/>
            </a:pPr>
            <a:r>
              <a:rPr lang="uk-UA" b="1" dirty="0"/>
              <a:t>Передумови</a:t>
            </a:r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115616" y="908720"/>
          <a:ext cx="8028384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err="1"/>
              <a:t>Об</a:t>
            </a:r>
            <a:r>
              <a:rPr lang="uk-UA" dirty="0" err="1">
                <a:latin typeface="Calibri"/>
              </a:rPr>
              <a:t>´</a:t>
            </a:r>
            <a:r>
              <a:rPr lang="uk-UA" dirty="0" err="1"/>
              <a:t>єднавчі</a:t>
            </a:r>
            <a:r>
              <a:rPr lang="uk-UA" dirty="0"/>
              <a:t> процеси: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Улітку</a:t>
            </a:r>
            <a:r>
              <a:rPr lang="ru-RU" dirty="0"/>
              <a:t> 1987 р.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рок-концерту</a:t>
            </a:r>
            <a:r>
              <a:rPr lang="ru-RU" dirty="0"/>
              <a:t> перед рейхстагом (парламентом) у </a:t>
            </a:r>
            <a:r>
              <a:rPr lang="ru-RU" dirty="0" err="1"/>
              <a:t>Берліні</a:t>
            </a:r>
            <a:r>
              <a:rPr lang="ru-RU" dirty="0"/>
              <a:t> </a:t>
            </a:r>
            <a:r>
              <a:rPr lang="ru-RU" dirty="0" err="1"/>
              <a:t>відбулася</a:t>
            </a:r>
            <a:r>
              <a:rPr lang="ru-RU" dirty="0"/>
              <a:t> масштабна </a:t>
            </a:r>
            <a:r>
              <a:rPr lang="ru-RU" dirty="0" err="1"/>
              <a:t>акція</a:t>
            </a:r>
            <a:r>
              <a:rPr lang="ru-RU" dirty="0"/>
              <a:t> протесту </a:t>
            </a:r>
            <a:r>
              <a:rPr lang="ru-RU" dirty="0" err="1"/>
              <a:t>прихильників</a:t>
            </a:r>
            <a:r>
              <a:rPr lang="ru-RU" dirty="0"/>
              <a:t> </a:t>
            </a:r>
            <a:r>
              <a:rPr lang="ru-RU" dirty="0" err="1"/>
              <a:t>возз’єднання</a:t>
            </a:r>
            <a:r>
              <a:rPr lang="ru-RU" dirty="0"/>
              <a:t> </a:t>
            </a:r>
            <a:r>
              <a:rPr lang="ru-RU" dirty="0" err="1"/>
              <a:t>Німеччини</a:t>
            </a:r>
            <a:r>
              <a:rPr lang="ru-RU" dirty="0"/>
              <a:t>. Президент США Р. Рейган закликав СРСР </a:t>
            </a:r>
            <a:r>
              <a:rPr lang="ru-RU" dirty="0" err="1"/>
              <a:t>зруйнувати</a:t>
            </a:r>
            <a:r>
              <a:rPr lang="ru-RU" dirty="0"/>
              <a:t> </a:t>
            </a:r>
            <a:r>
              <a:rPr lang="ru-RU" dirty="0" err="1"/>
              <a:t>Берлінський</a:t>
            </a:r>
            <a:r>
              <a:rPr lang="ru-RU" dirty="0"/>
              <a:t> </a:t>
            </a:r>
            <a:r>
              <a:rPr lang="ru-RU" dirty="0" err="1"/>
              <a:t>мур</a:t>
            </a:r>
            <a:r>
              <a:rPr lang="ru-RU" dirty="0"/>
              <a:t>.</a:t>
            </a:r>
          </a:p>
          <a:p>
            <a:r>
              <a:rPr lang="ru-RU" dirty="0"/>
              <a:t>У </a:t>
            </a:r>
            <a:r>
              <a:rPr lang="ru-RU" dirty="0" err="1"/>
              <a:t>травні</a:t>
            </a:r>
            <a:r>
              <a:rPr lang="ru-RU" dirty="0"/>
              <a:t> 1989 р. </a:t>
            </a:r>
            <a:r>
              <a:rPr lang="ru-RU" dirty="0" err="1"/>
              <a:t>Угорщина</a:t>
            </a:r>
            <a:r>
              <a:rPr lang="ru-RU" dirty="0"/>
              <a:t> </a:t>
            </a:r>
            <a:r>
              <a:rPr lang="ru-RU" dirty="0" err="1"/>
              <a:t>зруйнувала</a:t>
            </a:r>
            <a:r>
              <a:rPr lang="ru-RU" dirty="0"/>
              <a:t> </a:t>
            </a:r>
            <a:r>
              <a:rPr lang="ru-RU" dirty="0" err="1"/>
              <a:t>укріплення</a:t>
            </a:r>
            <a:r>
              <a:rPr lang="ru-RU" dirty="0"/>
              <a:t> на </a:t>
            </a:r>
            <a:r>
              <a:rPr lang="ru-RU" dirty="0" err="1"/>
              <a:t>кордоні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Австрією</a:t>
            </a:r>
            <a:r>
              <a:rPr lang="ru-RU" dirty="0"/>
              <a:t>, а у </a:t>
            </a:r>
            <a:r>
              <a:rPr lang="ru-RU" dirty="0" err="1"/>
              <a:t>вересні</a:t>
            </a:r>
            <a:r>
              <a:rPr lang="ru-RU" dirty="0"/>
              <a:t> того ж року </a:t>
            </a:r>
            <a:r>
              <a:rPr lang="ru-RU" dirty="0" err="1"/>
              <a:t>відкрила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кордони</a:t>
            </a:r>
            <a:r>
              <a:rPr lang="ru-RU" dirty="0"/>
              <a:t>, </a:t>
            </a:r>
            <a:r>
              <a:rPr lang="ru-RU" dirty="0" err="1"/>
              <a:t>Берлінський</a:t>
            </a:r>
            <a:r>
              <a:rPr lang="ru-RU" dirty="0"/>
              <a:t> </a:t>
            </a:r>
            <a:r>
              <a:rPr lang="uk-UA" dirty="0"/>
              <a:t>мур втратив значення.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езультат пошуку зображень за запитом &quot;берлінська стіна&quot;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8485"/>
            <a:ext cx="5760720" cy="373951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4088" y="260648"/>
            <a:ext cx="3322712" cy="5865515"/>
          </a:xfrm>
        </p:spPr>
        <p:txBody>
          <a:bodyPr/>
          <a:lstStyle/>
          <a:p>
            <a:pPr>
              <a:buNone/>
            </a:pPr>
            <a:r>
              <a:rPr lang="ru-RU" dirty="0"/>
              <a:t>    9 листопада 1989 р. </a:t>
            </a:r>
            <a:r>
              <a:rPr lang="ru-RU" dirty="0" err="1"/>
              <a:t>влада</a:t>
            </a:r>
            <a:r>
              <a:rPr lang="ru-RU" dirty="0"/>
              <a:t> НДР </a:t>
            </a:r>
            <a:r>
              <a:rPr lang="ru-RU" dirty="0" err="1"/>
              <a:t>оголосила</a:t>
            </a:r>
            <a:r>
              <a:rPr lang="ru-RU" dirty="0"/>
              <a:t> про </a:t>
            </a:r>
            <a:r>
              <a:rPr lang="ru-RU" dirty="0" err="1"/>
              <a:t>відкриття</a:t>
            </a:r>
            <a:r>
              <a:rPr lang="ru-RU" dirty="0"/>
              <a:t> кордону. </a:t>
            </a:r>
            <a:r>
              <a:rPr lang="ru-RU" dirty="0" err="1"/>
              <a:t>Берлінський</a:t>
            </a:r>
            <a:r>
              <a:rPr lang="ru-RU" dirty="0"/>
              <a:t> </a:t>
            </a:r>
            <a:r>
              <a:rPr lang="ru-RU" dirty="0" err="1"/>
              <a:t>мур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зруйновано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5" name="Содержимое 4" descr="Результат пошуку зображень за запитом &quot;берлінська стіна&quot;"/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016" cy="2996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2800" dirty="0"/>
              <a:t>У 1990 р. США, СРСР, Велика </a:t>
            </a:r>
            <a:r>
              <a:rPr lang="ru-RU" sz="2800" dirty="0" err="1"/>
              <a:t>Британія</a:t>
            </a:r>
            <a:r>
              <a:rPr lang="ru-RU" sz="2800" dirty="0"/>
              <a:t>, </a:t>
            </a:r>
            <a:r>
              <a:rPr lang="ru-RU" sz="2800" dirty="0" err="1"/>
              <a:t>Франція</a:t>
            </a:r>
            <a:r>
              <a:rPr lang="ru-RU" sz="2800" dirty="0"/>
              <a:t>, ФРН та НДР </a:t>
            </a:r>
            <a:r>
              <a:rPr lang="ru-RU" sz="2800" dirty="0" err="1"/>
              <a:t>узгодили</a:t>
            </a:r>
            <a:br>
              <a:rPr lang="ru-RU" sz="2800" dirty="0"/>
            </a:br>
            <a:r>
              <a:rPr lang="ru-RU" sz="2800" dirty="0" err="1"/>
              <a:t>самоліквідацію</a:t>
            </a:r>
            <a:r>
              <a:rPr lang="ru-RU" sz="2800" dirty="0"/>
              <a:t> НДР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входження</a:t>
            </a:r>
            <a:r>
              <a:rPr lang="ru-RU" sz="2800" dirty="0"/>
              <a:t> </a:t>
            </a:r>
            <a:r>
              <a:rPr lang="ru-RU" sz="2800" dirty="0" err="1"/>
              <a:t>її</a:t>
            </a:r>
            <a:r>
              <a:rPr lang="ru-RU" sz="2800" dirty="0"/>
              <a:t> до складу ФРН.</a:t>
            </a:r>
            <a:endParaRPr lang="en-US" sz="2800" dirty="0"/>
          </a:p>
        </p:txBody>
      </p:sp>
      <p:pic>
        <p:nvPicPr>
          <p:cNvPr id="7" name="Содержимое 6" descr="Пов’язане зображення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6873"/>
            <a:ext cx="8219256" cy="4392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4978896" cy="90872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b="1" dirty="0"/>
              <a:t>Постать в історії:</a:t>
            </a:r>
            <a:endParaRPr lang="en-US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836712"/>
            <a:ext cx="4040188" cy="259228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Гельмут Коль став першим канцлером </a:t>
            </a:r>
            <a:r>
              <a:rPr lang="ru-RU" dirty="0" err="1"/>
              <a:t>об'єднаної</a:t>
            </a:r>
            <a:r>
              <a:rPr lang="ru-RU" dirty="0"/>
              <a:t> </a:t>
            </a:r>
            <a:r>
              <a:rPr lang="ru-RU" dirty="0" err="1"/>
              <a:t>Німеччини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закінчення</a:t>
            </a:r>
            <a:r>
              <a:rPr lang="ru-RU" dirty="0"/>
              <a:t> </a:t>
            </a:r>
            <a:r>
              <a:rPr lang="ru-RU" dirty="0" err="1"/>
              <a:t>Холодної</a:t>
            </a:r>
            <a:r>
              <a:rPr lang="ru-RU" dirty="0"/>
              <a:t> </a:t>
            </a:r>
            <a:r>
              <a:rPr lang="ru-RU" dirty="0" err="1"/>
              <a:t>війни</a:t>
            </a:r>
            <a:r>
              <a:rPr lang="ru-RU" dirty="0"/>
              <a:t>. </a:t>
            </a:r>
            <a:r>
              <a:rPr lang="uk-UA" b="0" dirty="0"/>
              <a:t>Він був лідером країни 16 років - найдовше від часів Отто фон Бісмарка </a:t>
            </a:r>
            <a:r>
              <a:rPr lang="ru-RU" dirty="0"/>
              <a:t>(1982 - 1998)</a:t>
            </a:r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2325935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Сучасна</a:t>
            </a:r>
            <a:r>
              <a:rPr lang="ru-RU" dirty="0"/>
              <a:t> </a:t>
            </a:r>
            <a:r>
              <a:rPr lang="ru-RU" dirty="0" err="1"/>
              <a:t>Німеччина</a:t>
            </a:r>
            <a:r>
              <a:rPr lang="ru-RU" dirty="0"/>
              <a:t>, канцлером </a:t>
            </a:r>
            <a:r>
              <a:rPr lang="ru-RU" dirty="0" err="1"/>
              <a:t>якої</a:t>
            </a:r>
            <a:r>
              <a:rPr lang="ru-RU" dirty="0"/>
              <a:t> у 2005 р. </a:t>
            </a:r>
            <a:r>
              <a:rPr lang="ru-RU" dirty="0" err="1"/>
              <a:t>вперше</a:t>
            </a:r>
            <a:r>
              <a:rPr lang="ru-RU" dirty="0"/>
              <a:t> стала </a:t>
            </a:r>
            <a:r>
              <a:rPr lang="ru-RU" dirty="0" err="1"/>
              <a:t>жінка</a:t>
            </a:r>
            <a:r>
              <a:rPr lang="ru-RU" dirty="0"/>
              <a:t> — </a:t>
            </a:r>
            <a:r>
              <a:rPr lang="ru-RU" i="1" dirty="0"/>
              <a:t>Ангела </a:t>
            </a:r>
            <a:r>
              <a:rPr lang="ru-RU" i="1" dirty="0" err="1"/>
              <a:t>Меркель</a:t>
            </a:r>
            <a:r>
              <a:rPr lang="ru-RU" i="1" dirty="0"/>
              <a:t>, </a:t>
            </a:r>
            <a:r>
              <a:rPr lang="ru-RU" i="1" dirty="0" err="1"/>
              <a:t>є</a:t>
            </a:r>
            <a:r>
              <a:rPr lang="ru-RU" i="1" dirty="0"/>
              <a:t> </a:t>
            </a:r>
            <a:r>
              <a:rPr lang="ru-RU" i="1" dirty="0" err="1"/>
              <a:t>однією</a:t>
            </a:r>
            <a:r>
              <a:rPr lang="ru-RU" i="1" dirty="0"/>
              <a:t> </a:t>
            </a:r>
            <a:r>
              <a:rPr lang="ru-RU" i="1" dirty="0" err="1"/>
              <a:t>з</a:t>
            </a:r>
            <a:r>
              <a:rPr lang="ru-RU" i="1" dirty="0"/>
              <a:t> </a:t>
            </a:r>
            <a:r>
              <a:rPr lang="ru-RU" i="1" dirty="0" err="1"/>
              <a:t>ключових</a:t>
            </a:r>
            <a:r>
              <a:rPr lang="ru-RU" i="1" dirty="0"/>
              <a:t> держав </a:t>
            </a:r>
            <a:r>
              <a:rPr lang="ru-RU" i="1" dirty="0" err="1"/>
              <a:t>Європейського</a:t>
            </a:r>
            <a:r>
              <a:rPr lang="ru-RU" i="1" dirty="0"/>
              <a:t> Союзу та </a:t>
            </a:r>
            <a:r>
              <a:rPr lang="ru-RU" i="1" dirty="0" err="1"/>
              <a:t>світу</a:t>
            </a:r>
            <a:r>
              <a:rPr lang="ru-RU" i="1" dirty="0"/>
              <a:t>.</a:t>
            </a:r>
            <a:endParaRPr lang="en-US" dirty="0"/>
          </a:p>
        </p:txBody>
      </p:sp>
      <p:pic>
        <p:nvPicPr>
          <p:cNvPr id="7" name="Содержимое 6" descr="Результат пошуку зображень за запитом &quot;гельмут коль&quot;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9950"/>
            <a:ext cx="2609850" cy="344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Содержимое 7" descr="Результат пошуку зображень за запитом &quot;ангела меркель&quot;"/>
          <p:cNvPicPr>
            <a:picLocks noGrp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4163483"/>
            <a:ext cx="4041775" cy="26945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sz="3200" b="1" dirty="0"/>
              <a:t>ІІ. Від Європейського Економічного Співтовариства (ЄЕС) до Європейського Союзу (ЄС)</a:t>
            </a:r>
            <a:endParaRPr lang="en-US" sz="3200" b="1" dirty="0"/>
          </a:p>
        </p:txBody>
      </p:sp>
      <p:pic>
        <p:nvPicPr>
          <p:cNvPr id="6" name="Содержимое 5" descr="Результат пошуку зображень за запитом &quot;єес&quot;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2794637" cy="370924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трелка вправо 6"/>
          <p:cNvSpPr/>
          <p:nvPr/>
        </p:nvSpPr>
        <p:spPr>
          <a:xfrm>
            <a:off x="2627784" y="32129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 descr="Результат пошуку зображень за запитом &quot;від єес до єс&quot;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204864"/>
            <a:ext cx="5436096" cy="41764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chemeClr val="bg1"/>
                </a:solidFill>
              </a:rPr>
              <a:t>Кроки на шляху до </a:t>
            </a:r>
            <a:r>
              <a:rPr lang="ru-RU" sz="2200" b="1" dirty="0" err="1">
                <a:solidFill>
                  <a:schemeClr val="bg1"/>
                </a:solidFill>
              </a:rPr>
              <a:t>європейської</a:t>
            </a:r>
            <a:r>
              <a:rPr lang="ru-RU" sz="2200" b="1" dirty="0">
                <a:solidFill>
                  <a:schemeClr val="bg1"/>
                </a:solidFill>
              </a:rPr>
              <a:t> </a:t>
            </a:r>
            <a:r>
              <a:rPr lang="ru-RU" sz="2200" b="1" dirty="0" err="1">
                <a:solidFill>
                  <a:schemeClr val="bg1"/>
                </a:solidFill>
              </a:rPr>
              <a:t>економічної</a:t>
            </a:r>
            <a:r>
              <a:rPr lang="ru-RU" sz="2200" b="1" dirty="0">
                <a:solidFill>
                  <a:schemeClr val="bg1"/>
                </a:solidFill>
              </a:rPr>
              <a:t> </a:t>
            </a:r>
            <a:r>
              <a:rPr lang="ru-RU" sz="2200" b="1" dirty="0" err="1">
                <a:solidFill>
                  <a:schemeClr val="bg1"/>
                </a:solidFill>
              </a:rPr>
              <a:t>інтеграції</a:t>
            </a:r>
            <a:br>
              <a:rPr lang="ru-RU" sz="3200" dirty="0"/>
            </a:br>
            <a:endParaRPr lang="en-US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48640"/>
          <a:ext cx="9144000" cy="630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3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003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235">
                <a:tc>
                  <a:txBody>
                    <a:bodyPr/>
                    <a:lstStyle/>
                    <a:p>
                      <a:r>
                        <a:rPr lang="uk-UA" dirty="0"/>
                        <a:t>Рік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Подія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3087">
                <a:tc>
                  <a:txBody>
                    <a:bodyPr/>
                    <a:lstStyle/>
                    <a:p>
                      <a:r>
                        <a:rPr lang="uk-UA" b="1" dirty="0"/>
                        <a:t>1948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Відбулася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Гаазька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міжнародна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конференція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питань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створення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об’єднаної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160">
                <a:tc>
                  <a:txBody>
                    <a:bodyPr/>
                    <a:lstStyle/>
                    <a:p>
                      <a:r>
                        <a:rPr lang="uk-UA" b="1" dirty="0"/>
                        <a:t>1949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Створено Раду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до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якої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ввійшли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країн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7716">
                <a:tc>
                  <a:txBody>
                    <a:bodyPr/>
                    <a:lstStyle/>
                    <a:p>
                      <a:r>
                        <a:rPr lang="uk-UA" b="1" dirty="0"/>
                        <a:t>1951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Підписано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Паризький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договір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що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поклав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початок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Європейському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об’єднанню</a:t>
                      </a:r>
                      <a:r>
                        <a:rPr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вугілля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сталі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(ЄОВС). До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нього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ввійшли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Бельгія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Італія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Люксембург,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Нідерланди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ФРН та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Франція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Разом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виконавчими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органами ЄОВС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було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створено</a:t>
                      </a:r>
                      <a:r>
                        <a:rPr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асамблею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78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членів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Вона стала прообразом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майбутнього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Європейського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парламенту.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Вважають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що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Паризька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угода стала першим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формальним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актом,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який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започаткував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процес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економічної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інтеграції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теренах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Західної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8012">
                <a:tc>
                  <a:txBody>
                    <a:bodyPr/>
                    <a:lstStyle/>
                    <a:p>
                      <a:r>
                        <a:rPr lang="uk-UA" b="1" dirty="0"/>
                        <a:t>1957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Підписано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Римські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договори про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створення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Європейського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Економічного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Співтовариства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(ЄЕС,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або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Спільний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ринок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»)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Європейського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співтовариства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атомної</a:t>
                      </a:r>
                      <a:r>
                        <a:rPr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енергетики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Євроатом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3087">
                <a:tc>
                  <a:txBody>
                    <a:bodyPr/>
                    <a:lstStyle/>
                    <a:p>
                      <a:r>
                        <a:rPr lang="uk-UA" b="1" dirty="0"/>
                        <a:t>1965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Підписано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договір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про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злиття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виконавчих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органів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Європейського</a:t>
                      </a:r>
                      <a:r>
                        <a:rPr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об’єднання</a:t>
                      </a:r>
                      <a:r>
                        <a:rPr lang="ru-RU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вугілля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й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сталі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Євроатому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та ЄЕС.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/>
              <a:t>На початку </a:t>
            </a:r>
            <a:r>
              <a:rPr lang="ru-RU" sz="2400" b="1" dirty="0"/>
              <a:t>1992 р. в </a:t>
            </a:r>
            <a:r>
              <a:rPr lang="ru-RU" sz="2400" b="1" i="1" dirty="0"/>
              <a:t>м. </a:t>
            </a:r>
            <a:r>
              <a:rPr lang="ru-RU" sz="2400" b="1" i="1" dirty="0" err="1"/>
              <a:t>Маастрихті</a:t>
            </a:r>
            <a:r>
              <a:rPr lang="ru-RU" sz="2400" b="1" i="1" dirty="0"/>
              <a:t> </a:t>
            </a:r>
            <a:r>
              <a:rPr lang="ru-RU" sz="2400" i="1" dirty="0"/>
              <a:t>(</a:t>
            </a:r>
            <a:r>
              <a:rPr lang="ru-RU" sz="2400" i="1" dirty="0" err="1"/>
              <a:t>Нідер</a:t>
            </a:r>
            <a:r>
              <a:rPr lang="ru-RU" sz="2400" dirty="0" err="1"/>
              <a:t>ланди</a:t>
            </a:r>
            <a:r>
              <a:rPr lang="ru-RU" sz="2400" dirty="0"/>
              <a:t>) </a:t>
            </a:r>
            <a:r>
              <a:rPr lang="ru-RU" sz="2400" dirty="0" err="1"/>
              <a:t>дванадцять</a:t>
            </a:r>
            <a:r>
              <a:rPr lang="ru-RU" sz="2400" dirty="0"/>
              <a:t> </a:t>
            </a:r>
            <a:r>
              <a:rPr lang="ru-RU" sz="2400" dirty="0" err="1"/>
              <a:t>країн</a:t>
            </a:r>
            <a:r>
              <a:rPr lang="ru-RU" sz="2400" dirty="0"/>
              <a:t> ЄЕС </a:t>
            </a:r>
            <a:r>
              <a:rPr lang="ru-RU" sz="2400" dirty="0" err="1"/>
              <a:t>підписали</a:t>
            </a:r>
            <a:r>
              <a:rPr lang="ru-RU" sz="2400" dirty="0"/>
              <a:t> </a:t>
            </a:r>
            <a:r>
              <a:rPr lang="ru-RU" sz="2400" b="1" i="1" dirty="0" err="1"/>
              <a:t>Маа</a:t>
            </a:r>
            <a:r>
              <a:rPr lang="uk-UA" sz="2400" b="1" i="1" dirty="0" err="1"/>
              <a:t>стрихтський</a:t>
            </a:r>
            <a:r>
              <a:rPr lang="uk-UA" sz="2400" b="1" i="1" dirty="0"/>
              <a:t> договір</a:t>
            </a:r>
            <a:endParaRPr lang="en-US" sz="2400" dirty="0"/>
          </a:p>
        </p:txBody>
      </p:sp>
      <p:pic>
        <p:nvPicPr>
          <p:cNvPr id="4" name="Содержимое 3" descr="Результат пошуку зображень за запитом &quot;від єес до єс&quot;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3419872" cy="243572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419872" y="1443841"/>
            <a:ext cx="55446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У 1993 р. ЄЕС</a:t>
            </a:r>
          </a:p>
          <a:p>
            <a:r>
              <a:rPr lang="ru-RU" sz="2400" dirty="0"/>
              <a:t>стало </a:t>
            </a:r>
            <a:r>
              <a:rPr lang="ru-RU" sz="2400" dirty="0" err="1"/>
              <a:t>складовою</a:t>
            </a:r>
            <a:r>
              <a:rPr lang="ru-RU" sz="2400" dirty="0"/>
              <a:t> </a:t>
            </a:r>
            <a:r>
              <a:rPr lang="ru-RU" sz="2400" i="1" dirty="0" err="1"/>
              <a:t>Європейського</a:t>
            </a:r>
            <a:r>
              <a:rPr lang="ru-RU" sz="2400" i="1" dirty="0"/>
              <a:t> Союзу (ЄС).</a:t>
            </a:r>
          </a:p>
          <a:p>
            <a:r>
              <a:rPr lang="ru-RU" sz="2400" dirty="0"/>
              <a:t>Почав </a:t>
            </a:r>
            <a:r>
              <a:rPr lang="ru-RU" sz="2400" dirty="0" err="1"/>
              <a:t>функціонувати</a:t>
            </a:r>
            <a:r>
              <a:rPr lang="ru-RU" sz="2400" dirty="0"/>
              <a:t> </a:t>
            </a:r>
            <a:r>
              <a:rPr lang="ru-RU" sz="2400" dirty="0" err="1"/>
              <a:t>спільний</a:t>
            </a:r>
            <a:r>
              <a:rPr lang="ru-RU" sz="2400" dirty="0"/>
              <a:t> </a:t>
            </a:r>
            <a:r>
              <a:rPr lang="ru-RU" sz="2400" dirty="0" err="1"/>
              <a:t>ринок</a:t>
            </a:r>
            <a:r>
              <a:rPr lang="ru-RU" sz="2400" dirty="0"/>
              <a:t>, у межах</a:t>
            </a:r>
          </a:p>
          <a:p>
            <a:r>
              <a:rPr lang="ru-RU" sz="2400" dirty="0" err="1"/>
              <a:t>якого</a:t>
            </a:r>
            <a:r>
              <a:rPr lang="ru-RU" sz="2400" dirty="0"/>
              <a:t> у 2002 р. в </a:t>
            </a:r>
            <a:r>
              <a:rPr lang="ru-RU" sz="2400" dirty="0" err="1"/>
              <a:t>готівковому</a:t>
            </a:r>
            <a:r>
              <a:rPr lang="ru-RU" sz="2400" dirty="0"/>
              <a:t> </a:t>
            </a:r>
            <a:r>
              <a:rPr lang="ru-RU" sz="2400" dirty="0" err="1"/>
              <a:t>обігу</a:t>
            </a:r>
            <a:r>
              <a:rPr lang="ru-RU" sz="2400" dirty="0"/>
              <a:t> </a:t>
            </a:r>
            <a:r>
              <a:rPr lang="ru-RU" sz="2400" dirty="0" err="1"/>
              <a:t>з’явилася</a:t>
            </a:r>
            <a:r>
              <a:rPr lang="ru-RU" sz="2400" dirty="0"/>
              <a:t> </a:t>
            </a:r>
            <a:r>
              <a:rPr lang="ru-RU" sz="2400" dirty="0" err="1"/>
              <a:t>офіцій</a:t>
            </a:r>
            <a:r>
              <a:rPr lang="uk-UA" sz="2400" dirty="0"/>
              <a:t>на валюта більшості країн ЄС — </a:t>
            </a:r>
            <a:r>
              <a:rPr lang="uk-UA" sz="2400" i="1" dirty="0"/>
              <a:t>євро.</a:t>
            </a:r>
          </a:p>
          <a:p>
            <a:r>
              <a:rPr lang="uk-UA" sz="2400" i="1" dirty="0"/>
              <a:t> </a:t>
            </a:r>
            <a:r>
              <a:rPr lang="uk-UA" sz="2400" dirty="0"/>
              <a:t>Нині</a:t>
            </a:r>
            <a:r>
              <a:rPr lang="uk-UA" sz="2400" i="1" dirty="0"/>
              <a:t> євро</a:t>
            </a:r>
            <a:r>
              <a:rPr lang="uk-UA" sz="2400" dirty="0"/>
              <a:t> є </a:t>
            </a:r>
            <a:r>
              <a:rPr lang="ru-RU" sz="2400" dirty="0" err="1"/>
              <a:t>однією</a:t>
            </a:r>
            <a:r>
              <a:rPr lang="ru-RU" sz="2400" dirty="0"/>
              <a:t> </a:t>
            </a:r>
            <a:r>
              <a:rPr lang="ru-RU" sz="2400" dirty="0" err="1"/>
              <a:t>з</a:t>
            </a:r>
            <a:r>
              <a:rPr lang="ru-RU" sz="2400" dirty="0"/>
              <a:t> </a:t>
            </a:r>
            <a:r>
              <a:rPr lang="ru-RU" sz="2400" dirty="0" err="1"/>
              <a:t>основних</a:t>
            </a:r>
            <a:r>
              <a:rPr lang="ru-RU" sz="2400" dirty="0"/>
              <a:t> </a:t>
            </a:r>
            <a:r>
              <a:rPr lang="ru-RU" sz="2400" dirty="0" err="1"/>
              <a:t>світових</a:t>
            </a:r>
            <a:r>
              <a:rPr lang="ru-RU" sz="2400" dirty="0"/>
              <a:t> валют.</a:t>
            </a:r>
          </a:p>
          <a:p>
            <a:r>
              <a:rPr lang="ru-RU" sz="2400" dirty="0"/>
              <a:t>Рада </a:t>
            </a:r>
            <a:r>
              <a:rPr lang="ru-RU" sz="2400" dirty="0" err="1"/>
              <a:t>Європи</a:t>
            </a:r>
            <a:r>
              <a:rPr lang="ru-RU" sz="2400" dirty="0"/>
              <a:t> затвердила прапор ЄС та </a:t>
            </a:r>
            <a:r>
              <a:rPr lang="ru-RU" sz="2400" dirty="0" err="1"/>
              <a:t>гімн</a:t>
            </a:r>
            <a:r>
              <a:rPr lang="ru-RU" sz="2400" dirty="0"/>
              <a:t> «Ода до </a:t>
            </a:r>
            <a:r>
              <a:rPr lang="ru-RU" sz="2400" dirty="0" err="1"/>
              <a:t>радості</a:t>
            </a:r>
            <a:r>
              <a:rPr lang="ru-RU" sz="2400" dirty="0"/>
              <a:t>» Ф. Шиллера на </a:t>
            </a:r>
            <a:r>
              <a:rPr lang="uk-UA" sz="2400" dirty="0"/>
              <a:t>музику Л. </a:t>
            </a:r>
            <a:r>
              <a:rPr lang="uk-UA" sz="2400" dirty="0" err="1"/>
              <a:t>ван</a:t>
            </a:r>
            <a:r>
              <a:rPr lang="uk-UA" sz="2400" dirty="0"/>
              <a:t> Бетховена.</a:t>
            </a:r>
          </a:p>
        </p:txBody>
      </p:sp>
      <p:pic>
        <p:nvPicPr>
          <p:cNvPr id="7" name="Рисунок 6" descr="Результат пошуку зображень за запитом &quot;євро&quot;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2"/>
            <a:ext cx="3419872" cy="2088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Пов’язане зображення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" t="3179" r="2999" b="3390"/>
          <a:stretch/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uk-UA" dirty="0"/>
              <a:t>Хронологія розширення ЄС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700808"/>
            <a:ext cx="6912768" cy="4968552"/>
          </a:xfrm>
          <a:solidFill>
            <a:schemeClr val="accent1">
              <a:lumMod val="20000"/>
              <a:lumOff val="80000"/>
              <a:alpha val="78000"/>
            </a:schemeClr>
          </a:solidFill>
        </p:spPr>
        <p:txBody>
          <a:bodyPr>
            <a:normAutofit fontScale="62500" lnSpcReduction="20000"/>
          </a:bodyPr>
          <a:lstStyle/>
          <a:p>
            <a:endParaRPr lang="uk-UA" b="1" dirty="0"/>
          </a:p>
          <a:p>
            <a:r>
              <a:rPr lang="uk-UA" b="1" dirty="0"/>
              <a:t>1975 р. — Бельгія, Німеччина, Італія,  			Люк</a:t>
            </a:r>
            <a:r>
              <a:rPr lang="ru-RU" b="1" dirty="0" err="1"/>
              <a:t>сембург</a:t>
            </a:r>
            <a:r>
              <a:rPr lang="ru-RU" b="1" dirty="0"/>
              <a:t>,  </a:t>
            </a:r>
            <a:r>
              <a:rPr lang="ru-RU" b="1" dirty="0" err="1"/>
              <a:t>Нідерданди</a:t>
            </a:r>
            <a:r>
              <a:rPr lang="ru-RU" b="1" dirty="0"/>
              <a:t>,  			</a:t>
            </a:r>
            <a:r>
              <a:rPr lang="ru-RU" b="1" dirty="0" err="1"/>
              <a:t>Франція</a:t>
            </a:r>
            <a:r>
              <a:rPr lang="ru-RU" b="1" dirty="0"/>
              <a:t>;</a:t>
            </a:r>
          </a:p>
          <a:p>
            <a:r>
              <a:rPr lang="ru-RU" b="1" dirty="0"/>
              <a:t> 1973 р. — Велика </a:t>
            </a:r>
            <a:r>
              <a:rPr lang="ru-RU" b="1" dirty="0" err="1"/>
              <a:t>Британія</a:t>
            </a:r>
            <a:r>
              <a:rPr lang="ru-RU" b="1" dirty="0"/>
              <a:t>, </a:t>
            </a:r>
            <a:r>
              <a:rPr lang="ru-RU" b="1" dirty="0" err="1"/>
              <a:t>Данія</a:t>
            </a:r>
            <a:r>
              <a:rPr lang="ru-RU" b="1" dirty="0"/>
              <a:t>, </a:t>
            </a:r>
            <a:r>
              <a:rPr lang="ru-RU" b="1" dirty="0" err="1"/>
              <a:t>Ірландія</a:t>
            </a:r>
            <a:r>
              <a:rPr lang="ru-RU" b="1" dirty="0"/>
              <a:t>;</a:t>
            </a:r>
          </a:p>
          <a:p>
            <a:r>
              <a:rPr lang="ru-RU" b="1" dirty="0"/>
              <a:t>1981 р. — </a:t>
            </a:r>
            <a:r>
              <a:rPr lang="ru-RU" b="1" dirty="0" err="1"/>
              <a:t>Греція</a:t>
            </a:r>
            <a:r>
              <a:rPr lang="ru-RU" b="1" dirty="0"/>
              <a:t>; </a:t>
            </a:r>
          </a:p>
          <a:p>
            <a:r>
              <a:rPr lang="ru-RU" b="1" dirty="0"/>
              <a:t>1986 р. — </a:t>
            </a:r>
            <a:r>
              <a:rPr lang="ru-RU" b="1" dirty="0" err="1"/>
              <a:t>Португалія</a:t>
            </a:r>
            <a:r>
              <a:rPr lang="ru-RU" b="1" dirty="0"/>
              <a:t>, </a:t>
            </a:r>
            <a:r>
              <a:rPr lang="ru-RU" b="1" dirty="0" err="1"/>
              <a:t>Іспанія</a:t>
            </a:r>
            <a:r>
              <a:rPr lang="ru-RU" b="1" dirty="0"/>
              <a:t>; </a:t>
            </a:r>
          </a:p>
          <a:p>
            <a:r>
              <a:rPr lang="ru-RU" b="1" dirty="0"/>
              <a:t>1990 р. — НДР (</a:t>
            </a:r>
            <a:r>
              <a:rPr lang="ru-RU" b="1" dirty="0" err="1"/>
              <a:t>увійшла</a:t>
            </a:r>
            <a:r>
              <a:rPr lang="ru-RU" b="1" dirty="0"/>
              <a:t> до </a:t>
            </a:r>
            <a:r>
              <a:rPr lang="uk-UA" b="1" dirty="0"/>
              <a:t>складу ФРН); </a:t>
            </a:r>
          </a:p>
          <a:p>
            <a:r>
              <a:rPr lang="uk-UA" b="1" dirty="0"/>
              <a:t>1995 р. — Австрія, Фінляндія, Швеція; </a:t>
            </a:r>
          </a:p>
          <a:p>
            <a:r>
              <a:rPr lang="uk-UA" b="1" dirty="0"/>
              <a:t>2004 р. — Угорщина, </a:t>
            </a:r>
            <a:r>
              <a:rPr lang="ru-RU" b="1" dirty="0" err="1"/>
              <a:t>Кіпр</a:t>
            </a:r>
            <a:r>
              <a:rPr lang="ru-RU" b="1" dirty="0"/>
              <a:t>, </a:t>
            </a:r>
            <a:r>
              <a:rPr lang="ru-RU" b="1" dirty="0" err="1"/>
              <a:t>Латвія</a:t>
            </a:r>
            <a:r>
              <a:rPr lang="ru-RU" b="1" dirty="0"/>
              <a:t>, Литва, 			Мальта, </a:t>
            </a:r>
            <a:r>
              <a:rPr lang="ru-RU" b="1" dirty="0" err="1"/>
              <a:t>Польща</a:t>
            </a:r>
            <a:r>
              <a:rPr lang="ru-RU" b="1" dirty="0"/>
              <a:t>, </a:t>
            </a:r>
            <a:r>
              <a:rPr lang="ru-RU" b="1" dirty="0" err="1"/>
              <a:t>Словаччина</a:t>
            </a:r>
            <a:r>
              <a:rPr lang="ru-RU" b="1" dirty="0"/>
              <a:t>, 			</a:t>
            </a:r>
            <a:r>
              <a:rPr lang="ru-RU" b="1" dirty="0" err="1"/>
              <a:t>Словенія</a:t>
            </a:r>
            <a:r>
              <a:rPr lang="ru-RU" b="1" dirty="0"/>
              <a:t>, </a:t>
            </a:r>
            <a:r>
              <a:rPr lang="ru-RU" b="1" dirty="0" err="1"/>
              <a:t>Чехія</a:t>
            </a:r>
            <a:r>
              <a:rPr lang="ru-RU" b="1" dirty="0"/>
              <a:t>, </a:t>
            </a:r>
            <a:r>
              <a:rPr lang="ru-RU" b="1" dirty="0" err="1"/>
              <a:t>Естонія</a:t>
            </a:r>
            <a:r>
              <a:rPr lang="ru-RU" b="1" dirty="0"/>
              <a:t>;</a:t>
            </a:r>
          </a:p>
          <a:p>
            <a:r>
              <a:rPr lang="ru-RU" b="1" dirty="0"/>
              <a:t>2007 р. — </a:t>
            </a:r>
            <a:r>
              <a:rPr lang="ru-RU" b="1" dirty="0" err="1"/>
              <a:t>Болгарія</a:t>
            </a:r>
            <a:r>
              <a:rPr lang="ru-RU" b="1" dirty="0"/>
              <a:t>, </a:t>
            </a:r>
            <a:r>
              <a:rPr lang="ru-RU" b="1" dirty="0" err="1"/>
              <a:t>Румунія</a:t>
            </a:r>
            <a:r>
              <a:rPr lang="ru-RU" b="1" dirty="0"/>
              <a:t>; </a:t>
            </a:r>
          </a:p>
          <a:p>
            <a:r>
              <a:rPr lang="ru-RU" b="1" dirty="0"/>
              <a:t>2013 р. — </a:t>
            </a:r>
            <a:r>
              <a:rPr lang="ru-RU" b="1" dirty="0" err="1"/>
              <a:t>Хорватія</a:t>
            </a:r>
            <a:r>
              <a:rPr lang="ru-RU" b="1" dirty="0"/>
              <a:t>.</a:t>
            </a:r>
          </a:p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ru-RU" b="1" dirty="0"/>
              <a:t>Станом на 2019 р.  до складу ЄС входить 28 </a:t>
            </a:r>
            <a:r>
              <a:rPr lang="ru-RU" b="1" dirty="0" err="1"/>
              <a:t>країн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Пов’язане зображення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" b="7106"/>
          <a:stretch/>
        </p:blipFill>
        <p:spPr bwMode="auto">
          <a:xfrm>
            <a:off x="0" y="2276872"/>
            <a:ext cx="4320480" cy="26369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Содержимое 4" descr="Пов’язане зображення"/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977680"/>
            <a:ext cx="4355976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b="1" dirty="0"/>
              <a:t>ІІІ. Проблема </a:t>
            </a:r>
            <a:r>
              <a:rPr lang="uk-UA" b="1" dirty="0" err="1"/>
              <a:t>брексіту</a:t>
            </a:r>
            <a:r>
              <a:rPr lang="uk-UA" b="1" dirty="0"/>
              <a:t>.</a:t>
            </a:r>
            <a:endParaRPr lang="en-US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26896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err="1"/>
              <a:t>Брексіт</a:t>
            </a:r>
            <a:r>
              <a:rPr lang="ru-RU" b="1" i="1" dirty="0"/>
              <a:t> </a:t>
            </a:r>
            <a:r>
              <a:rPr lang="ru-RU" i="1" dirty="0"/>
              <a:t>(англ. </a:t>
            </a:r>
            <a:r>
              <a:rPr lang="ru-RU" i="1" dirty="0" err="1"/>
              <a:t>вrexit</a:t>
            </a:r>
            <a:r>
              <a:rPr lang="ru-RU" i="1" dirty="0"/>
              <a:t> — </a:t>
            </a:r>
            <a:r>
              <a:rPr lang="ru-RU" i="1" dirty="0" err="1"/>
              <a:t>скорочена</a:t>
            </a:r>
            <a:r>
              <a:rPr lang="ru-RU" i="1" dirty="0"/>
              <a:t> форма </a:t>
            </a:r>
            <a:r>
              <a:rPr lang="ru-RU" i="1" dirty="0" err="1"/>
              <a:t>від</a:t>
            </a:r>
            <a:r>
              <a:rPr lang="ru-RU" i="1" dirty="0"/>
              <a:t> </a:t>
            </a:r>
            <a:r>
              <a:rPr lang="ru-RU" i="1" dirty="0" err="1"/>
              <a:t>Britain</a:t>
            </a:r>
            <a:r>
              <a:rPr lang="ru-RU" i="1" dirty="0"/>
              <a:t> — </a:t>
            </a:r>
            <a:r>
              <a:rPr lang="ru-RU" i="1" dirty="0" err="1"/>
              <a:t>Британія</a:t>
            </a:r>
            <a:r>
              <a:rPr lang="ru-RU" i="1" dirty="0"/>
              <a:t> та </a:t>
            </a:r>
            <a:r>
              <a:rPr lang="uk-UA" i="1" dirty="0"/>
              <a:t>е</a:t>
            </a:r>
            <a:r>
              <a:rPr lang="en-US" i="1" dirty="0" err="1"/>
              <a:t>xit</a:t>
            </a:r>
            <a:r>
              <a:rPr lang="en-US" i="1" dirty="0"/>
              <a:t> — </a:t>
            </a:r>
            <a:r>
              <a:rPr lang="uk-UA" i="1" dirty="0"/>
              <a:t>вихід) - </a:t>
            </a:r>
            <a:r>
              <a:rPr lang="ru-RU" dirty="0" err="1"/>
              <a:t>процес</a:t>
            </a:r>
            <a:r>
              <a:rPr lang="ru-RU" dirty="0"/>
              <a:t> </a:t>
            </a:r>
            <a:r>
              <a:rPr lang="ru-RU" dirty="0" err="1"/>
              <a:t>виходу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складу ЄС.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274638"/>
            <a:ext cx="4546848" cy="70609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Постать в історії</a:t>
            </a:r>
            <a:endParaRPr lang="en-US" dirty="0"/>
          </a:p>
        </p:txBody>
      </p:sp>
      <p:pic>
        <p:nvPicPr>
          <p:cNvPr id="4" name="Содержимое 3" descr="Результат пошуку зображень за запитом &quot;тереза мей&quot;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6" b="3824"/>
          <a:stretch/>
        </p:blipFill>
        <p:spPr bwMode="auto">
          <a:xfrm>
            <a:off x="2195736" y="2924944"/>
            <a:ext cx="6677901" cy="36093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1052736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Тереза Мері ​​</a:t>
            </a:r>
            <a:r>
              <a:rPr lang="uk-UA" sz="2000" b="1" dirty="0" err="1"/>
              <a:t>Мей</a:t>
            </a:r>
            <a:r>
              <a:rPr lang="uk-UA" sz="2000" dirty="0"/>
              <a:t>  — колишня прем'єр-міністр Великої Британії з 13 липня 2016 </a:t>
            </a:r>
            <a:r>
              <a:rPr lang="uk-UA" sz="2000" dirty="0" err="1"/>
              <a:t>року—</a:t>
            </a:r>
            <a:r>
              <a:rPr lang="uk-UA" sz="2000" dirty="0"/>
              <a:t> 24 липня 2019. Лідер Консервативної партії (торі) з липня 2016 року, Міністр внутрішніх справ Великої Британії з травня 2010 до липня 2016 року і міністр у справах жінок та рівноправності в уряді Девіда </a:t>
            </a:r>
            <a:r>
              <a:rPr lang="uk-UA" sz="2000" dirty="0" err="1"/>
              <a:t>Камерона</a:t>
            </a:r>
            <a:r>
              <a:rPr lang="uk-UA" sz="2000" dirty="0"/>
              <a:t> з травня 2010 до вересня 2012 року</a:t>
            </a:r>
            <a:r>
              <a:rPr lang="uk-UA" dirty="0"/>
              <a:t>.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828836"/>
            <a:ext cx="2592288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 err="1"/>
              <a:t>Улітку</a:t>
            </a:r>
            <a:r>
              <a:rPr lang="ru-RU" sz="2400" dirty="0"/>
              <a:t> 2018 р. уряд Т. </a:t>
            </a:r>
            <a:r>
              <a:rPr lang="ru-RU" sz="2400" dirty="0" err="1"/>
              <a:t>Мей</a:t>
            </a:r>
            <a:r>
              <a:rPr lang="ru-RU" sz="2400" dirty="0"/>
              <a:t> </a:t>
            </a:r>
            <a:r>
              <a:rPr lang="ru-RU" sz="2400" dirty="0" err="1"/>
              <a:t>визначився</a:t>
            </a:r>
            <a:r>
              <a:rPr lang="ru-RU" sz="2400" dirty="0"/>
              <a:t> </a:t>
            </a:r>
            <a:r>
              <a:rPr lang="ru-RU" sz="2400" dirty="0" err="1"/>
              <a:t>щодо</a:t>
            </a:r>
            <a:r>
              <a:rPr lang="ru-RU" sz="2400" dirty="0"/>
              <a:t> «</a:t>
            </a:r>
            <a:r>
              <a:rPr lang="ru-RU" sz="2400" dirty="0" err="1"/>
              <a:t>м’якого</a:t>
            </a:r>
            <a:r>
              <a:rPr lang="ru-RU" sz="2400" dirty="0"/>
              <a:t> </a:t>
            </a:r>
            <a:r>
              <a:rPr lang="ru-RU" sz="2400" dirty="0" err="1"/>
              <a:t>брексіту</a:t>
            </a:r>
            <a:r>
              <a:rPr lang="ru-RU" sz="2400" dirty="0"/>
              <a:t>»,</a:t>
            </a:r>
          </a:p>
          <a:p>
            <a:r>
              <a:rPr lang="ru-RU" sz="2400" dirty="0" err="1"/>
              <a:t>чим</a:t>
            </a:r>
            <a:r>
              <a:rPr lang="ru-RU" sz="2400" dirty="0"/>
              <a:t> </a:t>
            </a:r>
            <a:r>
              <a:rPr lang="ru-RU" sz="2400" dirty="0" err="1"/>
              <a:t>розчарував</a:t>
            </a:r>
            <a:r>
              <a:rPr lang="ru-RU" sz="2400" dirty="0"/>
              <a:t> </a:t>
            </a:r>
            <a:r>
              <a:rPr lang="ru-RU" sz="2400" dirty="0" err="1"/>
              <a:t>багатьох</a:t>
            </a:r>
            <a:r>
              <a:rPr lang="ru-RU" sz="2400" dirty="0"/>
              <a:t> </a:t>
            </a:r>
            <a:r>
              <a:rPr lang="ru-RU" sz="2400" dirty="0" err="1"/>
              <a:t>її</a:t>
            </a:r>
            <a:r>
              <a:rPr lang="ru-RU" sz="2400" dirty="0"/>
              <a:t> </a:t>
            </a:r>
            <a:r>
              <a:rPr lang="ru-RU" sz="2400" dirty="0" err="1"/>
              <a:t>прихильників</a:t>
            </a:r>
            <a:r>
              <a:rPr lang="ru-RU" sz="2400" dirty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b="1" dirty="0"/>
              <a:t>Завдання:</a:t>
            </a:r>
            <a:endParaRPr lang="en-US" b="1" dirty="0"/>
          </a:p>
        </p:txBody>
      </p:sp>
      <p:pic>
        <p:nvPicPr>
          <p:cNvPr id="4" name="Содержимое 3" descr="Результат пошуку зображень за запитом &quot;від єес до єс&quot;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4813126" cy="296247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67544" y="4797152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Розгляньте малюнок. </a:t>
            </a:r>
          </a:p>
          <a:p>
            <a:r>
              <a:rPr lang="uk-UA" sz="2400" dirty="0"/>
              <a:t>Які проблеми внутрішньополітичного життя  у  Великій Британії він відображає?</a:t>
            </a:r>
          </a:p>
          <a:p>
            <a:r>
              <a:rPr lang="uk-UA" sz="2400" dirty="0"/>
              <a:t>Яким чином могли змінитися суспільні відносини? Свою думку аргументуйте.</a:t>
            </a:r>
            <a:endParaRPr lang="en-US" sz="2400" dirty="0"/>
          </a:p>
        </p:txBody>
      </p:sp>
      <p:pic>
        <p:nvPicPr>
          <p:cNvPr id="6" name="Рисунок 5" descr="https://www.exclusiveniches.com/images/product-images/thumbnails/r/3516-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476500" cy="309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І</a:t>
            </a:r>
            <a:r>
              <a:rPr lang="en-US" sz="3600" dirty="0"/>
              <a:t>V</a:t>
            </a:r>
            <a:r>
              <a:rPr lang="uk-UA" sz="3600" dirty="0"/>
              <a:t>. Утвердження США як провідної держави </a:t>
            </a:r>
            <a:r>
              <a:rPr lang="uk-UA" sz="3600" dirty="0" err="1"/>
              <a:t>“вільного</a:t>
            </a:r>
            <a:r>
              <a:rPr lang="uk-UA" sz="3600" dirty="0"/>
              <a:t> </a:t>
            </a:r>
            <a:r>
              <a:rPr lang="uk-UA" sz="3600" dirty="0" err="1"/>
              <a:t>світу”</a:t>
            </a:r>
            <a:r>
              <a:rPr lang="uk-UA" sz="3600" dirty="0"/>
              <a:t> </a:t>
            </a:r>
            <a:endParaRPr lang="en-US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556792"/>
          <a:ext cx="8229600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Результат пошуку зображень за запитом &quot;маккартизм&quot;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564904"/>
            <a:ext cx="3024336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0"/>
            <a:ext cx="3995936" cy="6858000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/>
              <a:t>Маккартизм — </a:t>
            </a:r>
            <a:r>
              <a:rPr lang="ru-RU" b="1" i="1" dirty="0" err="1"/>
              <a:t>явище</a:t>
            </a:r>
            <a:r>
              <a:rPr lang="ru-RU" b="1" i="1" dirty="0"/>
              <a:t> у </a:t>
            </a:r>
            <a:r>
              <a:rPr lang="ru-RU" b="1" i="1" dirty="0" err="1"/>
              <a:t>внутрішній</a:t>
            </a:r>
            <a:r>
              <a:rPr lang="ru-RU" b="1" i="1" dirty="0"/>
              <a:t> </a:t>
            </a:r>
            <a:r>
              <a:rPr lang="ru-RU" b="1" i="1" dirty="0" err="1"/>
              <a:t>політиці</a:t>
            </a:r>
            <a:r>
              <a:rPr lang="ru-RU" b="1" i="1" dirty="0"/>
              <a:t> США в </a:t>
            </a:r>
            <a:r>
              <a:rPr lang="ru-RU" b="1" i="1" dirty="0" err="1"/>
              <a:t>період</a:t>
            </a:r>
            <a:r>
              <a:rPr lang="ru-RU" b="1" i="1" dirty="0"/>
              <a:t> «</a:t>
            </a:r>
            <a:r>
              <a:rPr lang="ru-RU" b="1" i="1" dirty="0" err="1"/>
              <a:t>холодної</a:t>
            </a:r>
            <a:r>
              <a:rPr lang="ru-RU" b="1" i="1" dirty="0"/>
              <a:t> </a:t>
            </a:r>
            <a:r>
              <a:rPr lang="ru-RU" b="1" i="1" dirty="0" err="1"/>
              <a:t>війни</a:t>
            </a:r>
            <a:r>
              <a:rPr lang="ru-RU" b="1" i="1" dirty="0"/>
              <a:t>»</a:t>
            </a:r>
          </a:p>
          <a:p>
            <a:pPr>
              <a:buNone/>
            </a:pPr>
            <a:r>
              <a:rPr lang="ru-RU" dirty="0"/>
              <a:t>(1950–1954), </a:t>
            </a:r>
            <a:r>
              <a:rPr lang="ru-RU" dirty="0" err="1"/>
              <a:t>сутність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полягала</a:t>
            </a:r>
            <a:r>
              <a:rPr lang="ru-RU" dirty="0"/>
              <a:t> в </a:t>
            </a:r>
            <a:r>
              <a:rPr lang="ru-RU" dirty="0" err="1"/>
              <a:t>боротьбі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комуністичним</a:t>
            </a:r>
            <a:r>
              <a:rPr lang="ru-RU" dirty="0"/>
              <a:t> </a:t>
            </a:r>
            <a:r>
              <a:rPr lang="ru-RU" dirty="0" err="1"/>
              <a:t>проникненням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шпигунством</a:t>
            </a:r>
            <a:r>
              <a:rPr lang="ru-RU" dirty="0"/>
              <a:t> на </a:t>
            </a:r>
            <a:r>
              <a:rPr lang="ru-RU" dirty="0" err="1"/>
              <a:t>користь</a:t>
            </a:r>
            <a:r>
              <a:rPr lang="ru-RU" dirty="0"/>
              <a:t> СРСР, </a:t>
            </a:r>
            <a:r>
              <a:rPr lang="ru-RU" dirty="0" err="1"/>
              <a:t>переважно</a:t>
            </a:r>
            <a:r>
              <a:rPr lang="ru-RU" dirty="0"/>
              <a:t> в органах </a:t>
            </a:r>
            <a:r>
              <a:rPr lang="ru-RU" dirty="0" err="1"/>
              <a:t>влади</a:t>
            </a:r>
            <a:r>
              <a:rPr lang="ru-RU" dirty="0"/>
              <a:t>, </a:t>
            </a:r>
            <a:r>
              <a:rPr lang="ru-RU" dirty="0" err="1"/>
              <a:t>профспілках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інтелектуальної</a:t>
            </a:r>
            <a:r>
              <a:rPr lang="ru-RU" dirty="0"/>
              <a:t> </a:t>
            </a:r>
            <a:r>
              <a:rPr lang="ru-RU" dirty="0" err="1"/>
              <a:t>еліти</a:t>
            </a:r>
            <a:r>
              <a:rPr lang="ru-RU" dirty="0"/>
              <a:t>, у </a:t>
            </a:r>
            <a:r>
              <a:rPr lang="ru-RU" dirty="0" err="1"/>
              <a:t>переслідуванні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ліберальними</a:t>
            </a:r>
            <a:r>
              <a:rPr lang="ru-RU" dirty="0"/>
              <a:t> </a:t>
            </a:r>
            <a:r>
              <a:rPr lang="uk-UA" dirty="0"/>
              <a:t>переконаннями.</a:t>
            </a:r>
            <a:endParaRPr lang="en-US" dirty="0"/>
          </a:p>
        </p:txBody>
      </p:sp>
      <p:pic>
        <p:nvPicPr>
          <p:cNvPr id="5" name="Содержимое 4" descr="Результат пошуку зображень за запитом &quot;маккартизм&quot;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278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Результат пошуку зображень за запитом &quot;маккартизм&quot;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933057"/>
            <a:ext cx="3275856" cy="29249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400" b="1" dirty="0"/>
              <a:t>V</a:t>
            </a:r>
            <a:r>
              <a:rPr lang="uk-UA" sz="2400" b="1" dirty="0"/>
              <a:t>. Роль США та ЄС у сучасних міжнародних відносинах. </a:t>
            </a:r>
            <a:endParaRPr lang="en-US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4900" b="1" dirty="0"/>
              <a:t>    </a:t>
            </a:r>
            <a:r>
              <a:rPr lang="ru-RU" sz="8600" b="1" dirty="0" err="1"/>
              <a:t>Чинники</a:t>
            </a:r>
            <a:r>
              <a:rPr lang="ru-RU" sz="8600" b="1" dirty="0"/>
              <a:t>, </a:t>
            </a:r>
            <a:r>
              <a:rPr lang="ru-RU" sz="8600" b="1" dirty="0" err="1"/>
              <a:t>які</a:t>
            </a:r>
            <a:r>
              <a:rPr lang="ru-RU" sz="8600" b="1" dirty="0"/>
              <a:t> </a:t>
            </a:r>
            <a:r>
              <a:rPr lang="ru-RU" sz="8600" b="1" dirty="0" err="1"/>
              <a:t>визначають</a:t>
            </a:r>
            <a:r>
              <a:rPr lang="ru-RU" sz="8600" b="1" dirty="0"/>
              <a:t> статус США в </a:t>
            </a:r>
            <a:r>
              <a:rPr lang="ru-RU" sz="8600" b="1" dirty="0" err="1"/>
              <a:t>системі</a:t>
            </a:r>
            <a:r>
              <a:rPr lang="ru-RU" sz="8600" b="1" dirty="0"/>
              <a:t> </a:t>
            </a:r>
            <a:r>
              <a:rPr lang="ru-RU" sz="8600" b="1" dirty="0" err="1"/>
              <a:t>міжнародних</a:t>
            </a:r>
            <a:r>
              <a:rPr lang="ru-RU" sz="8600" b="1" dirty="0"/>
              <a:t> </a:t>
            </a:r>
            <a:r>
              <a:rPr lang="ru-RU" sz="8600" b="1" dirty="0" err="1"/>
              <a:t>відносин</a:t>
            </a:r>
            <a:r>
              <a:rPr lang="ru-RU" sz="8600" b="1" dirty="0"/>
              <a:t> у XXI ст.</a:t>
            </a:r>
          </a:p>
          <a:p>
            <a:pPr>
              <a:buNone/>
            </a:pPr>
            <a:endParaRPr lang="ru-RU" sz="4000" b="1" dirty="0"/>
          </a:p>
          <a:p>
            <a:r>
              <a:rPr lang="uk-UA" sz="9600" dirty="0"/>
              <a:t> Найбільша економіка світу.</a:t>
            </a:r>
          </a:p>
          <a:p>
            <a:r>
              <a:rPr lang="ru-RU" sz="9600" dirty="0"/>
              <a:t> Одна </a:t>
            </a:r>
            <a:r>
              <a:rPr lang="ru-RU" sz="9600" dirty="0" err="1"/>
              <a:t>з</a:t>
            </a:r>
            <a:r>
              <a:rPr lang="ru-RU" sz="9600" dirty="0"/>
              <a:t> </a:t>
            </a:r>
            <a:r>
              <a:rPr lang="ru-RU" sz="9600" dirty="0" err="1"/>
              <a:t>найбільш</a:t>
            </a:r>
            <a:r>
              <a:rPr lang="ru-RU" sz="9600" dirty="0"/>
              <a:t> </a:t>
            </a:r>
            <a:r>
              <a:rPr lang="ru-RU" sz="9600" dirty="0" err="1"/>
              <a:t>багатонаселених</a:t>
            </a:r>
            <a:r>
              <a:rPr lang="ru-RU" sz="9600" dirty="0"/>
              <a:t> </a:t>
            </a:r>
            <a:r>
              <a:rPr lang="ru-RU" sz="9600" dirty="0" err="1"/>
              <a:t>країн</a:t>
            </a:r>
            <a:r>
              <a:rPr lang="ru-RU" sz="9600" dirty="0"/>
              <a:t> </a:t>
            </a:r>
            <a:r>
              <a:rPr lang="ru-RU" sz="9600" dirty="0" err="1"/>
              <a:t>світу</a:t>
            </a:r>
            <a:r>
              <a:rPr lang="ru-RU" sz="9600" dirty="0"/>
              <a:t>.</a:t>
            </a:r>
          </a:p>
          <a:p>
            <a:r>
              <a:rPr lang="ru-RU" sz="9600" dirty="0"/>
              <a:t> </a:t>
            </a:r>
            <a:r>
              <a:rPr lang="ru-RU" sz="9600" dirty="0" err="1"/>
              <a:t>Незважаючи</a:t>
            </a:r>
            <a:r>
              <a:rPr lang="ru-RU" sz="9600" dirty="0"/>
              <a:t> на </a:t>
            </a:r>
            <a:r>
              <a:rPr lang="ru-RU" sz="9600" dirty="0" err="1"/>
              <a:t>жорстку</a:t>
            </a:r>
            <a:r>
              <a:rPr lang="ru-RU" sz="9600" dirty="0"/>
              <a:t> </a:t>
            </a:r>
            <a:r>
              <a:rPr lang="ru-RU" sz="9600" dirty="0" err="1"/>
              <a:t>міграційну</a:t>
            </a:r>
            <a:r>
              <a:rPr lang="ru-RU" sz="9600" dirty="0"/>
              <a:t> </a:t>
            </a:r>
            <a:r>
              <a:rPr lang="ru-RU" sz="9600" dirty="0" err="1"/>
              <a:t>політику</a:t>
            </a:r>
            <a:r>
              <a:rPr lang="ru-RU" sz="9600" dirty="0"/>
              <a:t> </a:t>
            </a:r>
            <a:r>
              <a:rPr lang="ru-RU" sz="9600" dirty="0" err="1"/>
              <a:t>на</a:t>
            </a:r>
            <a:r>
              <a:rPr lang="ru-RU" sz="9600" dirty="0"/>
              <a:t> </a:t>
            </a:r>
            <a:r>
              <a:rPr lang="ru-RU" sz="9600" dirty="0" err="1"/>
              <a:t>сучасному</a:t>
            </a:r>
            <a:r>
              <a:rPr lang="ru-RU" sz="9600" dirty="0"/>
              <a:t> </a:t>
            </a:r>
            <a:r>
              <a:rPr lang="ru-RU" sz="9600" dirty="0" err="1"/>
              <a:t>етапі</a:t>
            </a:r>
            <a:r>
              <a:rPr lang="ru-RU" sz="9600" dirty="0"/>
              <a:t>, </a:t>
            </a:r>
            <a:r>
              <a:rPr lang="ru-RU" sz="9600" dirty="0" err="1"/>
              <a:t>країна</a:t>
            </a:r>
            <a:r>
              <a:rPr lang="ru-RU" sz="9600" dirty="0"/>
              <a:t> не </a:t>
            </a:r>
            <a:r>
              <a:rPr lang="ru-RU" sz="9600" dirty="0" err="1"/>
              <a:t>втратила</a:t>
            </a:r>
            <a:r>
              <a:rPr lang="ru-RU" sz="9600" dirty="0"/>
              <a:t> </a:t>
            </a:r>
            <a:r>
              <a:rPr lang="ru-RU" sz="9600" dirty="0" err="1"/>
              <a:t>привабливості</a:t>
            </a:r>
            <a:r>
              <a:rPr lang="ru-RU" sz="9600" dirty="0"/>
              <a:t> для </a:t>
            </a:r>
            <a:r>
              <a:rPr lang="ru-RU" sz="9600" dirty="0" err="1"/>
              <a:t>зовнішніх</a:t>
            </a:r>
            <a:r>
              <a:rPr lang="ru-RU" sz="9600" dirty="0"/>
              <a:t> </a:t>
            </a:r>
            <a:r>
              <a:rPr lang="ru-RU" sz="9600" dirty="0" err="1"/>
              <a:t>мігрантів</a:t>
            </a:r>
            <a:r>
              <a:rPr lang="ru-RU" sz="9600" dirty="0"/>
              <a:t>.</a:t>
            </a:r>
          </a:p>
          <a:p>
            <a:r>
              <a:rPr lang="ru-RU" sz="9600" dirty="0"/>
              <a:t> </a:t>
            </a:r>
            <a:r>
              <a:rPr lang="ru-RU" sz="9600" dirty="0" err="1"/>
              <a:t>Завдяки</a:t>
            </a:r>
            <a:r>
              <a:rPr lang="ru-RU" sz="9600" dirty="0"/>
              <a:t> тому, </a:t>
            </a:r>
            <a:r>
              <a:rPr lang="ru-RU" sz="9600" dirty="0" err="1"/>
              <a:t>що</a:t>
            </a:r>
            <a:r>
              <a:rPr lang="ru-RU" sz="9600" dirty="0"/>
              <a:t> </a:t>
            </a:r>
            <a:r>
              <a:rPr lang="ru-RU" sz="9600" dirty="0" err="1"/>
              <a:t>долар</a:t>
            </a:r>
            <a:r>
              <a:rPr lang="ru-RU" sz="9600" dirty="0"/>
              <a:t> </a:t>
            </a:r>
            <a:r>
              <a:rPr lang="ru-RU" sz="9600" dirty="0" err="1"/>
              <a:t>залишається</a:t>
            </a:r>
            <a:r>
              <a:rPr lang="ru-RU" sz="9600" dirty="0"/>
              <a:t> основною </a:t>
            </a:r>
            <a:r>
              <a:rPr lang="ru-RU" sz="9600" dirty="0" err="1"/>
              <a:t>світовою</a:t>
            </a:r>
            <a:r>
              <a:rPr lang="ru-RU" sz="9600" dirty="0"/>
              <a:t> валютою, США </a:t>
            </a:r>
            <a:r>
              <a:rPr lang="ru-RU" sz="9600" dirty="0" err="1"/>
              <a:t>мають</a:t>
            </a:r>
            <a:r>
              <a:rPr lang="ru-RU" sz="9600" dirty="0"/>
              <a:t> </a:t>
            </a:r>
            <a:r>
              <a:rPr lang="ru-RU" sz="9600" dirty="0" err="1"/>
              <a:t>змогу</a:t>
            </a:r>
            <a:r>
              <a:rPr lang="ru-RU" sz="9600" dirty="0"/>
              <a:t> </a:t>
            </a:r>
            <a:r>
              <a:rPr lang="ru-RU" sz="9600" dirty="0" err="1"/>
              <a:t>знижувати</a:t>
            </a:r>
            <a:r>
              <a:rPr lang="ru-RU" sz="9600" dirty="0"/>
              <a:t> </a:t>
            </a:r>
            <a:r>
              <a:rPr lang="ru-RU" sz="9600" dirty="0" err="1"/>
              <a:t>витрати</a:t>
            </a:r>
            <a:r>
              <a:rPr lang="ru-RU" sz="9600" dirty="0"/>
              <a:t> на </a:t>
            </a:r>
            <a:r>
              <a:rPr lang="ru-RU" sz="9600" dirty="0" err="1"/>
              <a:t>розвиток</a:t>
            </a:r>
            <a:r>
              <a:rPr lang="ru-RU" sz="9600" dirty="0"/>
              <a:t> </a:t>
            </a:r>
            <a:r>
              <a:rPr lang="ru-RU" sz="9600" dirty="0" err="1"/>
              <a:t>національної</a:t>
            </a:r>
            <a:r>
              <a:rPr lang="ru-RU" sz="9600" dirty="0"/>
              <a:t> </a:t>
            </a:r>
            <a:r>
              <a:rPr lang="ru-RU" sz="9600" dirty="0" err="1"/>
              <a:t>економіки</a:t>
            </a:r>
            <a:r>
              <a:rPr lang="ru-RU" sz="9600" dirty="0"/>
              <a:t>, </a:t>
            </a:r>
            <a:r>
              <a:rPr lang="ru-RU" sz="9600" dirty="0" err="1"/>
              <a:t>залишатися</a:t>
            </a:r>
            <a:r>
              <a:rPr lang="ru-RU" sz="9600" dirty="0"/>
              <a:t> </a:t>
            </a:r>
            <a:r>
              <a:rPr lang="ru-RU" sz="9600" dirty="0" err="1"/>
              <a:t>лідером</a:t>
            </a:r>
            <a:r>
              <a:rPr lang="ru-RU" sz="9600" dirty="0"/>
              <a:t> у </a:t>
            </a:r>
            <a:r>
              <a:rPr lang="ru-RU" sz="9600" dirty="0" err="1"/>
              <a:t>світовій</a:t>
            </a:r>
            <a:r>
              <a:rPr lang="ru-RU" sz="9600" dirty="0"/>
              <a:t> </a:t>
            </a:r>
            <a:r>
              <a:rPr lang="ru-RU" sz="9600" dirty="0" err="1"/>
              <a:t>торгівлі</a:t>
            </a:r>
            <a:r>
              <a:rPr lang="ru-RU" sz="9600" dirty="0"/>
              <a:t>, </a:t>
            </a:r>
            <a:r>
              <a:rPr lang="ru-RU" sz="9600" dirty="0" err="1"/>
              <a:t>ключових</a:t>
            </a:r>
            <a:r>
              <a:rPr lang="ru-RU" sz="9600" dirty="0"/>
              <a:t> </a:t>
            </a:r>
            <a:r>
              <a:rPr lang="ru-RU" sz="9600" dirty="0" err="1"/>
              <a:t>фінансових</a:t>
            </a:r>
            <a:r>
              <a:rPr lang="ru-RU" sz="9600" dirty="0"/>
              <a:t> </a:t>
            </a:r>
            <a:r>
              <a:rPr lang="ru-RU" sz="9600" dirty="0" err="1"/>
              <a:t>організаціях</a:t>
            </a:r>
            <a:r>
              <a:rPr lang="ru-RU" sz="9600" dirty="0"/>
              <a:t> </a:t>
            </a:r>
            <a:r>
              <a:rPr lang="ru-RU" sz="9600" dirty="0" err="1"/>
              <a:t>світу</a:t>
            </a:r>
            <a:r>
              <a:rPr lang="ru-RU" sz="9600" dirty="0"/>
              <a:t> (МВФ, </a:t>
            </a:r>
            <a:r>
              <a:rPr lang="ru-RU" sz="9600" dirty="0" err="1"/>
              <a:t>Світовий</a:t>
            </a:r>
            <a:r>
              <a:rPr lang="ru-RU" sz="9600" dirty="0"/>
              <a:t> банк </a:t>
            </a:r>
            <a:r>
              <a:rPr lang="ru-RU" sz="9600" dirty="0" err="1"/>
              <a:t>тощо</a:t>
            </a:r>
            <a:r>
              <a:rPr lang="ru-RU" sz="9600" dirty="0"/>
              <a:t>), у </a:t>
            </a:r>
            <a:r>
              <a:rPr lang="ru-RU" sz="9600" dirty="0" err="1"/>
              <a:t>наданні</a:t>
            </a:r>
            <a:r>
              <a:rPr lang="ru-RU" sz="9600" dirty="0"/>
              <a:t> </a:t>
            </a:r>
            <a:r>
              <a:rPr lang="ru-RU" sz="9600" dirty="0" err="1"/>
              <a:t>міжнародної</a:t>
            </a:r>
            <a:r>
              <a:rPr lang="ru-RU" sz="9600" dirty="0"/>
              <a:t> </a:t>
            </a:r>
            <a:r>
              <a:rPr lang="ru-RU" sz="9600" dirty="0" err="1"/>
              <a:t>економіч</a:t>
            </a:r>
            <a:r>
              <a:rPr lang="uk-UA" sz="9600" dirty="0" err="1"/>
              <a:t>ної</a:t>
            </a:r>
            <a:r>
              <a:rPr lang="uk-UA" sz="9600" dirty="0"/>
              <a:t> та гуманітарної допомоги.</a:t>
            </a:r>
          </a:p>
          <a:p>
            <a:r>
              <a:rPr lang="ru-RU" sz="9600" dirty="0"/>
              <a:t> </a:t>
            </a:r>
            <a:r>
              <a:rPr lang="ru-RU" sz="9600" dirty="0" err="1"/>
              <a:t>Американський</a:t>
            </a:r>
            <a:r>
              <a:rPr lang="ru-RU" sz="9600" dirty="0"/>
              <a:t> </a:t>
            </a:r>
            <a:r>
              <a:rPr lang="ru-RU" sz="9600" dirty="0" err="1"/>
              <a:t>капітал</a:t>
            </a:r>
            <a:r>
              <a:rPr lang="ru-RU" sz="9600" dirty="0"/>
              <a:t> </a:t>
            </a:r>
            <a:r>
              <a:rPr lang="ru-RU" sz="9600" dirty="0" err="1"/>
              <a:t>присутній</a:t>
            </a:r>
            <a:r>
              <a:rPr lang="ru-RU" sz="9600" dirty="0"/>
              <a:t> у </a:t>
            </a:r>
            <a:r>
              <a:rPr lang="ru-RU" sz="9600" dirty="0" err="1"/>
              <a:t>більшості</a:t>
            </a:r>
            <a:r>
              <a:rPr lang="ru-RU" sz="9600" dirty="0"/>
              <a:t> </a:t>
            </a:r>
            <a:r>
              <a:rPr lang="ru-RU" sz="9600" dirty="0" err="1"/>
              <a:t>міжнародних</a:t>
            </a:r>
            <a:r>
              <a:rPr lang="ru-RU" sz="9600" dirty="0"/>
              <a:t> </a:t>
            </a:r>
            <a:r>
              <a:rPr lang="ru-RU" sz="9600" dirty="0" err="1"/>
              <a:t>корпорацій</a:t>
            </a:r>
            <a:r>
              <a:rPr lang="ru-RU" sz="9600" dirty="0"/>
              <a:t>, а США — </a:t>
            </a:r>
            <a:r>
              <a:rPr lang="ru-RU" sz="9600" dirty="0" err="1"/>
              <a:t>найбільший</a:t>
            </a:r>
            <a:r>
              <a:rPr lang="ru-RU" sz="9600" dirty="0"/>
              <a:t> </a:t>
            </a:r>
            <a:r>
              <a:rPr lang="ru-RU" sz="9600" dirty="0" err="1"/>
              <a:t>світовий</a:t>
            </a:r>
            <a:r>
              <a:rPr lang="ru-RU" sz="9600" dirty="0"/>
              <a:t> </a:t>
            </a:r>
            <a:r>
              <a:rPr lang="ru-RU" sz="9600" dirty="0" err="1"/>
              <a:t>інвестор</a:t>
            </a:r>
            <a:r>
              <a:rPr lang="ru-RU" sz="9600" dirty="0"/>
              <a:t>.</a:t>
            </a:r>
          </a:p>
          <a:p>
            <a:r>
              <a:rPr lang="ru-RU" sz="9600" dirty="0"/>
              <a:t> </a:t>
            </a:r>
            <a:r>
              <a:rPr lang="ru-RU" sz="9600" dirty="0" err="1"/>
              <a:t>Лідерство</a:t>
            </a:r>
            <a:r>
              <a:rPr lang="ru-RU" sz="9600" dirty="0"/>
              <a:t> в </a:t>
            </a:r>
            <a:r>
              <a:rPr lang="ru-RU" sz="9600" dirty="0" err="1"/>
              <a:t>здійсненні</a:t>
            </a:r>
            <a:r>
              <a:rPr lang="ru-RU" sz="9600" dirty="0"/>
              <a:t> </a:t>
            </a:r>
            <a:r>
              <a:rPr lang="ru-RU" sz="9600" dirty="0" err="1"/>
              <a:t>наукових</a:t>
            </a:r>
            <a:r>
              <a:rPr lang="ru-RU" sz="9600" dirty="0"/>
              <a:t> </a:t>
            </a:r>
            <a:r>
              <a:rPr lang="ru-RU" sz="9600" dirty="0" err="1"/>
              <a:t>досліджень</a:t>
            </a:r>
            <a:r>
              <a:rPr lang="ru-RU" sz="9600" dirty="0"/>
              <a:t> </a:t>
            </a:r>
            <a:r>
              <a:rPr lang="ru-RU" sz="9600" dirty="0" err="1"/>
              <a:t>і</a:t>
            </a:r>
            <a:r>
              <a:rPr lang="ru-RU" sz="9600" dirty="0"/>
              <a:t> </a:t>
            </a:r>
            <a:r>
              <a:rPr lang="ru-RU" sz="9600" dirty="0" err="1"/>
              <a:t>розробленні</a:t>
            </a:r>
            <a:r>
              <a:rPr lang="ru-RU" sz="9600" dirty="0"/>
              <a:t> </a:t>
            </a:r>
            <a:r>
              <a:rPr lang="ru-RU" sz="9600" dirty="0" err="1"/>
              <a:t>інноваційних</a:t>
            </a:r>
            <a:r>
              <a:rPr lang="ru-RU" sz="9600" dirty="0"/>
              <a:t> </a:t>
            </a:r>
            <a:r>
              <a:rPr lang="uk-UA" sz="9600" dirty="0"/>
              <a:t>технологій.</a:t>
            </a:r>
            <a:endParaRPr lang="en-US" sz="9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97346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• </a:t>
            </a:r>
            <a:r>
              <a:rPr lang="ru-RU" sz="2400" dirty="0" err="1"/>
              <a:t>Лідерство</a:t>
            </a:r>
            <a:r>
              <a:rPr lang="ru-RU" sz="2400" dirty="0"/>
              <a:t> у </a:t>
            </a:r>
            <a:r>
              <a:rPr lang="ru-RU" sz="2400" dirty="0" err="1"/>
              <a:t>сфері</a:t>
            </a:r>
            <a:r>
              <a:rPr lang="ru-RU" sz="2400" dirty="0"/>
              <a:t> </a:t>
            </a:r>
            <a:r>
              <a:rPr lang="ru-RU" sz="2400" dirty="0" err="1"/>
              <a:t>реалізації</a:t>
            </a:r>
            <a:r>
              <a:rPr lang="ru-RU" sz="2400" dirty="0"/>
              <a:t> </a:t>
            </a:r>
            <a:r>
              <a:rPr lang="ru-RU" sz="2400" dirty="0" err="1"/>
              <a:t>міжнародних</a:t>
            </a:r>
            <a:r>
              <a:rPr lang="ru-RU" sz="2400" dirty="0"/>
              <a:t> </a:t>
            </a:r>
            <a:r>
              <a:rPr lang="ru-RU" sz="2400" dirty="0" err="1"/>
              <a:t>освітніх</a:t>
            </a:r>
            <a:r>
              <a:rPr lang="ru-RU" sz="2400" dirty="0"/>
              <a:t> </a:t>
            </a:r>
            <a:r>
              <a:rPr lang="ru-RU" sz="2400" dirty="0" err="1"/>
              <a:t>програм</a:t>
            </a:r>
            <a:r>
              <a:rPr lang="ru-RU" sz="2400" dirty="0"/>
              <a:t>. </a:t>
            </a:r>
            <a:r>
              <a:rPr lang="ru-RU" sz="2400" dirty="0" err="1"/>
              <a:t>Дослідження</a:t>
            </a:r>
            <a:r>
              <a:rPr lang="ru-RU" sz="2400" dirty="0"/>
              <a:t> в </a:t>
            </a:r>
            <a:r>
              <a:rPr lang="ru-RU" sz="2400" dirty="0" err="1"/>
              <a:t>американських</a:t>
            </a:r>
            <a:r>
              <a:rPr lang="ru-RU" sz="2400" dirty="0"/>
              <a:t> </a:t>
            </a:r>
            <a:r>
              <a:rPr lang="ru-RU" sz="2400" dirty="0" err="1"/>
              <a:t>університетах</a:t>
            </a:r>
            <a:r>
              <a:rPr lang="ru-RU" sz="2400" dirty="0"/>
              <a:t> активно </a:t>
            </a:r>
            <a:r>
              <a:rPr lang="ru-RU" sz="2400" dirty="0" err="1"/>
              <a:t>підтримують</a:t>
            </a:r>
            <a:r>
              <a:rPr lang="ru-RU" sz="2400" dirty="0"/>
              <a:t> </a:t>
            </a:r>
            <a:r>
              <a:rPr lang="ru-RU" sz="2400" dirty="0" err="1"/>
              <a:t>державні</a:t>
            </a:r>
            <a:r>
              <a:rPr lang="ru-RU" sz="2400" dirty="0"/>
              <a:t> </a:t>
            </a:r>
            <a:r>
              <a:rPr lang="ru-RU" sz="2400" dirty="0" err="1"/>
              <a:t>структури</a:t>
            </a:r>
            <a:r>
              <a:rPr lang="ru-RU" sz="2400" dirty="0"/>
              <a:t>, </a:t>
            </a:r>
            <a:r>
              <a:rPr lang="ru-RU" sz="2400" dirty="0" err="1"/>
              <a:t>бізнес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недержавні</a:t>
            </a:r>
            <a:r>
              <a:rPr lang="ru-RU" sz="2400" dirty="0"/>
              <a:t> агентства.</a:t>
            </a:r>
          </a:p>
          <a:p>
            <a:endParaRPr lang="ru-RU" sz="2400" dirty="0"/>
          </a:p>
          <a:p>
            <a:r>
              <a:rPr lang="ru-RU" sz="2400" dirty="0"/>
              <a:t>• </a:t>
            </a:r>
            <a:r>
              <a:rPr lang="ru-RU" sz="2400" dirty="0" err="1"/>
              <a:t>Збереження</a:t>
            </a:r>
            <a:r>
              <a:rPr lang="ru-RU" sz="2400" dirty="0"/>
              <a:t> в </a:t>
            </a:r>
            <a:r>
              <a:rPr lang="ru-RU" sz="2400" dirty="0" err="1"/>
              <a:t>країні</a:t>
            </a:r>
            <a:r>
              <a:rPr lang="ru-RU" sz="2400" dirty="0"/>
              <a:t> </a:t>
            </a:r>
            <a:r>
              <a:rPr lang="ru-RU" sz="2400" dirty="0" err="1"/>
              <a:t>високотехнологічних</a:t>
            </a:r>
            <a:r>
              <a:rPr lang="ru-RU" sz="2400" dirty="0"/>
              <a:t> </a:t>
            </a:r>
            <a:r>
              <a:rPr lang="ru-RU" sz="2400" dirty="0" err="1"/>
              <a:t>галузей</a:t>
            </a:r>
            <a:r>
              <a:rPr lang="ru-RU" sz="2400" dirty="0"/>
              <a:t> </a:t>
            </a:r>
            <a:r>
              <a:rPr lang="ru-RU" sz="2400" dirty="0" err="1"/>
              <a:t>промисловості</a:t>
            </a:r>
            <a:r>
              <a:rPr lang="ru-RU" sz="2400" dirty="0"/>
              <a:t> (</a:t>
            </a:r>
            <a:r>
              <a:rPr lang="ru-RU" sz="2400" dirty="0" err="1"/>
              <a:t>авіакосмічна</a:t>
            </a:r>
            <a:r>
              <a:rPr lang="ru-RU" sz="2400" dirty="0"/>
              <a:t>, </a:t>
            </a:r>
            <a:r>
              <a:rPr lang="ru-RU" sz="2400" dirty="0" err="1"/>
              <a:t>медична</a:t>
            </a:r>
            <a:r>
              <a:rPr lang="ru-RU" sz="2400" dirty="0"/>
              <a:t> та </a:t>
            </a:r>
            <a:r>
              <a:rPr lang="ru-RU" sz="2400" dirty="0" err="1"/>
              <a:t>фармацевтична</a:t>
            </a:r>
            <a:r>
              <a:rPr lang="ru-RU" sz="2400" dirty="0"/>
              <a:t>, </a:t>
            </a:r>
            <a:r>
              <a:rPr lang="ru-RU" sz="2400" dirty="0" err="1"/>
              <a:t>військова</a:t>
            </a:r>
            <a:r>
              <a:rPr lang="ru-RU" sz="2400" dirty="0"/>
              <a:t>, </a:t>
            </a:r>
            <a:r>
              <a:rPr lang="ru-RU" sz="2400" dirty="0" err="1"/>
              <a:t>телекомунікаційна</a:t>
            </a:r>
            <a:r>
              <a:rPr lang="ru-RU" sz="2400" dirty="0"/>
              <a:t>, </a:t>
            </a:r>
            <a:r>
              <a:rPr lang="uk-UA" sz="2400" dirty="0"/>
              <a:t>комп’ютерна).</a:t>
            </a:r>
          </a:p>
          <a:p>
            <a:endParaRPr lang="uk-UA" sz="2400" dirty="0"/>
          </a:p>
          <a:p>
            <a:r>
              <a:rPr lang="ru-RU" sz="2400" dirty="0"/>
              <a:t>• </a:t>
            </a:r>
            <a:r>
              <a:rPr lang="ru-RU" sz="2400" dirty="0" err="1"/>
              <a:t>Лідерство</a:t>
            </a:r>
            <a:r>
              <a:rPr lang="ru-RU" sz="2400" dirty="0"/>
              <a:t> у </a:t>
            </a:r>
            <a:r>
              <a:rPr lang="ru-RU" sz="2400" dirty="0" err="1"/>
              <a:t>військовій</a:t>
            </a:r>
            <a:r>
              <a:rPr lang="ru-RU" sz="2400" dirty="0"/>
              <a:t> </a:t>
            </a:r>
            <a:r>
              <a:rPr lang="ru-RU" sz="2400" dirty="0" err="1"/>
              <a:t>сфері</a:t>
            </a:r>
            <a:r>
              <a:rPr lang="ru-RU" sz="2400" dirty="0"/>
              <a:t>. </a:t>
            </a:r>
            <a:r>
              <a:rPr lang="ru-RU" sz="2400" dirty="0" err="1"/>
              <a:t>Збройні</a:t>
            </a:r>
            <a:r>
              <a:rPr lang="ru-RU" sz="2400" dirty="0"/>
              <a:t> </a:t>
            </a:r>
            <a:r>
              <a:rPr lang="ru-RU" sz="2400" dirty="0" err="1"/>
              <a:t>сили</a:t>
            </a:r>
            <a:r>
              <a:rPr lang="ru-RU" sz="2400" dirty="0"/>
              <a:t> </a:t>
            </a:r>
            <a:r>
              <a:rPr lang="ru-RU" sz="2400" dirty="0" err="1"/>
              <a:t>оснащені</a:t>
            </a:r>
            <a:r>
              <a:rPr lang="ru-RU" sz="2400" dirty="0"/>
              <a:t> </a:t>
            </a:r>
            <a:r>
              <a:rPr lang="ru-RU" sz="2400" dirty="0" err="1"/>
              <a:t>найсучаснішими</a:t>
            </a:r>
            <a:r>
              <a:rPr lang="ru-RU" sz="2400" dirty="0"/>
              <a:t> видами </a:t>
            </a:r>
            <a:r>
              <a:rPr lang="ru-RU" sz="2400" dirty="0" err="1"/>
              <a:t>озброєнь</a:t>
            </a:r>
            <a:r>
              <a:rPr lang="ru-RU" sz="2400" dirty="0"/>
              <a:t>, </a:t>
            </a:r>
            <a:r>
              <a:rPr lang="ru-RU" sz="2400" dirty="0" err="1"/>
              <a:t>уключаючи</a:t>
            </a:r>
            <a:r>
              <a:rPr lang="ru-RU" sz="2400" dirty="0"/>
              <a:t> </a:t>
            </a:r>
            <a:r>
              <a:rPr lang="ru-RU" sz="2400" dirty="0" err="1"/>
              <a:t>зброю</a:t>
            </a:r>
            <a:r>
              <a:rPr lang="ru-RU" sz="2400" dirty="0"/>
              <a:t> </a:t>
            </a:r>
            <a:r>
              <a:rPr lang="ru-RU" sz="2400" dirty="0" err="1"/>
              <a:t>масового</a:t>
            </a:r>
            <a:r>
              <a:rPr lang="ru-RU" sz="2400" dirty="0"/>
              <a:t> </a:t>
            </a:r>
            <a:r>
              <a:rPr lang="ru-RU" sz="2400" dirty="0" err="1"/>
              <a:t>знищення</a:t>
            </a:r>
            <a:r>
              <a:rPr lang="ru-RU" sz="2400" dirty="0"/>
              <a:t> (</a:t>
            </a:r>
            <a:r>
              <a:rPr lang="ru-RU" sz="2400" dirty="0" err="1"/>
              <a:t>ядерну</a:t>
            </a:r>
            <a:r>
              <a:rPr lang="ru-RU" sz="2400" dirty="0"/>
              <a:t>, </a:t>
            </a:r>
            <a:r>
              <a:rPr lang="ru-RU" sz="2400" dirty="0" err="1"/>
              <a:t>хімічну</a:t>
            </a:r>
            <a:r>
              <a:rPr lang="ru-RU" sz="2400" dirty="0"/>
              <a:t>, </a:t>
            </a:r>
            <a:r>
              <a:rPr lang="ru-RU" sz="2400" dirty="0" err="1"/>
              <a:t>бактеріологічну</a:t>
            </a:r>
            <a:r>
              <a:rPr lang="ru-RU" sz="2400" dirty="0"/>
              <a:t>). </a:t>
            </a:r>
            <a:r>
              <a:rPr lang="ru-RU" sz="2400" dirty="0" err="1"/>
              <a:t>Також</a:t>
            </a:r>
            <a:r>
              <a:rPr lang="ru-RU" sz="2400" dirty="0"/>
              <a:t> США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dirty="0" err="1"/>
              <a:t>світовим</a:t>
            </a:r>
            <a:r>
              <a:rPr lang="ru-RU" sz="2400" dirty="0"/>
              <a:t> </a:t>
            </a:r>
            <a:r>
              <a:rPr lang="ru-RU" sz="2400" dirty="0" err="1"/>
              <a:t>лідером</a:t>
            </a:r>
            <a:r>
              <a:rPr lang="ru-RU" sz="2400" dirty="0"/>
              <a:t> за </a:t>
            </a:r>
            <a:r>
              <a:rPr lang="ru-RU" sz="2400" dirty="0" err="1"/>
              <a:t>обсягом</a:t>
            </a:r>
            <a:r>
              <a:rPr lang="ru-RU" sz="2400" dirty="0"/>
              <a:t> </a:t>
            </a:r>
            <a:r>
              <a:rPr lang="ru-RU" sz="2400" dirty="0" err="1"/>
              <a:t>військових</a:t>
            </a:r>
            <a:r>
              <a:rPr lang="ru-RU" sz="2400" dirty="0"/>
              <a:t> </a:t>
            </a:r>
            <a:r>
              <a:rPr lang="uk-UA" sz="2400" dirty="0"/>
              <a:t>витрат і продажу озброєнь.</a:t>
            </a:r>
          </a:p>
          <a:p>
            <a:endParaRPr lang="uk-UA" sz="2400" dirty="0"/>
          </a:p>
          <a:p>
            <a:r>
              <a:rPr lang="ru-RU" sz="2400" dirty="0"/>
              <a:t>• США </a:t>
            </a:r>
            <a:r>
              <a:rPr lang="ru-RU" sz="2400" dirty="0" err="1"/>
              <a:t>продовжують</a:t>
            </a:r>
            <a:r>
              <a:rPr lang="ru-RU" sz="2400" dirty="0"/>
              <a:t> </a:t>
            </a:r>
            <a:r>
              <a:rPr lang="ru-RU" sz="2400" dirty="0" err="1"/>
              <a:t>впливати</a:t>
            </a:r>
            <a:r>
              <a:rPr lang="ru-RU" sz="2400" dirty="0"/>
              <a:t> на </a:t>
            </a:r>
            <a:r>
              <a:rPr lang="ru-RU" sz="2400" dirty="0" err="1"/>
              <a:t>тенденції</a:t>
            </a:r>
            <a:r>
              <a:rPr lang="ru-RU" sz="2400" dirty="0"/>
              <a:t> </a:t>
            </a:r>
            <a:r>
              <a:rPr lang="ru-RU" sz="2400" dirty="0" err="1"/>
              <a:t>світової</a:t>
            </a:r>
            <a:r>
              <a:rPr lang="ru-RU" sz="2400" dirty="0"/>
              <a:t> </a:t>
            </a:r>
            <a:r>
              <a:rPr lang="ru-RU" sz="2400" dirty="0" err="1"/>
              <a:t>масової</a:t>
            </a:r>
            <a:r>
              <a:rPr lang="ru-RU" sz="2400" dirty="0"/>
              <a:t> </a:t>
            </a:r>
            <a:r>
              <a:rPr lang="ru-RU" sz="2400" dirty="0" err="1"/>
              <a:t>культури</a:t>
            </a:r>
            <a:endParaRPr lang="ru-RU" sz="2400" dirty="0"/>
          </a:p>
          <a:p>
            <a:r>
              <a:rPr lang="ru-RU" sz="2400" dirty="0"/>
              <a:t>через </a:t>
            </a:r>
            <a:r>
              <a:rPr lang="ru-RU" sz="2400" dirty="0" err="1"/>
              <a:t>Інтернет</a:t>
            </a:r>
            <a:r>
              <a:rPr lang="ru-RU" sz="2400" dirty="0"/>
              <a:t>, </a:t>
            </a:r>
            <a:r>
              <a:rPr lang="ru-RU" sz="2400" dirty="0" err="1"/>
              <a:t>друковані</a:t>
            </a:r>
            <a:r>
              <a:rPr lang="ru-RU" sz="2400" dirty="0"/>
              <a:t> ЗМІ, </a:t>
            </a:r>
            <a:r>
              <a:rPr lang="ru-RU" sz="2400" dirty="0" err="1"/>
              <a:t>радіо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телебачення</a:t>
            </a:r>
            <a:r>
              <a:rPr lang="ru-RU" sz="2400" dirty="0"/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6888" cy="113813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b="1" dirty="0"/>
              <a:t>Постать в історії:</a:t>
            </a:r>
            <a:endParaRPr lang="en-US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23928" y="1600200"/>
            <a:ext cx="4762872" cy="4525963"/>
          </a:xfrm>
        </p:spPr>
        <p:txBody>
          <a:bodyPr/>
          <a:lstStyle/>
          <a:p>
            <a:r>
              <a:rPr lang="ru-RU" dirty="0"/>
              <a:t>Президент США </a:t>
            </a:r>
            <a:r>
              <a:rPr lang="ru-RU" b="1" i="1" dirty="0"/>
              <a:t>Дональд Трамп </a:t>
            </a:r>
          </a:p>
          <a:p>
            <a:pPr>
              <a:buNone/>
            </a:pPr>
            <a:r>
              <a:rPr lang="ru-RU" b="1" dirty="0"/>
              <a:t>    (</a:t>
            </a:r>
            <a:r>
              <a:rPr lang="ru-RU" b="1" dirty="0" err="1"/>
              <a:t>з</a:t>
            </a:r>
            <a:r>
              <a:rPr lang="ru-RU" b="1" dirty="0"/>
              <a:t> 2017 р.) </a:t>
            </a:r>
          </a:p>
          <a:p>
            <a:pPr>
              <a:buNone/>
            </a:pPr>
            <a:r>
              <a:rPr lang="ru-RU" dirty="0"/>
              <a:t>    проголосив </a:t>
            </a:r>
            <a:r>
              <a:rPr lang="ru-RU" dirty="0" err="1"/>
              <a:t>основним</a:t>
            </a:r>
            <a:r>
              <a:rPr lang="ru-RU" dirty="0"/>
              <a:t> принципом </a:t>
            </a:r>
            <a:r>
              <a:rPr lang="ru-RU" dirty="0" err="1"/>
              <a:t>зовнішньої</a:t>
            </a:r>
            <a:r>
              <a:rPr lang="ru-RU" dirty="0"/>
              <a:t> </a:t>
            </a:r>
            <a:r>
              <a:rPr lang="ru-RU" dirty="0" err="1"/>
              <a:t>політики</a:t>
            </a:r>
            <a:r>
              <a:rPr lang="ru-RU" dirty="0"/>
              <a:t> гасло </a:t>
            </a:r>
            <a:r>
              <a:rPr lang="ru-RU" b="1" dirty="0"/>
              <a:t>«Америка </a:t>
            </a:r>
            <a:r>
              <a:rPr lang="ru-RU" b="1" dirty="0" err="1"/>
              <a:t>понад</a:t>
            </a:r>
            <a:r>
              <a:rPr lang="ru-RU" b="1" dirty="0"/>
              <a:t> усе!».</a:t>
            </a:r>
            <a:endParaRPr lang="en-US" b="1" dirty="0"/>
          </a:p>
        </p:txBody>
      </p:sp>
      <p:pic>
        <p:nvPicPr>
          <p:cNvPr id="5" name="Содержимое 4" descr="Результат пошуку зображень за запитом &quot;дональд трамп&quot;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3317354" cy="4392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ru-RU" sz="3400" b="1" dirty="0" err="1"/>
              <a:t>Чинники</a:t>
            </a:r>
            <a:r>
              <a:rPr lang="ru-RU" sz="3400" b="1" dirty="0"/>
              <a:t>, </a:t>
            </a:r>
            <a:r>
              <a:rPr lang="ru-RU" sz="3400" b="1" dirty="0" err="1"/>
              <a:t>які</a:t>
            </a:r>
            <a:r>
              <a:rPr lang="ru-RU" sz="3400" b="1" dirty="0"/>
              <a:t> </a:t>
            </a:r>
            <a:r>
              <a:rPr lang="ru-RU" sz="3400" b="1" dirty="0" err="1"/>
              <a:t>визначають</a:t>
            </a:r>
            <a:r>
              <a:rPr lang="ru-RU" sz="3400" b="1" dirty="0"/>
              <a:t> </a:t>
            </a:r>
            <a:r>
              <a:rPr lang="ru-RU" sz="3400" b="1" dirty="0" err="1"/>
              <a:t>вплив</a:t>
            </a:r>
            <a:r>
              <a:rPr lang="ru-RU" sz="3400" b="1" dirty="0"/>
              <a:t> ЄС на </a:t>
            </a:r>
            <a:r>
              <a:rPr lang="ru-RU" sz="3400" b="1" dirty="0" err="1"/>
              <a:t>міжнародні</a:t>
            </a:r>
            <a:r>
              <a:rPr lang="ru-RU" sz="3400" b="1" dirty="0"/>
              <a:t>  				</a:t>
            </a:r>
            <a:r>
              <a:rPr lang="ru-RU" sz="3400" b="1" dirty="0" err="1"/>
              <a:t>відносини</a:t>
            </a:r>
            <a:endParaRPr lang="ru-RU" sz="3400" b="1" dirty="0"/>
          </a:p>
          <a:p>
            <a:pPr>
              <a:buNone/>
            </a:pPr>
            <a:endParaRPr lang="ru-RU" b="1" dirty="0"/>
          </a:p>
          <a:p>
            <a:r>
              <a:rPr lang="ru-RU" sz="3400" dirty="0" err="1"/>
              <a:t>Європейський</a:t>
            </a:r>
            <a:r>
              <a:rPr lang="ru-RU" sz="3400" dirty="0"/>
              <a:t> Союз — </a:t>
            </a:r>
            <a:r>
              <a:rPr lang="ru-RU" sz="3400" dirty="0" err="1"/>
              <a:t>окремий</a:t>
            </a:r>
            <a:r>
              <a:rPr lang="ru-RU" sz="3400" dirty="0"/>
              <a:t> </a:t>
            </a:r>
            <a:r>
              <a:rPr lang="ru-RU" sz="3400" dirty="0" err="1"/>
              <a:t>суб’єкт</a:t>
            </a:r>
            <a:r>
              <a:rPr lang="ru-RU" sz="3400" dirty="0"/>
              <a:t> </a:t>
            </a:r>
            <a:r>
              <a:rPr lang="ru-RU" sz="3400" dirty="0" err="1"/>
              <a:t>міжнародних</a:t>
            </a:r>
            <a:r>
              <a:rPr lang="ru-RU" sz="3400" dirty="0"/>
              <a:t> </a:t>
            </a:r>
            <a:r>
              <a:rPr lang="ru-RU" sz="3400" dirty="0" err="1"/>
              <a:t>відносин</a:t>
            </a:r>
            <a:r>
              <a:rPr lang="ru-RU" sz="3400" dirty="0"/>
              <a:t>, </a:t>
            </a:r>
            <a:r>
              <a:rPr lang="ru-RU" sz="3400" dirty="0" err="1"/>
              <a:t>самостійно</a:t>
            </a:r>
            <a:r>
              <a:rPr lang="ru-RU" sz="3400" dirty="0"/>
              <a:t> </a:t>
            </a:r>
            <a:r>
              <a:rPr lang="ru-RU" sz="3400" dirty="0" err="1"/>
              <a:t>бере</a:t>
            </a:r>
            <a:r>
              <a:rPr lang="ru-RU" sz="3400" dirty="0"/>
              <a:t> участь у </a:t>
            </a:r>
            <a:r>
              <a:rPr lang="ru-RU" sz="3400" dirty="0" err="1"/>
              <a:t>самітах</a:t>
            </a:r>
            <a:r>
              <a:rPr lang="ru-RU" sz="3400" dirty="0"/>
              <a:t> G7, G20, а </a:t>
            </a:r>
            <a:r>
              <a:rPr lang="ru-RU" sz="3400" dirty="0" err="1"/>
              <a:t>також</a:t>
            </a:r>
            <a:r>
              <a:rPr lang="ru-RU" sz="3400" dirty="0"/>
              <a:t> представлений у </a:t>
            </a:r>
            <a:r>
              <a:rPr lang="ru-RU" sz="3400" dirty="0" err="1"/>
              <a:t>найбіль</a:t>
            </a:r>
            <a:r>
              <a:rPr lang="uk-UA" sz="3400" dirty="0" err="1"/>
              <a:t>ших</a:t>
            </a:r>
            <a:r>
              <a:rPr lang="uk-UA" sz="3400" dirty="0"/>
              <a:t> міжнародних структурах.</a:t>
            </a:r>
          </a:p>
          <a:p>
            <a:r>
              <a:rPr lang="ru-RU" sz="3400" dirty="0"/>
              <a:t> Бере участь у </a:t>
            </a:r>
            <a:r>
              <a:rPr lang="ru-RU" sz="3400" dirty="0" err="1"/>
              <a:t>врегулюванні</a:t>
            </a:r>
            <a:r>
              <a:rPr lang="ru-RU" sz="3400" dirty="0"/>
              <a:t> </a:t>
            </a:r>
            <a:r>
              <a:rPr lang="ru-RU" sz="3400" dirty="0" err="1"/>
              <a:t>палестино-ізраїльського</a:t>
            </a:r>
            <a:r>
              <a:rPr lang="ru-RU" sz="3400" dirty="0"/>
              <a:t> </a:t>
            </a:r>
            <a:r>
              <a:rPr lang="ru-RU" sz="3400" dirty="0" err="1"/>
              <a:t>конфлікту</a:t>
            </a:r>
            <a:r>
              <a:rPr lang="ru-RU" sz="3400" dirty="0"/>
              <a:t>.</a:t>
            </a:r>
          </a:p>
          <a:p>
            <a:r>
              <a:rPr lang="ru-RU" sz="3400" dirty="0" err="1"/>
              <a:t>Незважаючи</a:t>
            </a:r>
            <a:r>
              <a:rPr lang="ru-RU" sz="3400" dirty="0"/>
              <a:t> на </a:t>
            </a:r>
            <a:r>
              <a:rPr lang="ru-RU" sz="3400" dirty="0" err="1"/>
              <a:t>забюрократизованість</a:t>
            </a:r>
            <a:r>
              <a:rPr lang="ru-RU" sz="3400" dirty="0"/>
              <a:t> </a:t>
            </a:r>
            <a:r>
              <a:rPr lang="ru-RU" sz="3400" dirty="0" err="1"/>
              <a:t>апарату</a:t>
            </a:r>
            <a:r>
              <a:rPr lang="ru-RU" sz="3400" dirty="0"/>
              <a:t> </a:t>
            </a:r>
            <a:r>
              <a:rPr lang="ru-RU" sz="3400" dirty="0" err="1"/>
              <a:t>й</a:t>
            </a:r>
            <a:r>
              <a:rPr lang="ru-RU" sz="3400" dirty="0"/>
              <a:t> </a:t>
            </a:r>
            <a:r>
              <a:rPr lang="ru-RU" sz="3400" dirty="0" err="1"/>
              <a:t>повільність</a:t>
            </a:r>
            <a:r>
              <a:rPr lang="ru-RU" sz="3400" dirty="0"/>
              <a:t> </a:t>
            </a:r>
            <a:r>
              <a:rPr lang="ru-RU" sz="3400" dirty="0" err="1"/>
              <a:t>ухвалення</a:t>
            </a:r>
            <a:r>
              <a:rPr lang="ru-RU" sz="3400" dirty="0"/>
              <a:t> </a:t>
            </a:r>
            <a:r>
              <a:rPr lang="ru-RU" sz="3400" dirty="0" err="1"/>
              <a:t>рішень</a:t>
            </a:r>
            <a:r>
              <a:rPr lang="ru-RU" sz="3400" dirty="0"/>
              <a:t>, </a:t>
            </a:r>
            <a:r>
              <a:rPr lang="ru-RU" sz="3400" dirty="0" err="1"/>
              <a:t>має</a:t>
            </a:r>
            <a:r>
              <a:rPr lang="ru-RU" sz="3400" dirty="0"/>
              <a:t> </a:t>
            </a:r>
            <a:r>
              <a:rPr lang="ru-RU" sz="3400" dirty="0" err="1"/>
              <a:t>важелі</a:t>
            </a:r>
            <a:r>
              <a:rPr lang="ru-RU" sz="3400" dirty="0"/>
              <a:t> </a:t>
            </a:r>
            <a:r>
              <a:rPr lang="ru-RU" sz="3400" dirty="0" err="1"/>
              <a:t>впливу</a:t>
            </a:r>
            <a:r>
              <a:rPr lang="ru-RU" sz="3400" dirty="0"/>
              <a:t> на </a:t>
            </a:r>
            <a:r>
              <a:rPr lang="ru-RU" sz="3400" dirty="0" err="1"/>
              <a:t>інші</a:t>
            </a:r>
            <a:r>
              <a:rPr lang="ru-RU" sz="3400" dirty="0"/>
              <a:t> </a:t>
            </a:r>
            <a:r>
              <a:rPr lang="ru-RU" sz="3400" dirty="0" err="1"/>
              <a:t>країни</a:t>
            </a:r>
            <a:r>
              <a:rPr lang="ru-RU" sz="3400" dirty="0"/>
              <a:t>.</a:t>
            </a:r>
          </a:p>
          <a:p>
            <a:r>
              <a:rPr lang="ru-RU" sz="3400" dirty="0"/>
              <a:t> </a:t>
            </a:r>
            <a:r>
              <a:rPr lang="ru-RU" sz="3400" dirty="0" err="1"/>
              <a:t>Має</a:t>
            </a:r>
            <a:r>
              <a:rPr lang="ru-RU" sz="3400" dirty="0"/>
              <a:t> </a:t>
            </a:r>
            <a:r>
              <a:rPr lang="ru-RU" sz="3400" dirty="0" err="1"/>
              <a:t>двосторонні</a:t>
            </a:r>
            <a:r>
              <a:rPr lang="ru-RU" sz="3400" dirty="0"/>
              <a:t> договори </a:t>
            </a:r>
            <a:r>
              <a:rPr lang="ru-RU" sz="3400" dirty="0" err="1"/>
              <a:t>з</a:t>
            </a:r>
            <a:r>
              <a:rPr lang="ru-RU" sz="3400" dirty="0"/>
              <a:t> </a:t>
            </a:r>
            <a:r>
              <a:rPr lang="ru-RU" sz="3400" dirty="0" err="1"/>
              <a:t>багатьма</a:t>
            </a:r>
            <a:r>
              <a:rPr lang="ru-RU" sz="3400" dirty="0"/>
              <a:t> державами </a:t>
            </a:r>
            <a:r>
              <a:rPr lang="ru-RU" sz="3400" dirty="0" err="1"/>
              <a:t>світу</a:t>
            </a:r>
            <a:r>
              <a:rPr lang="ru-RU" sz="3400" dirty="0"/>
              <a:t> про </a:t>
            </a:r>
            <a:r>
              <a:rPr lang="ru-RU" sz="3400" dirty="0" err="1"/>
              <a:t>торгово-еконо</a:t>
            </a:r>
            <a:r>
              <a:rPr lang="uk-UA" sz="3400" dirty="0" err="1"/>
              <a:t>мічне</a:t>
            </a:r>
            <a:r>
              <a:rPr lang="uk-UA" sz="3400" dirty="0"/>
              <a:t> співробітництво, які містять також і політичні умови: повага до </a:t>
            </a:r>
            <a:r>
              <a:rPr lang="ru-RU" sz="3400" dirty="0"/>
              <a:t>прав </a:t>
            </a:r>
            <a:r>
              <a:rPr lang="ru-RU" sz="3400" dirty="0" err="1"/>
              <a:t>людини</a:t>
            </a:r>
            <a:r>
              <a:rPr lang="ru-RU" sz="3400" dirty="0"/>
              <a:t>, верховенство закону, </a:t>
            </a:r>
            <a:r>
              <a:rPr lang="ru-RU" sz="3400" dirty="0" err="1"/>
              <a:t>демократії</a:t>
            </a:r>
            <a:r>
              <a:rPr lang="ru-RU" sz="3400" dirty="0"/>
              <a:t> та </a:t>
            </a:r>
            <a:r>
              <a:rPr lang="ru-RU" sz="3400" dirty="0" err="1"/>
              <a:t>ринкової</a:t>
            </a:r>
            <a:r>
              <a:rPr lang="ru-RU" sz="3400" dirty="0"/>
              <a:t> </a:t>
            </a:r>
            <a:r>
              <a:rPr lang="ru-RU" sz="3400" dirty="0" err="1"/>
              <a:t>економіки</a:t>
            </a:r>
            <a:r>
              <a:rPr lang="ru-RU" sz="3400" dirty="0"/>
              <a:t>.</a:t>
            </a:r>
          </a:p>
          <a:p>
            <a:r>
              <a:rPr lang="ru-RU" sz="3400" dirty="0"/>
              <a:t> </a:t>
            </a:r>
            <a:r>
              <a:rPr lang="ru-RU" sz="3400" dirty="0" err="1"/>
              <a:t>Забезпечує</a:t>
            </a:r>
            <a:r>
              <a:rPr lang="ru-RU" sz="3400" dirty="0"/>
              <a:t> 2/3 </a:t>
            </a:r>
            <a:r>
              <a:rPr lang="ru-RU" sz="3400" dirty="0" err="1"/>
              <a:t>загальносвітового</a:t>
            </a:r>
            <a:r>
              <a:rPr lang="ru-RU" sz="3400" dirty="0"/>
              <a:t> </a:t>
            </a:r>
            <a:r>
              <a:rPr lang="ru-RU" sz="3400" dirty="0" err="1"/>
              <a:t>обсягу</a:t>
            </a:r>
            <a:r>
              <a:rPr lang="ru-RU" sz="3400" dirty="0"/>
              <a:t> </a:t>
            </a:r>
            <a:r>
              <a:rPr lang="ru-RU" sz="3400" dirty="0" err="1"/>
              <a:t>коштів</a:t>
            </a:r>
            <a:r>
              <a:rPr lang="ru-RU" sz="3400" dirty="0"/>
              <a:t>, </a:t>
            </a:r>
            <a:r>
              <a:rPr lang="ru-RU" sz="3400" dirty="0" err="1"/>
              <a:t>які</a:t>
            </a:r>
            <a:r>
              <a:rPr lang="ru-RU" sz="3400" dirty="0"/>
              <a:t> </a:t>
            </a:r>
            <a:r>
              <a:rPr lang="ru-RU" sz="3400" dirty="0" err="1"/>
              <a:t>спрямовують</a:t>
            </a:r>
            <a:r>
              <a:rPr lang="ru-RU" sz="3400" dirty="0"/>
              <a:t> на </a:t>
            </a:r>
            <a:r>
              <a:rPr lang="uk-UA" sz="3400" dirty="0"/>
              <a:t>допомогу найбіднішим країнам.</a:t>
            </a:r>
          </a:p>
          <a:p>
            <a:r>
              <a:rPr lang="uk-UA" sz="3400" dirty="0"/>
              <a:t>ЄС має достатні можливості для здійснення міжнародних збройних місій.</a:t>
            </a:r>
            <a:endParaRPr lang="en-US" sz="3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Закріплення нового матеріалу: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929411"/>
          </a:xfrm>
        </p:spPr>
        <p:txBody>
          <a:bodyPr>
            <a:normAutofit fontScale="92500" lnSpcReduction="10000"/>
          </a:bodyPr>
          <a:lstStyle/>
          <a:p>
            <a:r>
              <a:rPr lang="uk-UA" dirty="0"/>
              <a:t>1. Коли і за яких обставин відбулося </a:t>
            </a:r>
            <a:r>
              <a:rPr lang="uk-UA" dirty="0" err="1"/>
              <a:t>об</a:t>
            </a:r>
            <a:r>
              <a:rPr lang="uk-UA" dirty="0" err="1">
                <a:latin typeface="Calibri"/>
              </a:rPr>
              <a:t>´</a:t>
            </a:r>
            <a:r>
              <a:rPr lang="uk-UA" dirty="0" err="1"/>
              <a:t>єднання</a:t>
            </a:r>
            <a:r>
              <a:rPr lang="uk-UA" dirty="0"/>
              <a:t> Німеччини?</a:t>
            </a:r>
          </a:p>
          <a:p>
            <a:r>
              <a:rPr lang="uk-UA" dirty="0"/>
              <a:t>2. </a:t>
            </a:r>
            <a:r>
              <a:rPr lang="ru-RU" dirty="0"/>
              <a:t>Охарактеризуйте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 </a:t>
            </a:r>
            <a:r>
              <a:rPr lang="ru-RU" dirty="0" err="1"/>
              <a:t>Римських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Маастрихтського</a:t>
            </a:r>
            <a:r>
              <a:rPr lang="ru-RU" dirty="0"/>
              <a:t> </a:t>
            </a:r>
            <a:r>
              <a:rPr lang="ru-RU" dirty="0" err="1"/>
              <a:t>договорів</a:t>
            </a:r>
            <a:r>
              <a:rPr lang="ru-RU" dirty="0"/>
              <a:t> та </a:t>
            </a:r>
            <a:r>
              <a:rPr lang="ru-RU" dirty="0" err="1"/>
              <a:t>їхнє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для </a:t>
            </a:r>
            <a:r>
              <a:rPr lang="ru-RU" dirty="0" err="1"/>
              <a:t>загальноєвропейської</a:t>
            </a:r>
            <a:r>
              <a:rPr lang="ru-RU" dirty="0"/>
              <a:t> </a:t>
            </a:r>
            <a:r>
              <a:rPr lang="ru-RU" dirty="0" err="1"/>
              <a:t>інтеграції</a:t>
            </a:r>
            <a:r>
              <a:rPr lang="ru-RU" dirty="0"/>
              <a:t>.</a:t>
            </a:r>
          </a:p>
          <a:p>
            <a:r>
              <a:rPr lang="ru-RU" dirty="0"/>
              <a:t>3.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</a:t>
            </a:r>
            <a:r>
              <a:rPr lang="ru-RU" dirty="0" err="1"/>
              <a:t>брексіт</a:t>
            </a:r>
            <a:r>
              <a:rPr lang="ru-RU" dirty="0"/>
              <a:t>?</a:t>
            </a:r>
          </a:p>
          <a:p>
            <a:r>
              <a:rPr lang="ru-RU" dirty="0"/>
              <a:t>4.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маккартизм?</a:t>
            </a:r>
          </a:p>
          <a:p>
            <a:r>
              <a:rPr lang="ru-RU" dirty="0"/>
              <a:t>5. </a:t>
            </a:r>
            <a:r>
              <a:rPr lang="ru-RU" dirty="0" err="1"/>
              <a:t>Назвіть</a:t>
            </a:r>
            <a:r>
              <a:rPr lang="ru-RU" dirty="0"/>
              <a:t> </a:t>
            </a:r>
            <a:r>
              <a:rPr lang="ru-RU" dirty="0" err="1"/>
              <a:t>історичні</a:t>
            </a:r>
            <a:r>
              <a:rPr lang="ru-RU" dirty="0"/>
              <a:t> </a:t>
            </a:r>
            <a:r>
              <a:rPr lang="ru-RU" dirty="0" err="1"/>
              <a:t>передумови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охарактеризуйте причини </a:t>
            </a:r>
            <a:r>
              <a:rPr lang="ru-RU" dirty="0" err="1"/>
              <a:t>утвердження</a:t>
            </a:r>
            <a:r>
              <a:rPr lang="ru-RU" dirty="0"/>
              <a:t> США як </a:t>
            </a:r>
            <a:r>
              <a:rPr lang="ru-RU" dirty="0" err="1"/>
              <a:t>провідної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повоєнного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myenglish.com.sg/wp-content/uploads/left-articles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29000"/>
            <a:ext cx="2987824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/>
              <a:t>Домашнє завдання: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563072" cy="5069159"/>
          </a:xfrm>
        </p:spPr>
        <p:txBody>
          <a:bodyPr>
            <a:normAutofit lnSpcReduction="10000"/>
          </a:bodyPr>
          <a:lstStyle/>
          <a:p>
            <a:r>
              <a:rPr lang="uk-UA" dirty="0"/>
              <a:t>1. Опрацювати відповідний матеріал підручника.</a:t>
            </a:r>
          </a:p>
          <a:p>
            <a:r>
              <a:rPr lang="uk-UA" dirty="0"/>
              <a:t>2. </a:t>
            </a:r>
            <a:r>
              <a:rPr lang="ru-RU" dirty="0" err="1"/>
              <a:t>Знайдіть</a:t>
            </a:r>
            <a:r>
              <a:rPr lang="ru-RU" dirty="0"/>
              <a:t> у </a:t>
            </a:r>
            <a:r>
              <a:rPr lang="ru-RU" dirty="0" err="1"/>
              <a:t>відкритих</a:t>
            </a:r>
            <a:r>
              <a:rPr lang="ru-RU" dirty="0"/>
              <a:t> </a:t>
            </a:r>
            <a:r>
              <a:rPr lang="ru-RU" dirty="0" err="1"/>
              <a:t>джерелах</a:t>
            </a:r>
            <a:r>
              <a:rPr lang="ru-RU" dirty="0"/>
              <a:t> </a:t>
            </a:r>
            <a:r>
              <a:rPr lang="ru-RU" dirty="0" err="1"/>
              <a:t>інформацію</a:t>
            </a:r>
            <a:r>
              <a:rPr lang="ru-RU" dirty="0"/>
              <a:t> про </a:t>
            </a:r>
            <a:r>
              <a:rPr lang="ru-RU" dirty="0" err="1"/>
              <a:t>події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процеси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відбуваються</a:t>
            </a:r>
            <a:r>
              <a:rPr lang="ru-RU" dirty="0"/>
              <a:t> </a:t>
            </a:r>
            <a:r>
              <a:rPr lang="ru-RU" dirty="0" err="1"/>
              <a:t>нині</a:t>
            </a:r>
            <a:r>
              <a:rPr lang="ru-RU" dirty="0"/>
              <a:t> в </a:t>
            </a:r>
            <a:r>
              <a:rPr lang="ru-RU" dirty="0" err="1"/>
              <a:t>Європейському</a:t>
            </a:r>
            <a:r>
              <a:rPr lang="ru-RU" dirty="0"/>
              <a:t> </a:t>
            </a:r>
            <a:r>
              <a:rPr lang="ru-RU" dirty="0" err="1"/>
              <a:t>Союзі</a:t>
            </a:r>
            <a:r>
              <a:rPr lang="ru-RU" dirty="0"/>
              <a:t>.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виклики</a:t>
            </a:r>
            <a:r>
              <a:rPr lang="ru-RU" dirty="0"/>
              <a:t> </a:t>
            </a:r>
            <a:r>
              <a:rPr lang="ru-RU" dirty="0" err="1"/>
              <a:t>постали</a:t>
            </a:r>
            <a:r>
              <a:rPr lang="ru-RU" dirty="0"/>
              <a:t> перед </a:t>
            </a:r>
            <a:r>
              <a:rPr lang="ru-RU" dirty="0" err="1"/>
              <a:t>об’єднаною</a:t>
            </a:r>
            <a:r>
              <a:rPr lang="ru-RU" dirty="0"/>
              <a:t> </a:t>
            </a:r>
            <a:r>
              <a:rPr lang="ru-RU" dirty="0" err="1"/>
              <a:t>Європою</a:t>
            </a:r>
            <a:r>
              <a:rPr lang="ru-RU" dirty="0"/>
              <a:t> та </a:t>
            </a:r>
            <a:r>
              <a:rPr lang="ru-RU" dirty="0" err="1"/>
              <a:t>наскільки</a:t>
            </a:r>
            <a:r>
              <a:rPr lang="ru-RU" dirty="0"/>
              <a:t> </a:t>
            </a:r>
            <a:r>
              <a:rPr lang="ru-RU" dirty="0" err="1"/>
              <a:t>успішно</a:t>
            </a:r>
            <a:r>
              <a:rPr lang="ru-RU" dirty="0"/>
              <a:t>, на Вашу думку, ЄС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долає</a:t>
            </a:r>
            <a:r>
              <a:rPr lang="ru-RU" dirty="0"/>
              <a:t>?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1438</Words>
  <Application>Microsoft Office PowerPoint</Application>
  <PresentationFormat>Екран (4:3)</PresentationFormat>
  <Paragraphs>116</Paragraphs>
  <Slides>23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23</vt:i4>
      </vt:variant>
    </vt:vector>
  </HeadingPairs>
  <TitlesOfParts>
    <vt:vector size="27" baseType="lpstr">
      <vt:lpstr>Arial</vt:lpstr>
      <vt:lpstr>Calibri</vt:lpstr>
      <vt:lpstr>Georgia</vt:lpstr>
      <vt:lpstr>Тема Office</vt:lpstr>
      <vt:lpstr>  Тема: Інтеграційні процеси.</vt:lpstr>
      <vt:lpstr>План уроку:</vt:lpstr>
      <vt:lpstr>Пригадайте:</vt:lpstr>
      <vt:lpstr> І. Об´єднання Німеччини. </vt:lpstr>
      <vt:lpstr>Об´єднавчі процеси:</vt:lpstr>
      <vt:lpstr>Презентація PowerPoint</vt:lpstr>
      <vt:lpstr>У 1990 р. США, СРСР, Велика Британія, Франція, ФРН та НДР узгодили самоліквідацію НДР і входження її до складу ФРН.</vt:lpstr>
      <vt:lpstr>Постать в історії:</vt:lpstr>
      <vt:lpstr>ІІ. Від Європейського Економічного Співтовариства (ЄЕС) до Європейського Союзу (ЄС)</vt:lpstr>
      <vt:lpstr>Кроки на шляху до європейської економічної інтеграції </vt:lpstr>
      <vt:lpstr>На початку 1992 р. в м. Маастрихті (Нідерланди) дванадцять країн ЄЕС підписали Маастрихтський договір</vt:lpstr>
      <vt:lpstr>Хронологія розширення ЄС</vt:lpstr>
      <vt:lpstr>ІІІ. Проблема брексіту.</vt:lpstr>
      <vt:lpstr>Постать в історії</vt:lpstr>
      <vt:lpstr>Завдання:</vt:lpstr>
      <vt:lpstr>ІV. Утвердження США як провідної держави “вільного світу” </vt:lpstr>
      <vt:lpstr>Презентація PowerPoint</vt:lpstr>
      <vt:lpstr>V. Роль США та ЄС у сучасних міжнародних відносинах. </vt:lpstr>
      <vt:lpstr>Презентація PowerPoint</vt:lpstr>
      <vt:lpstr>Постать в історії:</vt:lpstr>
      <vt:lpstr>Презентація PowerPoint</vt:lpstr>
      <vt:lpstr>Закріплення нового матеріалу:</vt:lpstr>
      <vt:lpstr>Домашнє завдання: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8. Тема: Інтеграційні процеси.</dc:title>
  <dc:creator>Laptop 4</dc:creator>
  <cp:lastModifiedBy>User</cp:lastModifiedBy>
  <cp:revision>105</cp:revision>
  <dcterms:created xsi:type="dcterms:W3CDTF">2019-10-30T21:04:10Z</dcterms:created>
  <dcterms:modified xsi:type="dcterms:W3CDTF">2025-03-10T13:17:25Z</dcterms:modified>
</cp:coreProperties>
</file>