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9" r:id="rId4"/>
    <p:sldId id="258" r:id="rId5"/>
    <p:sldId id="270" r:id="rId6"/>
    <p:sldId id="271" r:id="rId7"/>
    <p:sldId id="272" r:id="rId8"/>
    <p:sldId id="273" r:id="rId9"/>
    <p:sldId id="259" r:id="rId10"/>
    <p:sldId id="287" r:id="rId11"/>
    <p:sldId id="288" r:id="rId12"/>
    <p:sldId id="275" r:id="rId13"/>
    <p:sldId id="289" r:id="rId14"/>
    <p:sldId id="260" r:id="rId15"/>
    <p:sldId id="261" r:id="rId16"/>
    <p:sldId id="276" r:id="rId17"/>
    <p:sldId id="277" r:id="rId18"/>
    <p:sldId id="262" r:id="rId19"/>
    <p:sldId id="278" r:id="rId20"/>
    <p:sldId id="279" r:id="rId21"/>
    <p:sldId id="263" r:id="rId22"/>
    <p:sldId id="280" r:id="rId23"/>
    <p:sldId id="281" r:id="rId24"/>
    <p:sldId id="266" r:id="rId25"/>
    <p:sldId id="290" r:id="rId26"/>
    <p:sldId id="267" r:id="rId27"/>
    <p:sldId id="282" r:id="rId28"/>
    <p:sldId id="283" r:id="rId29"/>
    <p:sldId id="268" r:id="rId30"/>
    <p:sldId id="284" r:id="rId31"/>
    <p:sldId id="286" r:id="rId32"/>
    <p:sldId id="285" r:id="rId33"/>
    <p:sldId id="264" r:id="rId34"/>
    <p:sldId id="265" r:id="rId35"/>
  </p:sldIdLst>
  <p:sldSz cx="9144000" cy="5143500" type="screen16x9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>
        <p:scale>
          <a:sx n="120" d="100"/>
          <a:sy n="120" d="100"/>
        </p:scale>
        <p:origin x="-1374" y="-6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3429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9144000" cy="3429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3720103"/>
            <a:ext cx="5829300" cy="1097280"/>
          </a:xfrm>
        </p:spPr>
        <p:txBody>
          <a:bodyPr anchor="ctr">
            <a:normAutofit/>
          </a:bodyPr>
          <a:lstStyle>
            <a:lvl1pPr algn="r">
              <a:defRPr sz="375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3720103"/>
            <a:ext cx="2400300" cy="109728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350"/>
            </a:lvl4pPr>
            <a:lvl5pPr marL="1371600" indent="0" algn="ctr">
              <a:buNone/>
              <a:defRPr sz="1350"/>
            </a:lvl5pPr>
            <a:lvl6pPr marL="1714500" indent="0" algn="ctr">
              <a:buNone/>
              <a:defRPr sz="1350"/>
            </a:lvl6pPr>
            <a:lvl7pPr marL="2057400" indent="0" algn="ctr">
              <a:buNone/>
              <a:defRPr sz="1350"/>
            </a:lvl7pPr>
            <a:lvl8pPr marL="2400300" indent="0" algn="ctr">
              <a:buNone/>
              <a:defRPr sz="1350"/>
            </a:lvl8pPr>
            <a:lvl9pPr marL="2743200" indent="0" algn="ctr">
              <a:buNone/>
              <a:defRPr sz="135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C7FF228D-F9E0-44E1-B199-4C8ACFC04E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3948080"/>
            <a:ext cx="0" cy="6858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0563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22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3429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9144000" cy="3429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720103"/>
            <a:ext cx="5829300" cy="1097280"/>
          </a:xfrm>
        </p:spPr>
        <p:txBody>
          <a:bodyPr anchor="ctr">
            <a:normAutofit/>
          </a:bodyPr>
          <a:lstStyle>
            <a:lvl1pPr algn="r">
              <a:defRPr sz="3750" b="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3720103"/>
            <a:ext cx="2400300" cy="109728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3948080"/>
            <a:ext cx="0" cy="6858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1643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438912"/>
            <a:ext cx="7290054" cy="112471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5" y="1714500"/>
            <a:ext cx="3566160" cy="3017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1714500"/>
            <a:ext cx="3566160" cy="3017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208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1634727"/>
            <a:ext cx="3566160" cy="61722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725" b="0" cap="none" baseline="0">
                <a:solidFill>
                  <a:schemeClr val="accent1"/>
                </a:solidFill>
                <a:latin typeface="+mn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225841"/>
            <a:ext cx="3566160" cy="25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3166" y="1634727"/>
            <a:ext cx="3566160" cy="61722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1725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135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3166" y="2225841"/>
            <a:ext cx="3566160" cy="25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085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829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064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353632"/>
            <a:ext cx="3291840" cy="130302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617220"/>
            <a:ext cx="4258818" cy="388848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1693129"/>
            <a:ext cx="3291840" cy="2821721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450"/>
              </a:spcBef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0219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720104"/>
            <a:ext cx="5829300" cy="1097280"/>
          </a:xfrm>
        </p:spPr>
        <p:txBody>
          <a:bodyPr anchor="ctr">
            <a:normAutofit/>
          </a:bodyPr>
          <a:lstStyle>
            <a:lvl1pPr algn="r">
              <a:defRPr sz="375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3429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3720104"/>
            <a:ext cx="2400300" cy="109728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3948080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6019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1765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571500"/>
            <a:ext cx="1971675" cy="405765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571500"/>
            <a:ext cx="5686425" cy="40576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44447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2988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438912"/>
            <a:ext cx="7290054" cy="11247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1714500"/>
            <a:ext cx="7290055" cy="301752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4853028"/>
            <a:ext cx="1615607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C7FF228D-F9E0-44E1-B199-4C8ACFC04E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4853028"/>
            <a:ext cx="4426094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4853028"/>
            <a:ext cx="73025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61974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4467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80000"/>
        </a:lnSpc>
        <a:spcBef>
          <a:spcPct val="0"/>
        </a:spcBef>
        <a:buNone/>
        <a:defRPr sz="3750" kern="1200" cap="all" spc="75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19888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33604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44577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58293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68580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795528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912114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02184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45810"/>
            <a:ext cx="9144000" cy="64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algn="ctr">
              <a:lnSpc>
                <a:spcPts val="1150"/>
              </a:lnSpc>
              <a:spcAft>
                <a:spcPts val="775"/>
              </a:spcAft>
            </a:pPr>
            <a:r>
              <a:rPr lang="uk-UA" sz="60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3.5.1.6. Препарати йоду</a:t>
            </a:r>
          </a:p>
          <a:p>
            <a:pPr marL="12700" algn="ctr">
              <a:lnSpc>
                <a:spcPts val="1150"/>
              </a:lnSpc>
              <a:spcAft>
                <a:spcPts val="775"/>
              </a:spcAft>
            </a:pPr>
            <a:endParaRPr lang="ru-RU" sz="60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184" y="1087777"/>
            <a:ext cx="3597544" cy="395729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11218" t="17929" r="12092" b="17885"/>
          <a:stretch/>
        </p:blipFill>
        <p:spPr>
          <a:xfrm>
            <a:off x="4230706" y="1106905"/>
            <a:ext cx="4697980" cy="3938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1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26833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Препарати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йоду, особливо спиртові розчини, добре  всмоктуються з поверхні шкіри та слизових оболонок. Циркулюючи в організмі, вони затримуються в запальних ділянках тіла, що мають  кисле середовище.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Тут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препарати розкладаються з виділенням вільного молекулярного йоду.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лужному середовищі </a:t>
            </a:r>
            <a:r>
              <a:rPr lang="uk-UA" sz="2800" dirty="0">
                <a:latin typeface="Times New Roman" panose="02020603050405020304" pitchFamily="18" charset="0"/>
                <a:ea typeface="Constantia" panose="02030602050306030303" pitchFamily="18" charset="0"/>
              </a:rPr>
              <a:t>молекулярний 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йод утворює йодиди.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Ці окисно-відновні процесі впливають на обмін речовин, перебіг запальних процесів та на роботу органів. 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589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68726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Крім того, велике значення мас взаємодія йоду з воднем води, що супроводжується  утворенням активного атомарного кисню, який має окислювальні  властивості. Частина йоду у незмінному вигляді виділяється з організму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нирками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і залозами (потовими, бронхіальними, молочними та травними), посилюючи їх діяльність.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8979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74720" y="0"/>
            <a:ext cx="5669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Йод - І</a:t>
            </a:r>
            <a:r>
              <a:rPr lang="en-PH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odum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ctr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Отримують з морських водоростей та бурових нафтових вод.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сіро-чорні з пластинки з металевим блиском або пластинки з своєрідним запахом.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воді розчиняється погано (1:5000). Розчиняється 1:10 у 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95%-</a:t>
            </a:r>
            <a:r>
              <a:rPr lang="uk-UA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ому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спирті, легко у водному розчині калію та натрію  йодиду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AutoShape 2" descr="&amp;Rcy;&amp;iecy;&amp;zcy;&amp;ucy;&amp;lcy;&amp;softcy;&amp;tcy;&amp;acy;&amp;tcy; &amp;pcy;&amp;ocy;&amp;shcy;&amp;ucy;&amp;kcy;&amp;ucy; &amp;zcy;&amp;ocy;&amp;bcy;&amp;rcy;&amp;acy;&amp;zhcy;&amp;iecy;&amp;ncy;&amp;softcy; &amp;zcy;&amp;acy; &amp;zcy;&amp;acy;&amp;pcy;&amp;icy;&amp;tcy;&amp;ocy;&amp;mcy; &quot;iodine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3582" r="15334"/>
          <a:stretch/>
        </p:blipFill>
        <p:spPr>
          <a:xfrm>
            <a:off x="1" y="7938"/>
            <a:ext cx="3474720" cy="25380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09" y="2662531"/>
            <a:ext cx="2988555" cy="2336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8554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90036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кристалів вигляді.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списком Б у скляних банках з притертими пробками у прохолодному захищеному від світла місці.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Дія: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антимікробна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антигельмінтна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протигрибкова, місцева та 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резорбтивна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Антимікробна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антигельмінтна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дії основані на порушенні  обмінних процесів та пригніченні ферментних систем збудників.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Згубна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гельмінтів та гриби виявляться при взаємодії йоду з водою протоплазми їх клітин та утворенні активного кисню що має окислювальну дію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529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31850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Місцево на рани йод діє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антисептично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кровоспинно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підсушуюче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Високі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концентрації діють подразнююче,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припікаюче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погіршують заживання.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Місцево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він подразнює та згортає білки.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Йод добре всмоктується шкірою та. слизовими оболонками. 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Резорбтивно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активізує процеси тканинного обміну, впливає на ріст та відгодівлю молодняку.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Входить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 складу гормону тироксину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5156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60185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нестачі йоду в організмі порушується газообмін, окислювальні процеси, погіршуються функції травної та серцево-судинно систем.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тварин розвивається ензоотичний зоб, знижується стійкість до інфекцій та продуктивність.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Нестача йоту у дорослих тварин супроводжується порушенням статевих циклів, зниженням запліднюваност</a:t>
            </a:r>
            <a:r>
              <a:rPr lang="uk-UA" sz="2800" dirty="0">
                <a:latin typeface="Times New Roman" panose="02020603050405020304" pitchFamily="18" charset="0"/>
                <a:ea typeface="Arial" panose="020B0604020202020204" pitchFamily="34" charset="0"/>
              </a:rPr>
              <a:t>і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та плодовитості.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Виділяючись через легені, йод виявляє відхаркувальну дію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8445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37657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отруєнні йодом, що проявляється блювотою, проносом, погіршенням роботи серця, застосовують промивання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шлунка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0,5% розчином натрію тіосульфату, введення молока, слизових відварів, яєчного білка та активованого вугілля.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8142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10764" y="140315"/>
            <a:ext cx="54332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Розчин йоду спиртовий 5% - </a:t>
            </a:r>
            <a:endParaRPr lang="uk-UA" sz="28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ctr">
              <a:spcAft>
                <a:spcPts val="0"/>
              </a:spcAft>
            </a:pPr>
            <a:r>
              <a:rPr lang="en-PH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Solutio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Іоdі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spirituosa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5%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ctr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 складається з 5 г йоду, 2 г калію йодиду, порівну до 100 мл води дистильованої і 95 спирту етиловою. Прозора рідина червоно-бурого кольору з характерним запасом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3242" y="0"/>
            <a:ext cx="3197521" cy="5059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5641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913162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флакони по 10, 15 і 25 мл; ампули по 1 мл.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списком Б у захищеному від світла місці.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антисептична, подразнююча та протизапальна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8245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21415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для обробки операційного поля і рук хірурга;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як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антимікробний, кровоспинний 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прискорюючий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заживлення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засіб при свіжих ранах, порізах, фурункульозі, при виразковому стоматиті та ушкодженнях слизової оболонок  ротової порожнини застосовують йод з гліцерином (1:4).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Зовні при запаленні м'язів суглобів,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сухожиль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як подразнюючий та відволікаючий засіб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752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19757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Дози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для лікування ензоотичного зобу телятам і вівцям по 5-10 крапель, ягнятам і поросятам 3-7 крапель, собакам 2-5 крапель з водою;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всередину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отруєнні солями важких металів, алкалоїдами, карболовою кислотою і креоліном - телятам і вівцям по 5-10 крапель з водою.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5062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32349"/>
          <a:stretch/>
        </p:blipFill>
        <p:spPr>
          <a:xfrm>
            <a:off x="138222" y="84397"/>
            <a:ext cx="3583173" cy="499391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316819" y="258916"/>
            <a:ext cx="4572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Розчин йоду спиртовий 10 % - </a:t>
            </a:r>
            <a:endParaRPr lang="uk-UA" sz="28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ctr">
              <a:spcAft>
                <a:spcPts val="0"/>
              </a:spcAft>
            </a:pPr>
            <a:r>
              <a:rPr lang="en-PH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Solutio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Іоdі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spirituosa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10%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ctr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 у банках з оранжевого скла.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списком Б у захищеному від світла місці. </a:t>
            </a:r>
            <a:r>
              <a:rPr lang="uk-UA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Препарат нестійкий, строк зберігання до 1 місяця.</a:t>
            </a:r>
            <a:endParaRPr lang="ru-RU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4127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62281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Дія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виявляє сильніший антимікробний ефект, подразнює та руйнує тканини.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зовні для лікування корости, стригучого лишаю, екземи, актиномікозу та гангренозного мокрецю.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5573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64581" y="148856"/>
            <a:ext cx="617941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Розчин </a:t>
            </a:r>
            <a:r>
              <a:rPr lang="uk-UA" sz="2800" b="1" dirty="0" err="1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Люголя</a:t>
            </a:r>
            <a:r>
              <a:rPr lang="uk-UA" sz="2800" b="1" dirty="0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– </a:t>
            </a:r>
            <a:endParaRPr lang="uk-UA" sz="2800" b="1" dirty="0" smtClean="0"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indent="381000" algn="ctr">
              <a:spcAft>
                <a:spcPts val="0"/>
              </a:spcAft>
            </a:pPr>
            <a:r>
              <a:rPr lang="en-PH" sz="2800" b="1" dirty="0" err="1" smtClean="0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Solutio</a:t>
            </a:r>
            <a:r>
              <a:rPr lang="en-PH" sz="2800" b="1" dirty="0" smtClean="0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PH" sz="2800" b="1" dirty="0" err="1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Lugoli</a:t>
            </a:r>
            <a:endParaRPr lang="ru-RU" sz="2800" b="1" dirty="0"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прозора рідина червоно-бурого кольору з характерним запахом. Містить 1 частину йоду, 2 частини йодиду калію, 17 частин дистильованої води.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Виготовляють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перед застосуванням (при зберіганні розчин розкладається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8575" t="9453" r="31460" b="9253"/>
          <a:stretch/>
        </p:blipFill>
        <p:spPr>
          <a:xfrm>
            <a:off x="212651" y="31898"/>
            <a:ext cx="2679405" cy="499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3107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32600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флаконах по 25 мл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списком Б у захищеному від світла місці.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антисептична, протизапальна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антигельмінтна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зовні при запаленні слизової оболонок ротової порожнини та  глотки; для промивання матки при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ендометритах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(розводять у 2-3 рази кип’яченою водою); при актиномікозі вводять 1-2 мл у пухлину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4412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8293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Дози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інтратрахеально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застосовують розчин йоду (1 ч. йоду 1,5 ч. калію йодиду і 1500 ч. дистильованої води) при диктіокаульозі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овець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телят (телятам у віці 6-12 місяців 50-70 мл, вівцям 15-20 мл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метастронгільозі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свиней (0,5 мл на 1 кг маси тварини) дворазово з проміжком 1-2 дні.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5117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12" y="0"/>
            <a:ext cx="518868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Йодинол - </a:t>
            </a:r>
            <a:r>
              <a:rPr lang="en-PH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Iodinolum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темно-синя рідина з слабким запахом йоду, добре змішується з водою. Це водний розчин йоду з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полівініловим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спиртом, що містить 0,1% йоду, 0,3% калію йодиду та 0,9 %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полівінілового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спирту (він зменшує подразнення тканин, сповільнює всмоктування йоду та подовжує його дію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82859"/>
            <a:ext cx="3990682" cy="3085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1311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63945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флаконах з темного скла по 100 мл.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списком Б. захищаючи від світла.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антисептична та протизапальна.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зовні для лікування інфікованих ран, фурункульозі,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піодермій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чистому вигляді або розводять з водою 1:2-1:3;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ендометритах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вводять у порожнину матки по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75-100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мл 1 раз на добу протягом 3 днів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26572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17108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Дози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з водою або молоком у співвідношенні 1:2-1:5 для лікування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диспепсій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гастроентеритів,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ентероколітів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інфекційних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хвороб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травного каналу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балантидіозу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свиней.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Телятам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15-25мл,  поросятам 3-10 мл, ягнятам 1-10 мл, курчатам 0,2-0,3 мл 2- 3 рази на добу, з профілактичною метою - 1 раз на добу.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5442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57330" y="0"/>
            <a:ext cx="498667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Калію йодид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</a:p>
          <a:p>
            <a:pPr indent="381000" algn="ctr">
              <a:spcAft>
                <a:spcPts val="0"/>
              </a:spcAft>
            </a:pPr>
            <a:r>
              <a:rPr lang="uk-UA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Kalii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iodidu</a:t>
            </a:r>
            <a:r>
              <a:rPr lang="en-PH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 кристалічний, гігроскопічний порошок без запаху, солоно-гіркого смаку, розчиняється у воді 1:0,75, у спирті 1:12.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Форми випуску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порошок; таблетки по 0,1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щілино закритих банках з оранжевого скла, захищаючи від світла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8189" b="6893"/>
          <a:stretch/>
        </p:blipFill>
        <p:spPr>
          <a:xfrm>
            <a:off x="0" y="116957"/>
            <a:ext cx="4109700" cy="30728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251" y="2219211"/>
            <a:ext cx="2924289" cy="2924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2357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68331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не містить вільного йоду і тому місцево не виявляє подразнювальної та протимікробної дії.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Після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всмоктування і вивільнення йоду впливає на обмін речовин, діє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протизапально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сприяє розсмоктуванню продуктів запалення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для прискорення росту і відгодівлі тварин, підвищення жирності молока,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настригу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вовни у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овець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яйценосності у птиці, для підвищення плодючості та профілактики ензоотичного зобу у тварин у вигляді йодованої солі (на 1 кг повареної солі 25 мг калію йодиду), додають у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премікси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комбікорми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45611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69910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лікувальні коням і великій рогатій худобі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2-10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г, дрібній рогатій худобі і свиням 0,5-2 г, собакам 0,2-1 г, курям 0,05-0,1 г.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Профілактичні дози при нестачі йоду (на 1 кг маси): великій рогатій худобі 1-3 мг, телятам 0,1-0,05 мг, вівцям 0,5-1 мг, свиням 0,2-0,3 мг.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актиномікозі великої рогатої худоби всередину 2 г на 100 кг ваги тварини або внутрішньовенно у дозі 1 г на 100 кг ваги щодня протягом 6-10 днів.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Протипоказаний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запаленні нирок та печінки.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7611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48177" y="0"/>
            <a:ext cx="372139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Натрію йодид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</a:t>
            </a:r>
            <a:r>
              <a:rPr lang="en-PH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trii</a:t>
            </a:r>
            <a:r>
              <a:rPr lang="en-PH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PH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ioditum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 кристалічний порошок без запаху, солоного смаку. Розчиняється у воді 1:0,6, спирті 1:3, гліцерині 1:2.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порошок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23" y="330896"/>
            <a:ext cx="4880344" cy="405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6761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59475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щільно закритих банках з темного скла у сухому місці, захищаючи від світла.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Застосовують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аналогічно калію йодиду.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5731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27722" y="0"/>
            <a:ext cx="531627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Йодоформ -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lodoformium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810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лимонно-жовтий дрібнокристалічний порошок з різким специфічним, стійким запахом, леткий. У воді майже не розчиняться, розчиняється у ефірі та хлороформі.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порошок,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офіцинальна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паста, що містить по 10 частин йодоформу і цинку окису та 20 частин гліцерину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8884" r="20698"/>
          <a:stretch/>
        </p:blipFill>
        <p:spPr>
          <a:xfrm>
            <a:off x="50579" y="0"/>
            <a:ext cx="3777143" cy="415733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 l="26271" t="29317" r="1537" b="7318"/>
          <a:stretch/>
        </p:blipFill>
        <p:spPr>
          <a:xfrm>
            <a:off x="50579" y="2902689"/>
            <a:ext cx="2434856" cy="2137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2294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7591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щільно закупореній тарі у банках з оранжевого скла у прохолодному, захищеному від світла місці.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йодоформ повільно розкладається під впливом тканинного і атмосферного кисню, світла, тканинних соків, мікроорганізмів з виділенням чистого йоду, який діє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антимікробно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протизапально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дезодоруюче, анестезуюче, прискорює очищення рани, грануляцію та процес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загоювання.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введенні всередину йодоформ розпадається з утворенням вільного йоду, який виявляє протимікробний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протибродильний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ефекти.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7158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76788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зовні для лікування інфікованих ран, виразок нориць у вигляді присипки у чистому вигляді або в суміші і іншими антисептиками, у вигляді 5-15% мазі при флегмонах, лімфаденіті запаленні шкіри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тендовагінітах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Дози: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всередину при інфекційних шлунково-кишкових хворобах коням і великій рогатій худобі 2-5 г, дрібній рогатій худобі 0,2-0,5 г свиням 0,1-0,3 г, собакам 0,05-0,2 г.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5221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63927" y="212651"/>
            <a:ext cx="538007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Присипка для ран з йодоформом 5%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 з жовтуватим відтінком порошок з специфічним запахом. В 1 г препарату міститься йодоформу 50 мг, стрептоциду 50 мг, окису цинку 50 мг, наповнювача - до 1 г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3953" t="4056" r="19767" b="4671"/>
          <a:stretch/>
        </p:blipFill>
        <p:spPr>
          <a:xfrm>
            <a:off x="425302" y="95693"/>
            <a:ext cx="2615610" cy="4848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7391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73750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пакети по 3, 5, 10, 20, 500 г;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полімерні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флакони по 50, 35, 40, 45, 50 та 100 г;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мішки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полімерні по 10 та 20 кг.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сухому темному приміщенні на стелажах при температурі від 4°С до 35°С і відносній вологості повітря не більше 70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%.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6676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9668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йодоформ є сильнодіючим антисептиком широкого спектру дії. Під впливом світла, тканинного та атмосферного кисню, тканинних соків йодоформ повільно розкладається з виділенням чистого йоду.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Йод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виявляє протимікробну, дезодоруючу, протизапальну,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розсмоктуючу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дію, сприяє грануляції та очищенню ран. На поверхні ран утворюються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альбумінати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йоду,  що запобігає подразненню рецепторів, виявляється в’яжуча та анестезуюча дії.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Стрептоцид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діє бактерицидно.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Цинку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оксид підсушує рану.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5273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11972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зовні при інфікованих і післяопераційних ранах, виразках, свищах, мокрих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екземах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дерматитах,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тендовагінітах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флегмонах, лімфаденітах та ранах, які важко загоюються.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6648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65674" y="392902"/>
            <a:ext cx="460389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Йодонат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lodоna</a:t>
            </a:r>
            <a:r>
              <a:rPr lang="en-PH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tum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водний розчин комплексу поверхнево-активної речовини з йодом. Рідина темно-коричневого кольору, з слабким запахом йоду, добре змішується з водою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418" y="92591"/>
            <a:ext cx="4082238" cy="4879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7614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40858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бутлі по 1 і 2 л темного скла з вмістом 4-5% вільного йоду.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щільно закупореній тарі у бутлях з оранжевого скла з притертими пробками у захищеному від світла місці при кімнатній температурі.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сильна протимікробна та протигрибкова.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1225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для обробка поля операції та на рани у розчині, що містить 1% йоду.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1340392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70</TotalTime>
  <Words>1750</Words>
  <Application>Microsoft Office PowerPoint</Application>
  <PresentationFormat>Экран (16:9)</PresentationFormat>
  <Paragraphs>103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Интеграл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Oleksandr</dc:creator>
  <cp:lastModifiedBy>Admin</cp:lastModifiedBy>
  <cp:revision>12</cp:revision>
  <dcterms:created xsi:type="dcterms:W3CDTF">2017-05-29T16:41:23Z</dcterms:created>
  <dcterms:modified xsi:type="dcterms:W3CDTF">2025-01-29T07:31:59Z</dcterms:modified>
</cp:coreProperties>
</file>