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27"/>
  </p:notesMasterIdLst>
  <p:handoutMasterIdLst>
    <p:handoutMasterId r:id="rId28"/>
  </p:handoutMasterIdLst>
  <p:sldIdLst>
    <p:sldId id="305" r:id="rId3"/>
    <p:sldId id="260" r:id="rId4"/>
    <p:sldId id="282" r:id="rId5"/>
    <p:sldId id="275" r:id="rId6"/>
    <p:sldId id="283" r:id="rId7"/>
    <p:sldId id="276" r:id="rId8"/>
    <p:sldId id="284" r:id="rId9"/>
    <p:sldId id="286" r:id="rId10"/>
    <p:sldId id="292" r:id="rId11"/>
    <p:sldId id="293" r:id="rId12"/>
    <p:sldId id="288" r:id="rId13"/>
    <p:sldId id="294" r:id="rId14"/>
    <p:sldId id="295" r:id="rId15"/>
    <p:sldId id="298" r:id="rId16"/>
    <p:sldId id="300" r:id="rId17"/>
    <p:sldId id="302" r:id="rId18"/>
    <p:sldId id="277" r:id="rId19"/>
    <p:sldId id="304" r:id="rId20"/>
    <p:sldId id="278" r:id="rId21"/>
    <p:sldId id="279" r:id="rId22"/>
    <p:sldId id="290" r:id="rId23"/>
    <p:sldId id="280" r:id="rId24"/>
    <p:sldId id="281" r:id="rId25"/>
    <p:sldId id="272" r:id="rId26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792">
          <p15:clr>
            <a:srgbClr val="A4A3A4"/>
          </p15:clr>
        </p15:guide>
        <p15:guide id="4" orient="horz" pos="336">
          <p15:clr>
            <a:srgbClr val="A4A3A4"/>
          </p15:clr>
        </p15:guide>
        <p15:guide id="5" orient="horz" pos="1920">
          <p15:clr>
            <a:srgbClr val="A4A3A4"/>
          </p15:clr>
        </p15:guide>
        <p15:guide id="6" orient="horz" pos="3984">
          <p15:clr>
            <a:srgbClr val="A4A3A4"/>
          </p15:clr>
        </p15:guide>
        <p15:guide id="7" orient="horz" pos="1152">
          <p15:clr>
            <a:srgbClr val="A4A3A4"/>
          </p15:clr>
        </p15:guide>
        <p15:guide id="8" pos="3839">
          <p15:clr>
            <a:srgbClr val="A4A3A4"/>
          </p15:clr>
        </p15:guide>
        <p15:guide id="9" pos="671">
          <p15:clr>
            <a:srgbClr val="A4A3A4"/>
          </p15:clr>
        </p15:guide>
        <p15:guide id="10" pos="7007">
          <p15:clr>
            <a:srgbClr val="A4A3A4"/>
          </p15:clr>
        </p15:guide>
        <p15:guide id="11" pos="6143">
          <p15:clr>
            <a:srgbClr val="A4A3A4"/>
          </p15:clr>
        </p15:guide>
        <p15:guide id="12" pos="3263">
          <p15:clr>
            <a:srgbClr val="A4A3A4"/>
          </p15:clr>
        </p15:guide>
        <p15:guide id="13" pos="7391">
          <p15:clr>
            <a:srgbClr val="A4A3A4"/>
          </p15:clr>
        </p15:guide>
        <p15:guide id="14" pos="369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E4CA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595" autoAdjust="0"/>
  </p:normalViewPr>
  <p:slideViewPr>
    <p:cSldViewPr showGuides="1">
      <p:cViewPr varScale="1">
        <p:scale>
          <a:sx n="96" d="100"/>
          <a:sy n="96" d="100"/>
        </p:scale>
        <p:origin x="510" y="72"/>
      </p:cViewPr>
      <p:guideLst>
        <p:guide orient="horz" pos="2160"/>
        <p:guide orient="horz" pos="1008"/>
        <p:guide orient="horz" pos="3792"/>
        <p:guide orient="horz" pos="336"/>
        <p:guide orient="horz" pos="1920"/>
        <p:guide orient="horz" pos="3984"/>
        <p:guide orient="horz" pos="1152"/>
        <p:guide pos="3839"/>
        <p:guide pos="671"/>
        <p:guide pos="7007"/>
        <p:guide pos="6143"/>
        <p:guide pos="3263"/>
        <p:guide pos="7391"/>
        <p:guide pos="3695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3" d="100"/>
          <a:sy n="83" d="100"/>
        </p:scale>
        <p:origin x="1194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194A9A-E1E5-4AFB-AE7E-4F6250AC719A}" type="doc">
      <dgm:prSet loTypeId="urn:microsoft.com/office/officeart/2005/8/layout/list1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uk-UA"/>
        </a:p>
      </dgm:t>
    </dgm:pt>
    <dgm:pt modelId="{B6B1D4BE-47BE-4C2E-AFCC-AAF596DE7FE9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2000" b="1" dirty="0" smtClean="0"/>
            <a:t>Навчальна та робоча програми;</a:t>
          </a:r>
        </a:p>
      </dgm:t>
    </dgm:pt>
    <dgm:pt modelId="{73B9BADA-B08C-4F9B-802B-694D3CEA2F1A}" type="parTrans" cxnId="{38A5C7C0-35D1-4575-A3EA-C6099F3365D2}">
      <dgm:prSet/>
      <dgm:spPr/>
      <dgm:t>
        <a:bodyPr/>
        <a:lstStyle/>
        <a:p>
          <a:endParaRPr lang="uk-UA"/>
        </a:p>
      </dgm:t>
    </dgm:pt>
    <dgm:pt modelId="{46AC8C77-BCDB-4ECA-BD3D-E1E158A2C3A0}" type="sibTrans" cxnId="{38A5C7C0-35D1-4575-A3EA-C6099F3365D2}">
      <dgm:prSet/>
      <dgm:spPr/>
      <dgm:t>
        <a:bodyPr/>
        <a:lstStyle/>
        <a:p>
          <a:endParaRPr lang="uk-UA"/>
        </a:p>
      </dgm:t>
    </dgm:pt>
    <dgm:pt modelId="{57DF8190-D75D-485B-9742-A36940BE5138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uk-UA" sz="2000" dirty="0" smtClean="0"/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2000" dirty="0" smtClean="0"/>
            <a:t> </a:t>
          </a:r>
          <a:r>
            <a:rPr lang="uk-UA" sz="2000" b="1" dirty="0" smtClean="0"/>
            <a:t>Опорний конспект лекцій;</a:t>
          </a:r>
        </a:p>
        <a:p>
          <a:endParaRPr lang="uk-UA" sz="2000" b="1" dirty="0"/>
        </a:p>
      </dgm:t>
    </dgm:pt>
    <dgm:pt modelId="{702C316B-36B3-46A4-830E-BD5ABAA84D59}" type="parTrans" cxnId="{CEB695AD-C397-4D1E-BFB1-BDDFFD4C5962}">
      <dgm:prSet/>
      <dgm:spPr/>
      <dgm:t>
        <a:bodyPr/>
        <a:lstStyle/>
        <a:p>
          <a:endParaRPr lang="uk-UA"/>
        </a:p>
      </dgm:t>
    </dgm:pt>
    <dgm:pt modelId="{EC486047-FB0B-47B1-9F44-6A9B4621A522}" type="sibTrans" cxnId="{CEB695AD-C397-4D1E-BFB1-BDDFFD4C5962}">
      <dgm:prSet/>
      <dgm:spPr/>
      <dgm:t>
        <a:bodyPr/>
        <a:lstStyle/>
        <a:p>
          <a:endParaRPr lang="uk-UA"/>
        </a:p>
      </dgm:t>
    </dgm:pt>
    <dgm:pt modelId="{D71C7E71-EAEB-42B3-BD6A-057EAF4A6736}">
      <dgm:prSet custT="1"/>
      <dgm:spPr/>
      <dgm:t>
        <a:bodyPr/>
        <a:lstStyle/>
        <a:p>
          <a:r>
            <a:rPr lang="uk-UA" sz="2000" b="1" dirty="0" smtClean="0"/>
            <a:t> Матеріали для виконання практичних завдань;</a:t>
          </a:r>
          <a:endParaRPr lang="uk-UA" sz="2000" b="1" dirty="0"/>
        </a:p>
      </dgm:t>
    </dgm:pt>
    <dgm:pt modelId="{AE74F1A9-94EB-4571-8601-0FA15D6957B3}" type="parTrans" cxnId="{F579499A-FC97-4E5F-8709-D07F80315EE1}">
      <dgm:prSet/>
      <dgm:spPr/>
      <dgm:t>
        <a:bodyPr/>
        <a:lstStyle/>
        <a:p>
          <a:endParaRPr lang="uk-UA"/>
        </a:p>
      </dgm:t>
    </dgm:pt>
    <dgm:pt modelId="{ADC87B18-F7C0-4B01-8A98-CF76DB6DC7E8}" type="sibTrans" cxnId="{F579499A-FC97-4E5F-8709-D07F80315EE1}">
      <dgm:prSet/>
      <dgm:spPr/>
      <dgm:t>
        <a:bodyPr/>
        <a:lstStyle/>
        <a:p>
          <a:endParaRPr lang="uk-UA"/>
        </a:p>
      </dgm:t>
    </dgm:pt>
    <dgm:pt modelId="{4BB60CC1-A8ED-494E-986D-3CF688714EF7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2000" b="1" dirty="0" smtClean="0"/>
            <a:t> Матеріали для проведення семінарських занять;</a:t>
          </a:r>
        </a:p>
      </dgm:t>
    </dgm:pt>
    <dgm:pt modelId="{BD5D02CE-2086-4E99-9254-D4DDD778EBFF}" type="parTrans" cxnId="{1D2AAFE9-4B8E-44D2-90F5-3821A47EC3C8}">
      <dgm:prSet/>
      <dgm:spPr/>
      <dgm:t>
        <a:bodyPr/>
        <a:lstStyle/>
        <a:p>
          <a:endParaRPr lang="uk-UA"/>
        </a:p>
      </dgm:t>
    </dgm:pt>
    <dgm:pt modelId="{FD0C783E-D184-42D5-9EC2-812CAF02F0B1}" type="sibTrans" cxnId="{1D2AAFE9-4B8E-44D2-90F5-3821A47EC3C8}">
      <dgm:prSet/>
      <dgm:spPr/>
      <dgm:t>
        <a:bodyPr/>
        <a:lstStyle/>
        <a:p>
          <a:endParaRPr lang="uk-UA"/>
        </a:p>
      </dgm:t>
    </dgm:pt>
    <dgm:pt modelId="{DC9BE214-AE29-48F7-B84E-38AE6BC80E3D}">
      <dgm:prSet custT="1"/>
      <dgm:spPr/>
      <dgm:t>
        <a:bodyPr/>
        <a:lstStyle/>
        <a:p>
          <a:r>
            <a:rPr lang="uk-UA" sz="2000" b="1" dirty="0" smtClean="0"/>
            <a:t> Методичні вказівки для самостійної та індивідуальної роботи;</a:t>
          </a:r>
          <a:endParaRPr lang="uk-UA" sz="2000" b="1" dirty="0"/>
        </a:p>
      </dgm:t>
    </dgm:pt>
    <dgm:pt modelId="{C8F63974-FB9A-45ED-B02F-7551892EFBC9}" type="parTrans" cxnId="{54129848-ECED-4AE2-8B3E-6374FC6885AD}">
      <dgm:prSet/>
      <dgm:spPr/>
      <dgm:t>
        <a:bodyPr/>
        <a:lstStyle/>
        <a:p>
          <a:endParaRPr lang="uk-UA"/>
        </a:p>
      </dgm:t>
    </dgm:pt>
    <dgm:pt modelId="{19524A2D-65FE-4413-B8E8-49C3899AC8B9}" type="sibTrans" cxnId="{54129848-ECED-4AE2-8B3E-6374FC6885AD}">
      <dgm:prSet/>
      <dgm:spPr/>
      <dgm:t>
        <a:bodyPr/>
        <a:lstStyle/>
        <a:p>
          <a:endParaRPr lang="uk-UA"/>
        </a:p>
      </dgm:t>
    </dgm:pt>
    <dgm:pt modelId="{14449FEC-1F67-4D40-A0BF-73111EDD1EC7}">
      <dgm:prSet custT="1"/>
      <dgm:spPr/>
      <dgm:t>
        <a:bodyPr/>
        <a:lstStyle/>
        <a:p>
          <a:r>
            <a:rPr lang="uk-UA" sz="2000" b="1" dirty="0" smtClean="0"/>
            <a:t> Тестові завдання; перелік завдань на модуль.</a:t>
          </a:r>
          <a:endParaRPr lang="uk-UA" sz="2000" b="1" dirty="0"/>
        </a:p>
      </dgm:t>
    </dgm:pt>
    <dgm:pt modelId="{21A2F0D9-0E5F-4C97-B1D8-76722ECFBF52}" type="parTrans" cxnId="{F4DA461E-35CE-489E-BF00-B2A130BCFD95}">
      <dgm:prSet/>
      <dgm:spPr/>
      <dgm:t>
        <a:bodyPr/>
        <a:lstStyle/>
        <a:p>
          <a:endParaRPr lang="uk-UA"/>
        </a:p>
      </dgm:t>
    </dgm:pt>
    <dgm:pt modelId="{F7720A4A-5955-4021-BDFC-6562F21F373A}" type="sibTrans" cxnId="{F4DA461E-35CE-489E-BF00-B2A130BCFD95}">
      <dgm:prSet/>
      <dgm:spPr/>
      <dgm:t>
        <a:bodyPr/>
        <a:lstStyle/>
        <a:p>
          <a:endParaRPr lang="uk-UA"/>
        </a:p>
      </dgm:t>
    </dgm:pt>
    <dgm:pt modelId="{7DA23A68-0AE6-4406-9A9A-9224B9CC169D}" type="pres">
      <dgm:prSet presAssocID="{9C194A9A-E1E5-4AFB-AE7E-4F6250AC719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7A40EC45-F998-4FFF-99C6-56C4727AF818}" type="pres">
      <dgm:prSet presAssocID="{B6B1D4BE-47BE-4C2E-AFCC-AAF596DE7FE9}" presName="parentLin" presStyleCnt="0"/>
      <dgm:spPr/>
    </dgm:pt>
    <dgm:pt modelId="{B9DD289A-9A83-48BE-BD80-ECC1B45E4BDB}" type="pres">
      <dgm:prSet presAssocID="{B6B1D4BE-47BE-4C2E-AFCC-AAF596DE7FE9}" presName="parentLeftMargin" presStyleLbl="node1" presStyleIdx="0" presStyleCnt="6"/>
      <dgm:spPr/>
      <dgm:t>
        <a:bodyPr/>
        <a:lstStyle/>
        <a:p>
          <a:endParaRPr lang="uk-UA"/>
        </a:p>
      </dgm:t>
    </dgm:pt>
    <dgm:pt modelId="{AFD9252E-2693-4D27-83C8-06CFB9BE90A9}" type="pres">
      <dgm:prSet presAssocID="{B6B1D4BE-47BE-4C2E-AFCC-AAF596DE7FE9}" presName="parentText" presStyleLbl="node1" presStyleIdx="0" presStyleCnt="6" custScaleX="106442" custScaleY="116782" custLinFactNeighborX="21381" custLinFactNeighborY="-656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4F49BB1-8D88-4B2D-9978-98F0D0D0B9D9}" type="pres">
      <dgm:prSet presAssocID="{B6B1D4BE-47BE-4C2E-AFCC-AAF596DE7FE9}" presName="negativeSpace" presStyleCnt="0"/>
      <dgm:spPr/>
    </dgm:pt>
    <dgm:pt modelId="{3A6065F6-C471-4E9F-8192-D353DAEC28A5}" type="pres">
      <dgm:prSet presAssocID="{B6B1D4BE-47BE-4C2E-AFCC-AAF596DE7FE9}" presName="childText" presStyleLbl="conFgAcc1" presStyleIdx="0" presStyleCnt="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0DF7DAE-4DEE-4E40-BC29-9B84F43E2960}" type="pres">
      <dgm:prSet presAssocID="{46AC8C77-BCDB-4ECA-BD3D-E1E158A2C3A0}" presName="spaceBetweenRectangles" presStyleCnt="0"/>
      <dgm:spPr/>
    </dgm:pt>
    <dgm:pt modelId="{D1A3A9AD-CA3B-44A7-BD7E-2EB663E513AA}" type="pres">
      <dgm:prSet presAssocID="{57DF8190-D75D-485B-9742-A36940BE5138}" presName="parentLin" presStyleCnt="0"/>
      <dgm:spPr/>
    </dgm:pt>
    <dgm:pt modelId="{74FDB337-9D88-4272-9445-FB7F837C1A91}" type="pres">
      <dgm:prSet presAssocID="{57DF8190-D75D-485B-9742-A36940BE5138}" presName="parentLeftMargin" presStyleLbl="node1" presStyleIdx="0" presStyleCnt="6"/>
      <dgm:spPr/>
      <dgm:t>
        <a:bodyPr/>
        <a:lstStyle/>
        <a:p>
          <a:endParaRPr lang="uk-UA"/>
        </a:p>
      </dgm:t>
    </dgm:pt>
    <dgm:pt modelId="{FE7338CB-FAD8-4ADB-8F9F-5448DD75202A}" type="pres">
      <dgm:prSet presAssocID="{57DF8190-D75D-485B-9742-A36940BE5138}" presName="parentText" presStyleLbl="node1" presStyleIdx="1" presStyleCnt="6" custScaleX="108505" custLinFactNeighborX="6930" custLinFactNeighborY="-631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326B44A-9B7B-403D-82EB-6C05A2AD5F5D}" type="pres">
      <dgm:prSet presAssocID="{57DF8190-D75D-485B-9742-A36940BE5138}" presName="negativeSpace" presStyleCnt="0"/>
      <dgm:spPr/>
    </dgm:pt>
    <dgm:pt modelId="{1D367AA3-321B-4A15-AFCA-97CD41F747ED}" type="pres">
      <dgm:prSet presAssocID="{57DF8190-D75D-485B-9742-A36940BE5138}" presName="childText" presStyleLbl="conFgAcc1" presStyleIdx="1" presStyleCnt="6">
        <dgm:presLayoutVars>
          <dgm:bulletEnabled val="1"/>
        </dgm:presLayoutVars>
      </dgm:prSet>
      <dgm:spPr/>
    </dgm:pt>
    <dgm:pt modelId="{625CB971-2CBA-4748-9496-78F9F7A1B501}" type="pres">
      <dgm:prSet presAssocID="{EC486047-FB0B-47B1-9F44-6A9B4621A522}" presName="spaceBetweenRectangles" presStyleCnt="0"/>
      <dgm:spPr/>
    </dgm:pt>
    <dgm:pt modelId="{C56FA1F5-624C-4660-982A-5B48DE54FBDF}" type="pres">
      <dgm:prSet presAssocID="{D71C7E71-EAEB-42B3-BD6A-057EAF4A6736}" presName="parentLin" presStyleCnt="0"/>
      <dgm:spPr/>
    </dgm:pt>
    <dgm:pt modelId="{9A5259C5-504C-42B6-A1DE-41DD54F7186A}" type="pres">
      <dgm:prSet presAssocID="{D71C7E71-EAEB-42B3-BD6A-057EAF4A6736}" presName="parentLeftMargin" presStyleLbl="node1" presStyleIdx="1" presStyleCnt="6"/>
      <dgm:spPr/>
      <dgm:t>
        <a:bodyPr/>
        <a:lstStyle/>
        <a:p>
          <a:endParaRPr lang="uk-UA"/>
        </a:p>
      </dgm:t>
    </dgm:pt>
    <dgm:pt modelId="{5DF99B43-FAEF-47DE-BE71-F681C1778A6B}" type="pres">
      <dgm:prSet presAssocID="{D71C7E71-EAEB-42B3-BD6A-057EAF4A6736}" presName="parentText" presStyleLbl="node1" presStyleIdx="2" presStyleCnt="6" custScaleX="10850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A653ACE-738B-406B-813A-42AA34416163}" type="pres">
      <dgm:prSet presAssocID="{D71C7E71-EAEB-42B3-BD6A-057EAF4A6736}" presName="negativeSpace" presStyleCnt="0"/>
      <dgm:spPr/>
    </dgm:pt>
    <dgm:pt modelId="{05565691-836C-4350-B829-20D349844E55}" type="pres">
      <dgm:prSet presAssocID="{D71C7E71-EAEB-42B3-BD6A-057EAF4A6736}" presName="childText" presStyleLbl="conFgAcc1" presStyleIdx="2" presStyleCnt="6">
        <dgm:presLayoutVars>
          <dgm:bulletEnabled val="1"/>
        </dgm:presLayoutVars>
      </dgm:prSet>
      <dgm:spPr/>
    </dgm:pt>
    <dgm:pt modelId="{8957D3B6-17FE-4ECD-B8BA-BB6E8AEB9BBB}" type="pres">
      <dgm:prSet presAssocID="{ADC87B18-F7C0-4B01-8A98-CF76DB6DC7E8}" presName="spaceBetweenRectangles" presStyleCnt="0"/>
      <dgm:spPr/>
    </dgm:pt>
    <dgm:pt modelId="{4E47C423-0308-4A52-A825-505F066B5210}" type="pres">
      <dgm:prSet presAssocID="{4BB60CC1-A8ED-494E-986D-3CF688714EF7}" presName="parentLin" presStyleCnt="0"/>
      <dgm:spPr/>
    </dgm:pt>
    <dgm:pt modelId="{FE4CD844-2738-4764-A4D4-AE0A97BDD99E}" type="pres">
      <dgm:prSet presAssocID="{4BB60CC1-A8ED-494E-986D-3CF688714EF7}" presName="parentLeftMargin" presStyleLbl="node1" presStyleIdx="2" presStyleCnt="6"/>
      <dgm:spPr/>
      <dgm:t>
        <a:bodyPr/>
        <a:lstStyle/>
        <a:p>
          <a:endParaRPr lang="uk-UA"/>
        </a:p>
      </dgm:t>
    </dgm:pt>
    <dgm:pt modelId="{15111AC9-86F3-4421-962B-A6C0757F3787}" type="pres">
      <dgm:prSet presAssocID="{4BB60CC1-A8ED-494E-986D-3CF688714EF7}" presName="parentText" presStyleLbl="node1" presStyleIdx="3" presStyleCnt="6" custScaleX="108506" custLinFactNeighborX="6930" custLinFactNeighborY="-456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BC0E962-600A-46E2-BCB4-408207DA7BF8}" type="pres">
      <dgm:prSet presAssocID="{4BB60CC1-A8ED-494E-986D-3CF688714EF7}" presName="negativeSpace" presStyleCnt="0"/>
      <dgm:spPr/>
    </dgm:pt>
    <dgm:pt modelId="{031D0EF4-F7E2-4BDD-879C-405F5EA33A30}" type="pres">
      <dgm:prSet presAssocID="{4BB60CC1-A8ED-494E-986D-3CF688714EF7}" presName="childText" presStyleLbl="conFgAcc1" presStyleIdx="3" presStyleCnt="6">
        <dgm:presLayoutVars>
          <dgm:bulletEnabled val="1"/>
        </dgm:presLayoutVars>
      </dgm:prSet>
      <dgm:spPr/>
    </dgm:pt>
    <dgm:pt modelId="{235A5974-D486-4970-9542-28C15D88C863}" type="pres">
      <dgm:prSet presAssocID="{FD0C783E-D184-42D5-9EC2-812CAF02F0B1}" presName="spaceBetweenRectangles" presStyleCnt="0"/>
      <dgm:spPr/>
    </dgm:pt>
    <dgm:pt modelId="{7EC8C44C-73C2-4558-B690-6B3623768145}" type="pres">
      <dgm:prSet presAssocID="{DC9BE214-AE29-48F7-B84E-38AE6BC80E3D}" presName="parentLin" presStyleCnt="0"/>
      <dgm:spPr/>
    </dgm:pt>
    <dgm:pt modelId="{CFF9A561-6B9A-4BDC-8AA3-4ED905731149}" type="pres">
      <dgm:prSet presAssocID="{DC9BE214-AE29-48F7-B84E-38AE6BC80E3D}" presName="parentLeftMargin" presStyleLbl="node1" presStyleIdx="3" presStyleCnt="6"/>
      <dgm:spPr/>
      <dgm:t>
        <a:bodyPr/>
        <a:lstStyle/>
        <a:p>
          <a:endParaRPr lang="uk-UA"/>
        </a:p>
      </dgm:t>
    </dgm:pt>
    <dgm:pt modelId="{E05F9DAF-13F4-466C-8E78-B3B78150057C}" type="pres">
      <dgm:prSet presAssocID="{DC9BE214-AE29-48F7-B84E-38AE6BC80E3D}" presName="parentText" presStyleLbl="node1" presStyleIdx="4" presStyleCnt="6" custScaleX="109496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C06AC2C-CF47-484D-8088-97351111BB3D}" type="pres">
      <dgm:prSet presAssocID="{DC9BE214-AE29-48F7-B84E-38AE6BC80E3D}" presName="negativeSpace" presStyleCnt="0"/>
      <dgm:spPr/>
    </dgm:pt>
    <dgm:pt modelId="{6C0A0259-93CB-4723-A93C-E3EA3F658FFB}" type="pres">
      <dgm:prSet presAssocID="{DC9BE214-AE29-48F7-B84E-38AE6BC80E3D}" presName="childText" presStyleLbl="conFgAcc1" presStyleIdx="4" presStyleCnt="6">
        <dgm:presLayoutVars>
          <dgm:bulletEnabled val="1"/>
        </dgm:presLayoutVars>
      </dgm:prSet>
      <dgm:spPr/>
    </dgm:pt>
    <dgm:pt modelId="{F87D5999-C69F-43A4-AD51-A223D64F7D9C}" type="pres">
      <dgm:prSet presAssocID="{19524A2D-65FE-4413-B8E8-49C3899AC8B9}" presName="spaceBetweenRectangles" presStyleCnt="0"/>
      <dgm:spPr/>
    </dgm:pt>
    <dgm:pt modelId="{2B56C039-D4EC-42BE-AF9D-959612082611}" type="pres">
      <dgm:prSet presAssocID="{14449FEC-1F67-4D40-A0BF-73111EDD1EC7}" presName="parentLin" presStyleCnt="0"/>
      <dgm:spPr/>
    </dgm:pt>
    <dgm:pt modelId="{1122E0F4-EDCA-4BDF-9B0E-0789A5FC41AA}" type="pres">
      <dgm:prSet presAssocID="{14449FEC-1F67-4D40-A0BF-73111EDD1EC7}" presName="parentLeftMargin" presStyleLbl="node1" presStyleIdx="4" presStyleCnt="6"/>
      <dgm:spPr/>
      <dgm:t>
        <a:bodyPr/>
        <a:lstStyle/>
        <a:p>
          <a:endParaRPr lang="uk-UA"/>
        </a:p>
      </dgm:t>
    </dgm:pt>
    <dgm:pt modelId="{999A6DAE-6A80-4866-866E-A4DC19B8FE06}" type="pres">
      <dgm:prSet presAssocID="{14449FEC-1F67-4D40-A0BF-73111EDD1EC7}" presName="parentText" presStyleLbl="node1" presStyleIdx="5" presStyleCnt="6" custScaleX="110570" custLinFactNeighborX="-7521" custLinFactNeighborY="-883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F50E6C0-7342-4C73-8B67-E713C97300AF}" type="pres">
      <dgm:prSet presAssocID="{14449FEC-1F67-4D40-A0BF-73111EDD1EC7}" presName="negativeSpace" presStyleCnt="0"/>
      <dgm:spPr/>
    </dgm:pt>
    <dgm:pt modelId="{C7AEA632-9C98-413F-AA77-70C61523428A}" type="pres">
      <dgm:prSet presAssocID="{14449FEC-1F67-4D40-A0BF-73111EDD1EC7}" presName="childText" presStyleLbl="conFgAcc1" presStyleIdx="5" presStyleCnt="6" custLinFactNeighborX="289" custLinFactNeighborY="-3225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F579499A-FC97-4E5F-8709-D07F80315EE1}" srcId="{9C194A9A-E1E5-4AFB-AE7E-4F6250AC719A}" destId="{D71C7E71-EAEB-42B3-BD6A-057EAF4A6736}" srcOrd="2" destOrd="0" parTransId="{AE74F1A9-94EB-4571-8601-0FA15D6957B3}" sibTransId="{ADC87B18-F7C0-4B01-8A98-CF76DB6DC7E8}"/>
    <dgm:cxn modelId="{76B090F1-4248-4FA4-8C81-7D9A53879C76}" type="presOf" srcId="{4BB60CC1-A8ED-494E-986D-3CF688714EF7}" destId="{15111AC9-86F3-4421-962B-A6C0757F3787}" srcOrd="1" destOrd="0" presId="urn:microsoft.com/office/officeart/2005/8/layout/list1"/>
    <dgm:cxn modelId="{F4DA461E-35CE-489E-BF00-B2A130BCFD95}" srcId="{9C194A9A-E1E5-4AFB-AE7E-4F6250AC719A}" destId="{14449FEC-1F67-4D40-A0BF-73111EDD1EC7}" srcOrd="5" destOrd="0" parTransId="{21A2F0D9-0E5F-4C97-B1D8-76722ECFBF52}" sibTransId="{F7720A4A-5955-4021-BDFC-6562F21F373A}"/>
    <dgm:cxn modelId="{CEB695AD-C397-4D1E-BFB1-BDDFFD4C5962}" srcId="{9C194A9A-E1E5-4AFB-AE7E-4F6250AC719A}" destId="{57DF8190-D75D-485B-9742-A36940BE5138}" srcOrd="1" destOrd="0" parTransId="{702C316B-36B3-46A4-830E-BD5ABAA84D59}" sibTransId="{EC486047-FB0B-47B1-9F44-6A9B4621A522}"/>
    <dgm:cxn modelId="{47804FE5-D773-4DE2-811C-B5569BD02BCF}" type="presOf" srcId="{9C194A9A-E1E5-4AFB-AE7E-4F6250AC719A}" destId="{7DA23A68-0AE6-4406-9A9A-9224B9CC169D}" srcOrd="0" destOrd="0" presId="urn:microsoft.com/office/officeart/2005/8/layout/list1"/>
    <dgm:cxn modelId="{EF8471FE-7ACC-407E-BED6-165C32288048}" type="presOf" srcId="{DC9BE214-AE29-48F7-B84E-38AE6BC80E3D}" destId="{CFF9A561-6B9A-4BDC-8AA3-4ED905731149}" srcOrd="0" destOrd="0" presId="urn:microsoft.com/office/officeart/2005/8/layout/list1"/>
    <dgm:cxn modelId="{A3E9A49F-EF31-48BE-9DFF-4E794BCD203C}" type="presOf" srcId="{B6B1D4BE-47BE-4C2E-AFCC-AAF596DE7FE9}" destId="{AFD9252E-2693-4D27-83C8-06CFB9BE90A9}" srcOrd="1" destOrd="0" presId="urn:microsoft.com/office/officeart/2005/8/layout/list1"/>
    <dgm:cxn modelId="{0DA5385C-B360-44A7-A2A1-453A2E35EFF3}" type="presOf" srcId="{D71C7E71-EAEB-42B3-BD6A-057EAF4A6736}" destId="{9A5259C5-504C-42B6-A1DE-41DD54F7186A}" srcOrd="0" destOrd="0" presId="urn:microsoft.com/office/officeart/2005/8/layout/list1"/>
    <dgm:cxn modelId="{38A5C7C0-35D1-4575-A3EA-C6099F3365D2}" srcId="{9C194A9A-E1E5-4AFB-AE7E-4F6250AC719A}" destId="{B6B1D4BE-47BE-4C2E-AFCC-AAF596DE7FE9}" srcOrd="0" destOrd="0" parTransId="{73B9BADA-B08C-4F9B-802B-694D3CEA2F1A}" sibTransId="{46AC8C77-BCDB-4ECA-BD3D-E1E158A2C3A0}"/>
    <dgm:cxn modelId="{E3FEF502-9754-4FCE-AC80-6446078ADDDE}" type="presOf" srcId="{57DF8190-D75D-485B-9742-A36940BE5138}" destId="{74FDB337-9D88-4272-9445-FB7F837C1A91}" srcOrd="0" destOrd="0" presId="urn:microsoft.com/office/officeart/2005/8/layout/list1"/>
    <dgm:cxn modelId="{15902565-7ACD-403A-9E2A-53583BC887E5}" type="presOf" srcId="{57DF8190-D75D-485B-9742-A36940BE5138}" destId="{FE7338CB-FAD8-4ADB-8F9F-5448DD75202A}" srcOrd="1" destOrd="0" presId="urn:microsoft.com/office/officeart/2005/8/layout/list1"/>
    <dgm:cxn modelId="{FECAACF3-246A-493A-807B-5909D5448FD7}" type="presOf" srcId="{D71C7E71-EAEB-42B3-BD6A-057EAF4A6736}" destId="{5DF99B43-FAEF-47DE-BE71-F681C1778A6B}" srcOrd="1" destOrd="0" presId="urn:microsoft.com/office/officeart/2005/8/layout/list1"/>
    <dgm:cxn modelId="{553297E3-AFD0-4266-A2D1-51AF0C7C044B}" type="presOf" srcId="{14449FEC-1F67-4D40-A0BF-73111EDD1EC7}" destId="{1122E0F4-EDCA-4BDF-9B0E-0789A5FC41AA}" srcOrd="0" destOrd="0" presId="urn:microsoft.com/office/officeart/2005/8/layout/list1"/>
    <dgm:cxn modelId="{80A1B240-C30B-4DA3-9979-153415B8D860}" type="presOf" srcId="{DC9BE214-AE29-48F7-B84E-38AE6BC80E3D}" destId="{E05F9DAF-13F4-466C-8E78-B3B78150057C}" srcOrd="1" destOrd="0" presId="urn:microsoft.com/office/officeart/2005/8/layout/list1"/>
    <dgm:cxn modelId="{DA743F0D-10A7-4E02-ABF6-17CFDAEE9884}" type="presOf" srcId="{14449FEC-1F67-4D40-A0BF-73111EDD1EC7}" destId="{999A6DAE-6A80-4866-866E-A4DC19B8FE06}" srcOrd="1" destOrd="0" presId="urn:microsoft.com/office/officeart/2005/8/layout/list1"/>
    <dgm:cxn modelId="{7BABDCB3-A319-419A-B5DB-91F406D820FF}" type="presOf" srcId="{4BB60CC1-A8ED-494E-986D-3CF688714EF7}" destId="{FE4CD844-2738-4764-A4D4-AE0A97BDD99E}" srcOrd="0" destOrd="0" presId="urn:microsoft.com/office/officeart/2005/8/layout/list1"/>
    <dgm:cxn modelId="{1D2AAFE9-4B8E-44D2-90F5-3821A47EC3C8}" srcId="{9C194A9A-E1E5-4AFB-AE7E-4F6250AC719A}" destId="{4BB60CC1-A8ED-494E-986D-3CF688714EF7}" srcOrd="3" destOrd="0" parTransId="{BD5D02CE-2086-4E99-9254-D4DDD778EBFF}" sibTransId="{FD0C783E-D184-42D5-9EC2-812CAF02F0B1}"/>
    <dgm:cxn modelId="{54129848-ECED-4AE2-8B3E-6374FC6885AD}" srcId="{9C194A9A-E1E5-4AFB-AE7E-4F6250AC719A}" destId="{DC9BE214-AE29-48F7-B84E-38AE6BC80E3D}" srcOrd="4" destOrd="0" parTransId="{C8F63974-FB9A-45ED-B02F-7551892EFBC9}" sibTransId="{19524A2D-65FE-4413-B8E8-49C3899AC8B9}"/>
    <dgm:cxn modelId="{7BA720DF-1654-45BD-8EEB-19BC565CD702}" type="presOf" srcId="{B6B1D4BE-47BE-4C2E-AFCC-AAF596DE7FE9}" destId="{B9DD289A-9A83-48BE-BD80-ECC1B45E4BDB}" srcOrd="0" destOrd="0" presId="urn:microsoft.com/office/officeart/2005/8/layout/list1"/>
    <dgm:cxn modelId="{E29ADA7E-4A2A-4878-9B9F-B3176EF4131F}" type="presParOf" srcId="{7DA23A68-0AE6-4406-9A9A-9224B9CC169D}" destId="{7A40EC45-F998-4FFF-99C6-56C4727AF818}" srcOrd="0" destOrd="0" presId="urn:microsoft.com/office/officeart/2005/8/layout/list1"/>
    <dgm:cxn modelId="{8E52CB9D-B970-4FAE-9A66-A529DB5404DC}" type="presParOf" srcId="{7A40EC45-F998-4FFF-99C6-56C4727AF818}" destId="{B9DD289A-9A83-48BE-BD80-ECC1B45E4BDB}" srcOrd="0" destOrd="0" presId="urn:microsoft.com/office/officeart/2005/8/layout/list1"/>
    <dgm:cxn modelId="{0641B96C-9AA3-47E4-AC0A-D27B85CBA7F3}" type="presParOf" srcId="{7A40EC45-F998-4FFF-99C6-56C4727AF818}" destId="{AFD9252E-2693-4D27-83C8-06CFB9BE90A9}" srcOrd="1" destOrd="0" presId="urn:microsoft.com/office/officeart/2005/8/layout/list1"/>
    <dgm:cxn modelId="{227F56F2-F7CE-4AEF-B8B7-3791A667AE6C}" type="presParOf" srcId="{7DA23A68-0AE6-4406-9A9A-9224B9CC169D}" destId="{A4F49BB1-8D88-4B2D-9978-98F0D0D0B9D9}" srcOrd="1" destOrd="0" presId="urn:microsoft.com/office/officeart/2005/8/layout/list1"/>
    <dgm:cxn modelId="{887B30D5-3B1C-4E17-9919-E5D79CAE8C1D}" type="presParOf" srcId="{7DA23A68-0AE6-4406-9A9A-9224B9CC169D}" destId="{3A6065F6-C471-4E9F-8192-D353DAEC28A5}" srcOrd="2" destOrd="0" presId="urn:microsoft.com/office/officeart/2005/8/layout/list1"/>
    <dgm:cxn modelId="{96D322BE-6FCF-40A1-BC65-368A66276DB7}" type="presParOf" srcId="{7DA23A68-0AE6-4406-9A9A-9224B9CC169D}" destId="{80DF7DAE-4DEE-4E40-BC29-9B84F43E2960}" srcOrd="3" destOrd="0" presId="urn:microsoft.com/office/officeart/2005/8/layout/list1"/>
    <dgm:cxn modelId="{9A2245ED-654C-4210-B99C-6BD02100B1FF}" type="presParOf" srcId="{7DA23A68-0AE6-4406-9A9A-9224B9CC169D}" destId="{D1A3A9AD-CA3B-44A7-BD7E-2EB663E513AA}" srcOrd="4" destOrd="0" presId="urn:microsoft.com/office/officeart/2005/8/layout/list1"/>
    <dgm:cxn modelId="{07588F65-8A5D-4449-8438-7576F23F2493}" type="presParOf" srcId="{D1A3A9AD-CA3B-44A7-BD7E-2EB663E513AA}" destId="{74FDB337-9D88-4272-9445-FB7F837C1A91}" srcOrd="0" destOrd="0" presId="urn:microsoft.com/office/officeart/2005/8/layout/list1"/>
    <dgm:cxn modelId="{C11193D2-D1F5-47F1-9091-F542AFC6D6E5}" type="presParOf" srcId="{D1A3A9AD-CA3B-44A7-BD7E-2EB663E513AA}" destId="{FE7338CB-FAD8-4ADB-8F9F-5448DD75202A}" srcOrd="1" destOrd="0" presId="urn:microsoft.com/office/officeart/2005/8/layout/list1"/>
    <dgm:cxn modelId="{391DB2A9-C22C-460A-93DB-940EC9FECAA4}" type="presParOf" srcId="{7DA23A68-0AE6-4406-9A9A-9224B9CC169D}" destId="{C326B44A-9B7B-403D-82EB-6C05A2AD5F5D}" srcOrd="5" destOrd="0" presId="urn:microsoft.com/office/officeart/2005/8/layout/list1"/>
    <dgm:cxn modelId="{71AF0898-3583-48F1-BFBA-D5DF005B931E}" type="presParOf" srcId="{7DA23A68-0AE6-4406-9A9A-9224B9CC169D}" destId="{1D367AA3-321B-4A15-AFCA-97CD41F747ED}" srcOrd="6" destOrd="0" presId="urn:microsoft.com/office/officeart/2005/8/layout/list1"/>
    <dgm:cxn modelId="{A8856D0E-21FE-4072-9C79-516DB7782E15}" type="presParOf" srcId="{7DA23A68-0AE6-4406-9A9A-9224B9CC169D}" destId="{625CB971-2CBA-4748-9496-78F9F7A1B501}" srcOrd="7" destOrd="0" presId="urn:microsoft.com/office/officeart/2005/8/layout/list1"/>
    <dgm:cxn modelId="{BC8A92F1-0787-459F-A261-BCB99077F7D7}" type="presParOf" srcId="{7DA23A68-0AE6-4406-9A9A-9224B9CC169D}" destId="{C56FA1F5-624C-4660-982A-5B48DE54FBDF}" srcOrd="8" destOrd="0" presId="urn:microsoft.com/office/officeart/2005/8/layout/list1"/>
    <dgm:cxn modelId="{F5F1B8EE-3F54-4EB1-996E-803A1ED3847B}" type="presParOf" srcId="{C56FA1F5-624C-4660-982A-5B48DE54FBDF}" destId="{9A5259C5-504C-42B6-A1DE-41DD54F7186A}" srcOrd="0" destOrd="0" presId="urn:microsoft.com/office/officeart/2005/8/layout/list1"/>
    <dgm:cxn modelId="{3AA97DFC-84A7-4D7E-AB40-A399464E17EB}" type="presParOf" srcId="{C56FA1F5-624C-4660-982A-5B48DE54FBDF}" destId="{5DF99B43-FAEF-47DE-BE71-F681C1778A6B}" srcOrd="1" destOrd="0" presId="urn:microsoft.com/office/officeart/2005/8/layout/list1"/>
    <dgm:cxn modelId="{AB4D6E64-D793-49C6-ABD4-C5AC5BF87A4A}" type="presParOf" srcId="{7DA23A68-0AE6-4406-9A9A-9224B9CC169D}" destId="{DA653ACE-738B-406B-813A-42AA34416163}" srcOrd="9" destOrd="0" presId="urn:microsoft.com/office/officeart/2005/8/layout/list1"/>
    <dgm:cxn modelId="{FC130A04-9F3E-4A18-AA69-A64657CFA0E4}" type="presParOf" srcId="{7DA23A68-0AE6-4406-9A9A-9224B9CC169D}" destId="{05565691-836C-4350-B829-20D349844E55}" srcOrd="10" destOrd="0" presId="urn:microsoft.com/office/officeart/2005/8/layout/list1"/>
    <dgm:cxn modelId="{D1668890-A693-47A1-92EF-B3B728D9BDE5}" type="presParOf" srcId="{7DA23A68-0AE6-4406-9A9A-9224B9CC169D}" destId="{8957D3B6-17FE-4ECD-B8BA-BB6E8AEB9BBB}" srcOrd="11" destOrd="0" presId="urn:microsoft.com/office/officeart/2005/8/layout/list1"/>
    <dgm:cxn modelId="{95D0C772-DE6E-42A1-8088-57C257787AEE}" type="presParOf" srcId="{7DA23A68-0AE6-4406-9A9A-9224B9CC169D}" destId="{4E47C423-0308-4A52-A825-505F066B5210}" srcOrd="12" destOrd="0" presId="urn:microsoft.com/office/officeart/2005/8/layout/list1"/>
    <dgm:cxn modelId="{FE6A85EC-050F-4768-83AA-1EBED14E6426}" type="presParOf" srcId="{4E47C423-0308-4A52-A825-505F066B5210}" destId="{FE4CD844-2738-4764-A4D4-AE0A97BDD99E}" srcOrd="0" destOrd="0" presId="urn:microsoft.com/office/officeart/2005/8/layout/list1"/>
    <dgm:cxn modelId="{C2B27594-02B7-4252-985C-F9C8B60E60CF}" type="presParOf" srcId="{4E47C423-0308-4A52-A825-505F066B5210}" destId="{15111AC9-86F3-4421-962B-A6C0757F3787}" srcOrd="1" destOrd="0" presId="urn:microsoft.com/office/officeart/2005/8/layout/list1"/>
    <dgm:cxn modelId="{6EB9DBAE-FFC6-4ED2-8DE7-3A18EFCC5986}" type="presParOf" srcId="{7DA23A68-0AE6-4406-9A9A-9224B9CC169D}" destId="{6BC0E962-600A-46E2-BCB4-408207DA7BF8}" srcOrd="13" destOrd="0" presId="urn:microsoft.com/office/officeart/2005/8/layout/list1"/>
    <dgm:cxn modelId="{53F233A7-C195-4A5E-A25D-9D6308CA217D}" type="presParOf" srcId="{7DA23A68-0AE6-4406-9A9A-9224B9CC169D}" destId="{031D0EF4-F7E2-4BDD-879C-405F5EA33A30}" srcOrd="14" destOrd="0" presId="urn:microsoft.com/office/officeart/2005/8/layout/list1"/>
    <dgm:cxn modelId="{E6B016A0-F102-40FA-9F65-FF25A426FDF5}" type="presParOf" srcId="{7DA23A68-0AE6-4406-9A9A-9224B9CC169D}" destId="{235A5974-D486-4970-9542-28C15D88C863}" srcOrd="15" destOrd="0" presId="urn:microsoft.com/office/officeart/2005/8/layout/list1"/>
    <dgm:cxn modelId="{E943DC5C-2453-4382-9FAF-E1CC31F42575}" type="presParOf" srcId="{7DA23A68-0AE6-4406-9A9A-9224B9CC169D}" destId="{7EC8C44C-73C2-4558-B690-6B3623768145}" srcOrd="16" destOrd="0" presId="urn:microsoft.com/office/officeart/2005/8/layout/list1"/>
    <dgm:cxn modelId="{BD3FE661-443D-4E05-ADB9-D2CA44966C7C}" type="presParOf" srcId="{7EC8C44C-73C2-4558-B690-6B3623768145}" destId="{CFF9A561-6B9A-4BDC-8AA3-4ED905731149}" srcOrd="0" destOrd="0" presId="urn:microsoft.com/office/officeart/2005/8/layout/list1"/>
    <dgm:cxn modelId="{18B957A0-DE0D-475C-97D3-F9643006E7A0}" type="presParOf" srcId="{7EC8C44C-73C2-4558-B690-6B3623768145}" destId="{E05F9DAF-13F4-466C-8E78-B3B78150057C}" srcOrd="1" destOrd="0" presId="urn:microsoft.com/office/officeart/2005/8/layout/list1"/>
    <dgm:cxn modelId="{7B3E914E-2143-41C3-87A7-45C9001C1595}" type="presParOf" srcId="{7DA23A68-0AE6-4406-9A9A-9224B9CC169D}" destId="{BC06AC2C-CF47-484D-8088-97351111BB3D}" srcOrd="17" destOrd="0" presId="urn:microsoft.com/office/officeart/2005/8/layout/list1"/>
    <dgm:cxn modelId="{709C1BE3-6E52-4BA4-8A04-FDE9CBD91DB9}" type="presParOf" srcId="{7DA23A68-0AE6-4406-9A9A-9224B9CC169D}" destId="{6C0A0259-93CB-4723-A93C-E3EA3F658FFB}" srcOrd="18" destOrd="0" presId="urn:microsoft.com/office/officeart/2005/8/layout/list1"/>
    <dgm:cxn modelId="{A272EDBE-3129-4CC0-946E-B7509BB2805A}" type="presParOf" srcId="{7DA23A68-0AE6-4406-9A9A-9224B9CC169D}" destId="{F87D5999-C69F-43A4-AD51-A223D64F7D9C}" srcOrd="19" destOrd="0" presId="urn:microsoft.com/office/officeart/2005/8/layout/list1"/>
    <dgm:cxn modelId="{AEB7A2DF-D6B5-4BD1-B836-06DA341C1920}" type="presParOf" srcId="{7DA23A68-0AE6-4406-9A9A-9224B9CC169D}" destId="{2B56C039-D4EC-42BE-AF9D-959612082611}" srcOrd="20" destOrd="0" presId="urn:microsoft.com/office/officeart/2005/8/layout/list1"/>
    <dgm:cxn modelId="{9EAF87BA-6F38-437F-9176-D60C7CA574DF}" type="presParOf" srcId="{2B56C039-D4EC-42BE-AF9D-959612082611}" destId="{1122E0F4-EDCA-4BDF-9B0E-0789A5FC41AA}" srcOrd="0" destOrd="0" presId="urn:microsoft.com/office/officeart/2005/8/layout/list1"/>
    <dgm:cxn modelId="{B92001A4-E287-420C-823E-95C52DCE3E9F}" type="presParOf" srcId="{2B56C039-D4EC-42BE-AF9D-959612082611}" destId="{999A6DAE-6A80-4866-866E-A4DC19B8FE06}" srcOrd="1" destOrd="0" presId="urn:microsoft.com/office/officeart/2005/8/layout/list1"/>
    <dgm:cxn modelId="{AB6B8440-D418-496A-91E1-5864D98E1F65}" type="presParOf" srcId="{7DA23A68-0AE6-4406-9A9A-9224B9CC169D}" destId="{7F50E6C0-7342-4C73-8B67-E713C97300AF}" srcOrd="21" destOrd="0" presId="urn:microsoft.com/office/officeart/2005/8/layout/list1"/>
    <dgm:cxn modelId="{DFA3402B-B781-4179-8F76-2D5ADE21170B}" type="presParOf" srcId="{7DA23A68-0AE6-4406-9A9A-9224B9CC169D}" destId="{C7AEA632-9C98-413F-AA77-70C61523428A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6065F6-C471-4E9F-8192-D353DAEC28A5}">
      <dsp:nvSpPr>
        <dsp:cNvPr id="0" name=""/>
        <dsp:cNvSpPr/>
      </dsp:nvSpPr>
      <dsp:spPr>
        <a:xfrm>
          <a:off x="0" y="468743"/>
          <a:ext cx="9886983" cy="4284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D9252E-2693-4D27-83C8-06CFB9BE90A9}">
      <dsp:nvSpPr>
        <dsp:cNvPr id="0" name=""/>
        <dsp:cNvSpPr/>
      </dsp:nvSpPr>
      <dsp:spPr>
        <a:xfrm>
          <a:off x="600045" y="100648"/>
          <a:ext cx="7366731" cy="58605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1593" tIns="0" rIns="261593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2000" b="1" kern="1200" dirty="0" smtClean="0"/>
            <a:t>Навчальна та робоча програми;</a:t>
          </a:r>
        </a:p>
      </dsp:txBody>
      <dsp:txXfrm>
        <a:off x="628654" y="129257"/>
        <a:ext cx="7309513" cy="528840"/>
      </dsp:txXfrm>
    </dsp:sp>
    <dsp:sp modelId="{1D367AA3-321B-4A15-AFCA-97CD41F747ED}">
      <dsp:nvSpPr>
        <dsp:cNvPr id="0" name=""/>
        <dsp:cNvSpPr/>
      </dsp:nvSpPr>
      <dsp:spPr>
        <a:xfrm>
          <a:off x="0" y="1239863"/>
          <a:ext cx="9886983" cy="4284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7338CB-FAD8-4ADB-8F9F-5448DD75202A}">
      <dsp:nvSpPr>
        <dsp:cNvPr id="0" name=""/>
        <dsp:cNvSpPr/>
      </dsp:nvSpPr>
      <dsp:spPr>
        <a:xfrm>
          <a:off x="528607" y="957257"/>
          <a:ext cx="7509509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1593" tIns="0" rIns="261593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uk-UA" sz="2000" kern="1200" dirty="0" smtClean="0"/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2000" kern="1200" dirty="0" smtClean="0"/>
            <a:t> </a:t>
          </a:r>
          <a:r>
            <a:rPr lang="uk-UA" sz="2000" b="1" kern="1200" dirty="0" smtClean="0"/>
            <a:t>Опорний конспект лекцій;</a:t>
          </a:r>
        </a:p>
        <a:p>
          <a:pPr lvl="0" algn="l">
            <a:spcBef>
              <a:spcPct val="0"/>
            </a:spcBef>
          </a:pPr>
          <a:endParaRPr lang="uk-UA" sz="2000" b="1" kern="1200" dirty="0"/>
        </a:p>
      </dsp:txBody>
      <dsp:txXfrm>
        <a:off x="553105" y="981755"/>
        <a:ext cx="7460513" cy="452844"/>
      </dsp:txXfrm>
    </dsp:sp>
    <dsp:sp modelId="{05565691-836C-4350-B829-20D349844E55}">
      <dsp:nvSpPr>
        <dsp:cNvPr id="0" name=""/>
        <dsp:cNvSpPr/>
      </dsp:nvSpPr>
      <dsp:spPr>
        <a:xfrm>
          <a:off x="0" y="2010983"/>
          <a:ext cx="9886983" cy="4284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F99B43-FAEF-47DE-BE71-F681C1778A6B}">
      <dsp:nvSpPr>
        <dsp:cNvPr id="0" name=""/>
        <dsp:cNvSpPr/>
      </dsp:nvSpPr>
      <dsp:spPr>
        <a:xfrm>
          <a:off x="494349" y="1760063"/>
          <a:ext cx="7509648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1593" tIns="0" rIns="26159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 Матеріали для виконання практичних завдань;</a:t>
          </a:r>
          <a:endParaRPr lang="uk-UA" sz="2000" b="1" kern="1200" dirty="0"/>
        </a:p>
      </dsp:txBody>
      <dsp:txXfrm>
        <a:off x="518847" y="1784561"/>
        <a:ext cx="7460652" cy="452844"/>
      </dsp:txXfrm>
    </dsp:sp>
    <dsp:sp modelId="{031D0EF4-F7E2-4BDD-879C-405F5EA33A30}">
      <dsp:nvSpPr>
        <dsp:cNvPr id="0" name=""/>
        <dsp:cNvSpPr/>
      </dsp:nvSpPr>
      <dsp:spPr>
        <a:xfrm>
          <a:off x="0" y="2782103"/>
          <a:ext cx="9886983" cy="4284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111AC9-86F3-4421-962B-A6C0757F3787}">
      <dsp:nvSpPr>
        <dsp:cNvPr id="0" name=""/>
        <dsp:cNvSpPr/>
      </dsp:nvSpPr>
      <dsp:spPr>
        <a:xfrm>
          <a:off x="528607" y="2528895"/>
          <a:ext cx="7509578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1593" tIns="0" rIns="261593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2000" b="1" kern="1200" dirty="0" smtClean="0"/>
            <a:t> Матеріали для проведення семінарських занять;</a:t>
          </a:r>
        </a:p>
      </dsp:txBody>
      <dsp:txXfrm>
        <a:off x="553105" y="2553393"/>
        <a:ext cx="7460582" cy="452844"/>
      </dsp:txXfrm>
    </dsp:sp>
    <dsp:sp modelId="{6C0A0259-93CB-4723-A93C-E3EA3F658FFB}">
      <dsp:nvSpPr>
        <dsp:cNvPr id="0" name=""/>
        <dsp:cNvSpPr/>
      </dsp:nvSpPr>
      <dsp:spPr>
        <a:xfrm>
          <a:off x="0" y="3553223"/>
          <a:ext cx="9886983" cy="4284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5F9DAF-13F4-466C-8E78-B3B78150057C}">
      <dsp:nvSpPr>
        <dsp:cNvPr id="0" name=""/>
        <dsp:cNvSpPr/>
      </dsp:nvSpPr>
      <dsp:spPr>
        <a:xfrm>
          <a:off x="494349" y="3302303"/>
          <a:ext cx="7578095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1593" tIns="0" rIns="26159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 Методичні вказівки для самостійної та індивідуальної роботи;</a:t>
          </a:r>
          <a:endParaRPr lang="uk-UA" sz="2000" b="1" kern="1200" dirty="0"/>
        </a:p>
      </dsp:txBody>
      <dsp:txXfrm>
        <a:off x="518847" y="3326801"/>
        <a:ext cx="7529099" cy="452844"/>
      </dsp:txXfrm>
    </dsp:sp>
    <dsp:sp modelId="{C7AEA632-9C98-413F-AA77-70C61523428A}">
      <dsp:nvSpPr>
        <dsp:cNvPr id="0" name=""/>
        <dsp:cNvSpPr/>
      </dsp:nvSpPr>
      <dsp:spPr>
        <a:xfrm>
          <a:off x="0" y="4243406"/>
          <a:ext cx="9886983" cy="4284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9A6DAE-6A80-4866-866E-A4DC19B8FE06}">
      <dsp:nvSpPr>
        <dsp:cNvPr id="0" name=""/>
        <dsp:cNvSpPr/>
      </dsp:nvSpPr>
      <dsp:spPr>
        <a:xfrm>
          <a:off x="457169" y="4029090"/>
          <a:ext cx="7652425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1593" tIns="0" rIns="26159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 Тестові завдання; перелік завдань на модуль.</a:t>
          </a:r>
          <a:endParaRPr lang="uk-UA" sz="2000" b="1" kern="1200" dirty="0"/>
        </a:p>
      </dsp:txBody>
      <dsp:txXfrm>
        <a:off x="481667" y="4053588"/>
        <a:ext cx="7603429" cy="4528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CE221E-83ED-4F6C-BA5F-3F9E6FDB6953}" type="datetimeFigureOut">
              <a:rPr lang="ru-RU" smtClean="0"/>
              <a:pPr/>
              <a:t>16.02.2019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4CBEF8-5CDE-472B-839B-B8BB0C88100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32892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853E5F-CE67-483C-A264-F17AC70E9CA2}" type="datetimeFigureOut">
              <a:rPr lang="ru-RU" smtClean="0"/>
              <a:pPr/>
              <a:t>16.02.2019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B98AFB-CB0D-4DFE-87B9-B4B0D0DE73C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2805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ru-RU" smtClean="0"/>
              <a:pPr/>
              <a:t>5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ru-RU" smtClean="0"/>
              <a:pPr/>
              <a:t>7</a:t>
            </a:fld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ru-RU" smtClean="0"/>
              <a:pPr/>
              <a:t>15</a:t>
            </a:fld>
            <a:endParaRPr lang="ru-R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ru-RU" smtClean="0"/>
              <a:pPr/>
              <a:t>16</a:t>
            </a:fld>
            <a:endParaRPr lang="ru-RU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ru-RU" smtClean="0"/>
              <a:pPr/>
              <a:t>17</a:t>
            </a:fld>
            <a:endParaRPr lang="ru-R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3AD35-4E72-4D82-9A34-C70B34327F55}" type="slidenum">
              <a:rPr lang="uk-UA" smtClean="0"/>
              <a:pPr/>
              <a:t>18</a:t>
            </a:fld>
            <a:endParaRPr lang="uk-U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B98AFB-CB0D-4DFE-87B9-B4B0D0DE73CD}" type="slidenum">
              <a:rPr lang="ru-RU" smtClean="0"/>
              <a:pPr/>
              <a:t>21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5214" y="533400"/>
            <a:ext cx="5029200" cy="2514601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65212" y="3403600"/>
            <a:ext cx="5029201" cy="1397000"/>
          </a:xfrm>
        </p:spPr>
        <p:txBody>
          <a:bodyPr>
            <a:normAutofit/>
          </a:bodyPr>
          <a:lstStyle>
            <a:lvl1pPr marL="0" indent="0" algn="l">
              <a:spcBef>
                <a:spcPts val="60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pPr/>
              <a:t>16.02.2019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475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pPr/>
              <a:t>16.02.2019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915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4" y="533400"/>
            <a:ext cx="8686800" cy="2286000"/>
          </a:xfrm>
        </p:spPr>
        <p:txBody>
          <a:bodyPr anchor="b">
            <a:normAutofit/>
          </a:bodyPr>
          <a:lstStyle>
            <a:lvl1pPr algn="l">
              <a:defRPr sz="5400" b="1" cap="none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3124200"/>
            <a:ext cx="8686800" cy="1371600"/>
          </a:xfrm>
        </p:spPr>
        <p:txBody>
          <a:bodyPr anchor="t">
            <a:normAutofit/>
          </a:bodyPr>
          <a:lstStyle>
            <a:lvl1pPr marL="0" indent="0">
              <a:spcBef>
                <a:spcPts val="60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pPr/>
              <a:t>16.02.2019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133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65212" y="1828800"/>
            <a:ext cx="4251960" cy="4191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64598" y="1828800"/>
            <a:ext cx="4251960" cy="4191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pPr/>
              <a:t>16.02.2019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370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1" y="533400"/>
            <a:ext cx="8686802" cy="1066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3" y="1828799"/>
            <a:ext cx="4251960" cy="685801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65213" y="2590800"/>
            <a:ext cx="4251960" cy="3429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500053" y="1828799"/>
            <a:ext cx="4251960" cy="685801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500053" y="2590800"/>
            <a:ext cx="4251960" cy="3429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pPr/>
              <a:t>16.02.2019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078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pPr/>
              <a:t>16.02.2019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715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pPr/>
              <a:t>16.02.2019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153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3" y="533400"/>
            <a:ext cx="4114800" cy="1524000"/>
          </a:xfrm>
        </p:spPr>
        <p:txBody>
          <a:bodyPr anchor="b">
            <a:normAutofit/>
          </a:bodyPr>
          <a:lstStyle>
            <a:lvl1pPr algn="l">
              <a:defRPr sz="36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65813" y="533400"/>
            <a:ext cx="5867400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65213" y="2209800"/>
            <a:ext cx="4114800" cy="38100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pPr/>
              <a:t>16.02.2019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171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3" y="533400"/>
            <a:ext cx="4114800" cy="1524000"/>
          </a:xfrm>
        </p:spPr>
        <p:txBody>
          <a:bodyPr anchor="b">
            <a:noAutofit/>
          </a:bodyPr>
          <a:lstStyle>
            <a:lvl1pPr algn="l">
              <a:defRPr sz="36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865812" y="533400"/>
            <a:ext cx="5780173" cy="5791200"/>
          </a:xfrm>
          <a:ln w="50800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65213" y="2209800"/>
            <a:ext cx="4114800" cy="38100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41960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pPr/>
              <a:t>16.02.2019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809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61412" y="533400"/>
            <a:ext cx="2362201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5213" y="533400"/>
            <a:ext cx="7467599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pPr/>
              <a:t>16.02.2019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24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2" y="533400"/>
            <a:ext cx="8686801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2" y="1828800"/>
            <a:ext cx="8686801" cy="419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932612" y="6155267"/>
            <a:ext cx="1371600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E0FA9E5-6744-4841-888F-9E7CC0C2B7EC}" type="datetimeFigureOut">
              <a:rPr lang="ru-RU" smtClean="0"/>
              <a:pPr/>
              <a:t>16.02.2019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065213" y="6155267"/>
            <a:ext cx="5653087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532812" y="6155267"/>
            <a:ext cx="1219201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AAEAE4A8-A6E5-453E-B946-FB774B73F48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7054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6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7724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96012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0972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23444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37160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50876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64592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дминистратор\Desktop\2490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2188824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714356"/>
            <a:ext cx="9666312" cy="2000264"/>
          </a:xfrm>
        </p:spPr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uk-UA" sz="6600" dirty="0" smtClean="0">
                <a:solidFill>
                  <a:srgbClr val="002060"/>
                </a:solidFill>
              </a:rPr>
              <a:t>Презентація дисципліни</a:t>
            </a:r>
            <a:br>
              <a:rPr lang="uk-UA" sz="6600" dirty="0" smtClean="0">
                <a:solidFill>
                  <a:srgbClr val="002060"/>
                </a:solidFill>
              </a:rPr>
            </a:br>
            <a:r>
              <a:rPr lang="uk-UA" sz="6600" dirty="0" smtClean="0">
                <a:solidFill>
                  <a:srgbClr val="002060"/>
                </a:solidFill>
              </a:rPr>
              <a:t/>
            </a:r>
            <a:br>
              <a:rPr lang="uk-UA" sz="6600" dirty="0" smtClean="0">
                <a:solidFill>
                  <a:srgbClr val="002060"/>
                </a:solidFill>
              </a:rPr>
            </a:br>
            <a:r>
              <a:rPr lang="uk-UA" sz="6600" dirty="0" smtClean="0">
                <a:solidFill>
                  <a:srgbClr val="002060"/>
                </a:solidFill>
              </a:rPr>
              <a:t>“ФІНАНСИ”</a:t>
            </a:r>
            <a:endParaRPr lang="uk-UA" sz="6600" dirty="0">
              <a:ln/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65256" y="571480"/>
            <a:ext cx="8686800" cy="3138502"/>
          </a:xfrm>
        </p:spPr>
        <p:txBody>
          <a:bodyPr>
            <a:normAutofit/>
          </a:bodyPr>
          <a:lstStyle/>
          <a:p>
            <a:pPr lvl="0"/>
            <a:endParaRPr lang="uk-UA" dirty="0" smtClean="0"/>
          </a:p>
          <a:p>
            <a:pPr lvl="0"/>
            <a:endParaRPr lang="uk-UA" dirty="0" smtClean="0"/>
          </a:p>
          <a:p>
            <a:pPr lvl="0"/>
            <a:endParaRPr lang="uk-UA" dirty="0" smtClean="0"/>
          </a:p>
          <a:p>
            <a:pPr lvl="0"/>
            <a:endParaRPr lang="uk-UA" dirty="0" smtClean="0"/>
          </a:p>
          <a:p>
            <a:endParaRPr lang="uk-UA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4734338"/>
              </p:ext>
            </p:extLst>
          </p:nvPr>
        </p:nvGraphicFramePr>
        <p:xfrm>
          <a:off x="165058" y="785794"/>
          <a:ext cx="11644393" cy="530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855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773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814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14446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 smtClean="0"/>
                        <a:t>Обсяг кредитів</a:t>
                      </a:r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800" dirty="0" smtClean="0"/>
                        <a:t>Період навчання</a:t>
                      </a:r>
                    </a:p>
                    <a:p>
                      <a:pPr algn="ctr"/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800" dirty="0" smtClean="0"/>
                        <a:t>Підсумкова форма контролю</a:t>
                      </a:r>
                    </a:p>
                    <a:p>
                      <a:pPr algn="ctr"/>
                      <a:endParaRPr lang="uk-U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065">
                <a:tc>
                  <a:txBody>
                    <a:bodyPr/>
                    <a:lstStyle/>
                    <a:p>
                      <a:r>
                        <a:rPr lang="uk-UA" sz="28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Кількість кредитів – </a:t>
                      </a:r>
                      <a:endParaRPr lang="uk-UA" sz="2800" i="1" u="sng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800" i="1" dirty="0" smtClean="0"/>
                        <a:t>Кількість годин </a:t>
                      </a:r>
                      <a:r>
                        <a:rPr lang="uk-UA" sz="2800" i="1" dirty="0" smtClean="0"/>
                        <a:t>–год</a:t>
                      </a:r>
                      <a:r>
                        <a:rPr lang="uk-UA" sz="2800" i="1" dirty="0" smtClean="0"/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uk-UA" sz="2800" i="1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800" i="1" dirty="0" smtClean="0"/>
                        <a:t>(ЗМ </a:t>
                      </a:r>
                      <a:r>
                        <a:rPr lang="uk-UA" sz="2800" i="1" dirty="0" smtClean="0"/>
                        <a:t>включають</a:t>
                      </a:r>
                      <a:r>
                        <a:rPr lang="uk-UA" sz="2800" i="1" dirty="0" smtClean="0"/>
                        <a:t>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uk-UA" sz="2800" i="1" baseline="0" dirty="0" smtClean="0"/>
                        <a:t>год</a:t>
                      </a:r>
                      <a:r>
                        <a:rPr lang="uk-UA" sz="2800" i="1" baseline="0" dirty="0" smtClean="0"/>
                        <a:t>. – лекції;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uk-UA" sz="2800" i="1" dirty="0" smtClean="0"/>
                        <a:t>год</a:t>
                      </a:r>
                      <a:r>
                        <a:rPr lang="uk-UA" sz="2800" i="1" dirty="0" smtClean="0"/>
                        <a:t>. – семінари;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uk-UA" sz="2800" i="1" dirty="0" smtClean="0"/>
                        <a:t>год</a:t>
                      </a:r>
                      <a:r>
                        <a:rPr lang="uk-UA" sz="2800" i="1" dirty="0" smtClean="0"/>
                        <a:t>. – практичні;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uk-UA" sz="2800" i="1" dirty="0" smtClean="0"/>
                        <a:t> 174 год. – с/в).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uk-UA" sz="2800" i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i="1" dirty="0" smtClean="0"/>
                        <a:t>ІІ-ІІІ курс, </a:t>
                      </a:r>
                    </a:p>
                    <a:p>
                      <a:pPr algn="ctr"/>
                      <a:r>
                        <a:rPr lang="uk-UA" sz="2800" i="1" dirty="0" smtClean="0"/>
                        <a:t>І</a:t>
                      </a:r>
                      <a:r>
                        <a:rPr lang="en-US" sz="2800" i="1" dirty="0" smtClean="0"/>
                        <a:t>V</a:t>
                      </a:r>
                      <a:r>
                        <a:rPr lang="uk-UA" sz="2800" i="1" dirty="0" smtClean="0"/>
                        <a:t>-</a:t>
                      </a:r>
                      <a:r>
                        <a:rPr lang="en-US" sz="2800" i="1" dirty="0" smtClean="0"/>
                        <a:t>V</a:t>
                      </a:r>
                      <a:r>
                        <a:rPr lang="uk-UA" sz="2800" i="1" dirty="0" smtClean="0"/>
                        <a:t>І </a:t>
                      </a:r>
                      <a:r>
                        <a:rPr lang="uk-UA" sz="2800" i="1" baseline="0" dirty="0" smtClean="0"/>
                        <a:t>семестри</a:t>
                      </a:r>
                      <a:endParaRPr lang="uk-UA" sz="28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i="1" dirty="0" smtClean="0"/>
                        <a:t>екзамен</a:t>
                      </a:r>
                      <a:endParaRPr lang="uk-UA" sz="280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5725401" y="74711"/>
            <a:ext cx="73802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4" y="142852"/>
            <a:ext cx="8686800" cy="1500198"/>
          </a:xfrm>
        </p:spPr>
        <p:txBody>
          <a:bodyPr/>
          <a:lstStyle/>
          <a:p>
            <a:r>
              <a:rPr lang="uk-UA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Мета</a:t>
            </a:r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36496" y="1857364"/>
            <a:ext cx="8286808" cy="1428760"/>
          </a:xfrm>
        </p:spPr>
        <p:txBody>
          <a:bodyPr>
            <a:normAutofit/>
          </a:bodyPr>
          <a:lstStyle/>
          <a:p>
            <a:r>
              <a:rPr lang="ru-RU" i="1" dirty="0" err="1" smtClean="0"/>
              <a:t>формування</a:t>
            </a:r>
            <a:r>
              <a:rPr lang="ru-RU" i="1" dirty="0" smtClean="0"/>
              <a:t> </a:t>
            </a:r>
            <a:r>
              <a:rPr lang="ru-RU" i="1" dirty="0" err="1" smtClean="0"/>
              <a:t>спеціальних</a:t>
            </a:r>
            <a:r>
              <a:rPr lang="ru-RU" i="1" dirty="0" smtClean="0"/>
              <a:t> </a:t>
            </a:r>
            <a:r>
              <a:rPr lang="ru-RU" i="1" dirty="0" err="1" smtClean="0"/>
              <a:t>знань</a:t>
            </a:r>
            <a:r>
              <a:rPr lang="ru-RU" i="1" dirty="0" smtClean="0"/>
              <a:t> </a:t>
            </a:r>
            <a:r>
              <a:rPr lang="ru-RU" i="1" dirty="0" err="1" smtClean="0"/>
              <a:t>і</a:t>
            </a:r>
            <a:r>
              <a:rPr lang="ru-RU" i="1" dirty="0" smtClean="0"/>
              <a:t> </a:t>
            </a:r>
            <a:r>
              <a:rPr lang="ru-RU" i="1" dirty="0" err="1" smtClean="0"/>
              <a:t>практичних</a:t>
            </a:r>
            <a:r>
              <a:rPr lang="ru-RU" i="1" dirty="0" smtClean="0"/>
              <a:t> </a:t>
            </a:r>
            <a:r>
              <a:rPr lang="ru-RU" i="1" dirty="0" err="1" smtClean="0"/>
              <a:t>навичок</a:t>
            </a:r>
            <a:r>
              <a:rPr lang="ru-RU" i="1" dirty="0" smtClean="0"/>
              <a:t> </a:t>
            </a:r>
            <a:r>
              <a:rPr lang="ru-RU" i="1" dirty="0" err="1" smtClean="0"/>
              <a:t>з</a:t>
            </a:r>
            <a:r>
              <a:rPr lang="ru-RU" i="1" dirty="0" smtClean="0"/>
              <a:t> </a:t>
            </a:r>
            <a:r>
              <a:rPr lang="ru-RU" i="1" dirty="0" err="1" smtClean="0"/>
              <a:t>фінансів</a:t>
            </a:r>
            <a:r>
              <a:rPr lang="ru-RU" i="1" dirty="0" smtClean="0"/>
              <a:t> на макро- </a:t>
            </a:r>
            <a:r>
              <a:rPr lang="ru-RU" i="1" dirty="0" err="1" smtClean="0"/>
              <a:t>і</a:t>
            </a:r>
            <a:r>
              <a:rPr lang="ru-RU" i="1" dirty="0" smtClean="0"/>
              <a:t> </a:t>
            </a:r>
            <a:r>
              <a:rPr lang="ru-RU" i="1" dirty="0" err="1" smtClean="0"/>
              <a:t>мікроекономічному</a:t>
            </a:r>
            <a:r>
              <a:rPr lang="ru-RU" i="1" dirty="0" smtClean="0"/>
              <a:t> </a:t>
            </a:r>
            <a:r>
              <a:rPr lang="ru-RU" i="1" dirty="0" err="1" smtClean="0"/>
              <a:t>рівнях</a:t>
            </a:r>
            <a:r>
              <a:rPr lang="ru-RU" i="1" dirty="0" smtClean="0"/>
              <a:t>, а </a:t>
            </a:r>
            <a:r>
              <a:rPr lang="ru-RU" i="1" dirty="0" err="1" smtClean="0"/>
              <a:t>також</a:t>
            </a:r>
            <a:r>
              <a:rPr lang="ru-RU" i="1" dirty="0" smtClean="0"/>
              <a:t> </a:t>
            </a:r>
            <a:r>
              <a:rPr lang="ru-RU" i="1" dirty="0" err="1" smtClean="0"/>
              <a:t>з</a:t>
            </a:r>
            <a:r>
              <a:rPr lang="ru-RU" i="1" dirty="0" smtClean="0"/>
              <a:t> </a:t>
            </a:r>
            <a:r>
              <a:rPr lang="ru-RU" i="1" dirty="0" err="1" smtClean="0"/>
              <a:t>питань</a:t>
            </a:r>
            <a:r>
              <a:rPr lang="ru-RU" i="1" dirty="0" smtClean="0"/>
              <a:t> </a:t>
            </a:r>
            <a:r>
              <a:rPr lang="ru-RU" i="1" dirty="0" err="1" smtClean="0"/>
              <a:t>грошово-кредитних</a:t>
            </a:r>
            <a:r>
              <a:rPr lang="ru-RU" i="1" dirty="0" smtClean="0"/>
              <a:t> </a:t>
            </a:r>
            <a:r>
              <a:rPr lang="ru-RU" i="1" dirty="0" err="1" smtClean="0"/>
              <a:t>відносин</a:t>
            </a:r>
            <a:r>
              <a:rPr lang="ru-RU" i="1" dirty="0" smtClean="0"/>
              <a:t>.</a:t>
            </a:r>
            <a:endParaRPr lang="uk-UA" i="1" dirty="0" smtClean="0">
              <a:solidFill>
                <a:schemeClr val="tx1"/>
              </a:solidFill>
            </a:endParaRP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296" y="3786190"/>
            <a:ext cx="2928958" cy="16430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28944" y="5000612"/>
            <a:ext cx="3359881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://search.ligazakon.ua/l_flib1.nsf/LookupFiles/nt1020_img_003.gif/$file/nt1020_img_003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09056" y="0"/>
            <a:ext cx="3143272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2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5072074"/>
            <a:ext cx="3736957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/>
          <a:srcRect l="7008" t="11577" r="5489" b="5502"/>
          <a:stretch/>
        </p:blipFill>
        <p:spPr>
          <a:xfrm>
            <a:off x="2593950" y="4071942"/>
            <a:ext cx="3429024" cy="17319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2"/>
          <p:cNvPicPr>
            <a:picLocks noChangeAspect="1"/>
          </p:cNvPicPr>
          <p:nvPr/>
        </p:nvPicPr>
        <p:blipFill>
          <a:blip r:embed="rId7" cstate="print"/>
          <a:srcRect l="15125" t="14041" r="9351" b="24516"/>
          <a:stretch>
            <a:fillRect/>
          </a:stretch>
        </p:blipFill>
        <p:spPr bwMode="auto">
          <a:xfrm>
            <a:off x="8380427" y="1857364"/>
            <a:ext cx="3808397" cy="1785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9" descr="http://infolight.org.ua/sites/default/files/styles/img_colorbox/public/field/image/spad.jpg?itok=Ko9UeHCr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94148" y="0"/>
            <a:ext cx="4000528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Основні змістові модулі (розділи, теми)</a:t>
            </a:r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093751" y="3143248"/>
          <a:ext cx="8715438" cy="1285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51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51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051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2942">
                <a:tc>
                  <a:txBody>
                    <a:bodyPr/>
                    <a:lstStyle/>
                    <a:p>
                      <a:pPr algn="ctr"/>
                      <a:r>
                        <a:rPr lang="uk-UA" sz="2800" i="1" dirty="0" smtClean="0"/>
                        <a:t>Змістові модулі </a:t>
                      </a:r>
                      <a:endParaRPr lang="uk-UA" sz="28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i="1" dirty="0" smtClean="0"/>
                        <a:t>Розділи</a:t>
                      </a:r>
                      <a:endParaRPr lang="uk-UA" sz="28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i="1" dirty="0" smtClean="0"/>
                        <a:t>Теми</a:t>
                      </a:r>
                      <a:endParaRPr lang="uk-UA" sz="280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2942">
                <a:tc>
                  <a:txBody>
                    <a:bodyPr/>
                    <a:lstStyle/>
                    <a:p>
                      <a:pPr algn="ctr"/>
                      <a:r>
                        <a:rPr lang="uk-UA" sz="2800" i="1" dirty="0" smtClean="0"/>
                        <a:t>3</a:t>
                      </a:r>
                      <a:endParaRPr lang="uk-UA" sz="28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i="1" dirty="0" smtClean="0"/>
                        <a:t>3</a:t>
                      </a:r>
                      <a:endParaRPr lang="uk-UA" sz="28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i="1" dirty="0" smtClean="0"/>
                        <a:t>36</a:t>
                      </a:r>
                      <a:endParaRPr lang="uk-UA" sz="280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37618" y="142852"/>
            <a:ext cx="3783767" cy="257176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8" name="Picture 6" descr="http://imc.pl.ua/assets/images/ekonomika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4643446"/>
            <a:ext cx="4665652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4" y="0"/>
            <a:ext cx="8686800" cy="785794"/>
          </a:xfrm>
        </p:spPr>
        <p:txBody>
          <a:bodyPr>
            <a:normAutofit/>
          </a:bodyPr>
          <a:lstStyle/>
          <a:p>
            <a:pPr algn="ctr"/>
            <a:r>
              <a:rPr lang="uk-UA" dirty="0" smtClean="0"/>
              <a:t>Теми</a:t>
            </a:r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3752" y="2143116"/>
            <a:ext cx="9744106" cy="3929090"/>
          </a:xfrm>
        </p:spPr>
        <p:txBody>
          <a:bodyPr>
            <a:normAutofit/>
          </a:bodyPr>
          <a:lstStyle/>
          <a:p>
            <a:endParaRPr lang="uk-UA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-1" y="857232"/>
          <a:ext cx="12188826" cy="60714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512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755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620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719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Змістовий м</a:t>
                      </a:r>
                      <a:r>
                        <a:rPr lang="ru-RU" sz="20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одуль</a:t>
                      </a: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</a:t>
                      </a:r>
                      <a:endParaRPr lang="uk-UA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Змістовий м</a:t>
                      </a:r>
                      <a:r>
                        <a:rPr lang="ru-RU" sz="20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одуль</a:t>
                      </a: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2.</a:t>
                      </a:r>
                      <a:endParaRPr lang="uk-UA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uk-U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Змістовий м</a:t>
                      </a:r>
                      <a:r>
                        <a:rPr lang="ru-RU" sz="20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одуль</a:t>
                      </a: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3.</a:t>
                      </a:r>
                      <a:endParaRPr lang="uk-UA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70379"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1. Суть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функції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грошей.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2.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Грошовий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обіг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грошова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маса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3.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Грошовий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ринок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4.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системи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5.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Інфляція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реформи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6. Кредит у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ринковій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економіці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7. 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Грошово-кредитна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політика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8. 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Грошово-кредитне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регулювання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9.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Центральний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банк у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системі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грошово-кредитного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регулювання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економіки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10.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Комерційні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банки.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11.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Валютно-кредитні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відносини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12.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Міжнародні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валютно-кредитні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установи та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форми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їх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співробітництва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Україною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13.  Суть фінансів, їх функції та роль.</a:t>
                      </a:r>
                    </a:p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Тема14.   Фінансова система.</a:t>
                      </a:r>
                    </a:p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15.  Фінансова політика і механізм її реалізації.</a:t>
                      </a: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16. 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сфери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туризму.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17. 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Державні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фінанси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18. 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Бюджет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бюджетна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система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19.  Доходи і видатки державного бюджету.</a:t>
                      </a:r>
                    </a:p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20.  Податки і податкова система. Особливості оподаткування туристи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них підприємств.</a:t>
                      </a:r>
                    </a:p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21. 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Місцеві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фінанси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22. 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Державні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цільові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фонди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23.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Страхування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страховий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ринок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Особливості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страхування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у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діяльності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туристичної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сфери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24. 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Фінансовий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ринок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25. 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Міжнародні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26.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Поняття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фінансів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туристичної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сфери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27.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Організація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грошових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розрахунків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28. 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надходження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29.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Формування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розподіл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прибутку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30.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Оподаткування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31.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Оборотні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кошти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їх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організація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на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32.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Кредитування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Особливості кредитування туристичних підприємств.</a:t>
                      </a: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33. 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Фінансове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забезпечення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відтворення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основних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засобів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 34.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Оцінка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фінансового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стану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підприємства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 35.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Фінансове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планування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на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підприємствах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 36.Фінансова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санація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uk-U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7166"/>
            <a:ext cx="11880890" cy="28575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 smtClean="0"/>
              <a:t>Основні фахові компетентності, які формує дисципліна</a:t>
            </a:r>
            <a:endParaRPr lang="uk-UA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2428868"/>
            <a:ext cx="8686800" cy="2066932"/>
          </a:xfrm>
        </p:spPr>
        <p:txBody>
          <a:bodyPr/>
          <a:lstStyle/>
          <a:p>
            <a:endParaRPr lang="uk-UA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" y="714356"/>
          <a:ext cx="12188824" cy="55513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82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13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57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575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5940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29678"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№ п/</a:t>
                      </a:r>
                      <a:r>
                        <a:rPr lang="uk-UA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Назва ключової компетенції 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Зміст і технології</a:t>
                      </a:r>
                    </a:p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Формування ключової компетенції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Теоретичне значення ключової компетенції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Практичне значення у професійній діяльності випускника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7878">
                <a:tc>
                  <a:txBody>
                    <a:bodyPr/>
                    <a:lstStyle/>
                    <a:p>
                      <a:r>
                        <a:rPr lang="uk-UA" dirty="0" smtClean="0"/>
                        <a:t>1.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Освоєння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сутності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функцій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грошей.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Походження грошей. Форми грошей та їх еволюція. Функції грошей. Роль  грошей у ринковій економіці. 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етапи еволюції форм грошей, повноцінну, неповноцінну та змішану форми, функції грошей.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розрізняти форми грошей, розуміти зміст кожної з функцій грошей, а саме: міра вартості, засіб обігу, платежу, нагромадження та світові гроші.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13786">
                <a:tc>
                  <a:txBody>
                    <a:bodyPr/>
                    <a:lstStyle/>
                    <a:p>
                      <a:r>
                        <a:rPr lang="uk-UA" dirty="0" smtClean="0"/>
                        <a:t>2.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Отримання знань з питань грошового обігу і </a:t>
                      </a:r>
                      <a:r>
                        <a:rPr lang="uk-UA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ової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маси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Поняття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грошового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обігу</a:t>
                      </a: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Грошові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потоки. Структура грошового об</a:t>
                      </a:r>
                      <a:r>
                        <a:rPr lang="uk-UA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ороту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Маса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грошей в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обороті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Грошові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агрегати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Швидкість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обігу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грошей. Суть закону грошового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обігу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коло </a:t>
                      </a:r>
                      <a:r>
                        <a:rPr lang="uk-UA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суб’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єктів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об’єктів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структуру грошового обороту; напрямки здійснення грошових потоків між учасниками грошового ринку; що включають в себе грошові агрегати </a:t>
                      </a:r>
                      <a:r>
                        <a:rPr lang="uk-UA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Мо</a:t>
                      </a: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М1, М2, М3; швидкість обігу грошей та закон грошового обігу. 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Вміти розраховувати грошові агрегати, швидкість обігу грошей, показник монетизації економіки та на основі розрахованих у динаміці показників обґрунтовувати практичні висновки та пропозиції щодо подальших шляхів розвитку економіки.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" y="142852"/>
            <a:ext cx="12188825" cy="500066"/>
          </a:xfrm>
        </p:spPr>
        <p:txBody>
          <a:bodyPr>
            <a:noAutofit/>
          </a:bodyPr>
          <a:lstStyle/>
          <a:p>
            <a:pPr algn="ctr"/>
            <a:r>
              <a:rPr lang="uk-UA" sz="3600" dirty="0" smtClean="0"/>
              <a:t>Основні фахові компетентності, які формує дисципліна</a:t>
            </a:r>
            <a:endParaRPr lang="uk-UA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2428868"/>
            <a:ext cx="8686800" cy="2066932"/>
          </a:xfrm>
        </p:spPr>
        <p:txBody>
          <a:bodyPr/>
          <a:lstStyle/>
          <a:p>
            <a:endParaRPr lang="uk-UA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" y="714357"/>
          <a:ext cx="12023765" cy="630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90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91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161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361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5932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82585"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№ п/</a:t>
                      </a:r>
                      <a:r>
                        <a:rPr lang="uk-UA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Назва ключової компетенції 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Зміст і технології</a:t>
                      </a:r>
                    </a:p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Формування ключової компетенції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Теоретичне значення ключової компетенції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Практичне значення у професійній діяльності випускника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0395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3.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Грошовий ринок.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Сутність та специфіка функціонування грошового ринку. Структура грошового ринку. Попит на гроші. Пропозиція 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грошей.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Рівновага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на грошовому ринку.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особливості формування попиту та пропозиції грошей для визначення кон’юнктури грошового ринку. 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на основі динаміки зміни показників попиту та пропозиції грошей на ринку здійснити аналіз фактичної економічної ситуації в країні.</a:t>
                      </a:r>
                      <a:endParaRPr lang="uk-U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45961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4.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системи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Грошова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система: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сутність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структура та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основні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елементи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Типи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грошових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систем та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їх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еволюція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Становлення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розвиток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грошової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системи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України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структуру, типи та елементи грошових систем, етапи розвитку грошової системи України.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охарактеризувати такі елементи грошової системи як: грошова одиниця, масштаб цін; е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місійна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система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 ф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орми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грошей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 валютний курс; </a:t>
                      </a:r>
                    </a:p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регламентація готівкового та безготівкового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обігу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24911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5.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Інфляція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реформи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Сутність і причини інфляції,</a:t>
                      </a:r>
                      <a:r>
                        <a:rPr lang="uk-UA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її 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наслідки. 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Роль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держави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регулюванні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інфляційних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процесів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Особливості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етапи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розвитку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інфляційних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процесів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Україні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Грошова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реформа як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інструмент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стабілізації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грошового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обігу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Особливості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проведення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результати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грошової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реформи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Україні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суть,  причини, види, наслідки, форми прояву інфляції, </a:t>
                      </a:r>
                      <a:r>
                        <a:rPr lang="uk-UA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протиінфляційні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заходи, історію інфляційних процесів в Україні.</a:t>
                      </a:r>
                    </a:p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обґрунтувати доцільність використання Урядом України та НБУ тих чи інших </a:t>
                      </a:r>
                      <a:r>
                        <a:rPr lang="uk-UA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протиінфляційних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заходів.</a:t>
                      </a:r>
                    </a:p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розрахувати</a:t>
                      </a:r>
                      <a:r>
                        <a:rPr lang="uk-UA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темп інфляції за певні роки, оцінити отримані показники. 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uk-U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00768"/>
            <a:ext cx="2093883" cy="1071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11880890" cy="500066"/>
          </a:xfrm>
        </p:spPr>
        <p:txBody>
          <a:bodyPr>
            <a:noAutofit/>
          </a:bodyPr>
          <a:lstStyle/>
          <a:p>
            <a:r>
              <a:rPr lang="uk-UA" sz="3600" dirty="0" smtClean="0"/>
              <a:t>Основні фахові компетентності, які формує дисципліна</a:t>
            </a:r>
            <a:endParaRPr lang="uk-UA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2428868"/>
            <a:ext cx="8686800" cy="2066932"/>
          </a:xfrm>
        </p:spPr>
        <p:txBody>
          <a:bodyPr/>
          <a:lstStyle/>
          <a:p>
            <a:endParaRPr lang="uk-UA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" y="857233"/>
          <a:ext cx="12188824" cy="5849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82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83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611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498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4120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72715"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№ п/</a:t>
                      </a:r>
                      <a:r>
                        <a:rPr lang="uk-UA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Назва ключової компетенції 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Зміст і технології</a:t>
                      </a:r>
                    </a:p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Формування ключової компетенції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Теоретичне значення ключової компетенції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Практичне значення у професійній діяльності випускника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7367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6.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Кредит у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ринковій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економіці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Необхідність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суть та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функції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кредиту.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Види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кредиту.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Сутність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організація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технологія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банківського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кредитування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Роль кредиту в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умовах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розвитку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національної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економіки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Кредитування підприємств сфери туризму та готельно-ресторанного бізнесу.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суть, функції та види кредиту, організацію банківського кредитування, особливості кредитування підприємств сфери туризму.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обґрунтувати доцільність, напрямки та умови банківського кредитування підприємств туризму;</a:t>
                      </a:r>
                      <a:r>
                        <a:rPr lang="uk-UA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визначити потребу підприємства в кредиті, можливість підприємства отримати кредит.</a:t>
                      </a:r>
                      <a:endParaRPr lang="uk-UA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3262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7.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Грошово-кредитна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політика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грошово-кредитне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регулювання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Соціально-економічний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зміст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грошово-кредитної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політики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Мета,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завдання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цілі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грошово-кредитної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політики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її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типи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Місце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роль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монетарної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політики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у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загальнодержавній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економічній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політиці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держави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Якість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грошово-кредитної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політики.Інструменти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грошово-кредитного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регулювання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мету, завдання, цілі, типи, грошово-кредитної політики, показники якості монетарної політики,</a:t>
                      </a:r>
                      <a:r>
                        <a:rPr lang="uk-UA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інструменти грошово-кредитного регулювання: опосередкованого впливу та прямі.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обґрунтовувати застосування НБУ тих чи інших цілей (стратегічних, проміжних, тактичних)</a:t>
                      </a:r>
                      <a:r>
                        <a:rPr lang="uk-UA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і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типів грошово-кредитної політики (</a:t>
                      </a:r>
                      <a:r>
                        <a:rPr lang="uk-UA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експансійна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uk-UA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рестрикційна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); за допомогою розрахунків оцінити ефективність використання НБУ тих чи інших інструментів впливу на грошово-кредитний ринок.</a:t>
                      </a:r>
                      <a:endParaRPr lang="uk-U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11880890" cy="500066"/>
          </a:xfrm>
        </p:spPr>
        <p:txBody>
          <a:bodyPr>
            <a:noAutofit/>
          </a:bodyPr>
          <a:lstStyle/>
          <a:p>
            <a:r>
              <a:rPr lang="uk-UA" sz="3600" dirty="0" smtClean="0"/>
              <a:t>Основні фахові компетентності, які формує дисципліна</a:t>
            </a:r>
            <a:endParaRPr lang="uk-UA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2428868"/>
            <a:ext cx="8686800" cy="2066932"/>
          </a:xfrm>
        </p:spPr>
        <p:txBody>
          <a:bodyPr/>
          <a:lstStyle/>
          <a:p>
            <a:endParaRPr lang="uk-UA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" y="669630"/>
          <a:ext cx="12188824" cy="597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82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83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611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498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4120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85817"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№ п/</a:t>
                      </a:r>
                      <a:r>
                        <a:rPr lang="uk-UA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Назва ключової компетенції 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Зміст і технології</a:t>
                      </a:r>
                    </a:p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Формування ключової компетенції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Теоретичне значення ключової компетенції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Практичне значення у професійній діяльності випускника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4623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8.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Центральний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банк та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комерційні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банки у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системі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грошово-кредитного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регулювання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економіки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Банківська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система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України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Роль та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значення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центрального банку та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комерційних банків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в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економіці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країни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Основні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функції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статус,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організаційна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структура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НБУ.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Діяльність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центральних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банків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промислово-розвинених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країн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Поняття, завдання, правова основа діяльності та функції комерційних банків. </a:t>
                      </a:r>
                      <a:endParaRPr lang="ru-RU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організаційну структуру, основні напрямки діяльності, завдання та функції Національного банку України та</a:t>
                      </a:r>
                      <a:r>
                        <a:rPr lang="uk-UA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комерційних банків. 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аналізувати організаційну структуру НБУ,</a:t>
                      </a:r>
                      <a:r>
                        <a:rPr lang="uk-UA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повноваження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його керівних органів – Ради НБУ та Правління. Вміти аналізувати Основні засади грошово-кредитної політики </a:t>
                      </a:r>
                      <a:r>
                        <a:rPr lang="uk-UA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НбУ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Розрізняти пасивні та активні операції</a:t>
                      </a:r>
                      <a:r>
                        <a:rPr lang="uk-UA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комерційних банків.</a:t>
                      </a:r>
                      <a:endParaRPr lang="uk-U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42237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9.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Валютно-кредитні відносини.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Сутність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валюти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конвертованість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валют.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Валютний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ринок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Валютний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курс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фактори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що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впливають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на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нього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Валютне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регулювання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валютний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контроль.</a:t>
                      </a:r>
                      <a:r>
                        <a:rPr lang="ru-RU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Платіжний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баланс та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золотовалютні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резерви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механізмі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валютного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регулювання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поняття валюти, валютного ринку, конвертованості валют, валютного курсу, режими валютних курсів, структуру платіжного балансу, повноваження НБУ у сфері валютного регулювання та контролю. 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на основі даних платіжного балансу розрахувати макроекономічні показники.</a:t>
                      </a:r>
                      <a:endParaRPr lang="uk-U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1880890" cy="50004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 smtClean="0"/>
              <a:t>Основні фахові компетентності, які формує дисципліна</a:t>
            </a:r>
            <a:endParaRPr lang="uk-UA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2428868"/>
            <a:ext cx="8686800" cy="2066932"/>
          </a:xfrm>
        </p:spPr>
        <p:txBody>
          <a:bodyPr/>
          <a:lstStyle/>
          <a:p>
            <a:endParaRPr lang="uk-UA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" y="571480"/>
          <a:ext cx="12188824" cy="53456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82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83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611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970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939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85818"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№ п/</a:t>
                      </a:r>
                      <a:r>
                        <a:rPr lang="uk-UA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Назва ключової компетенції 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Зміст і технології</a:t>
                      </a:r>
                    </a:p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Формування ключової компетенції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Теоретичне значення ключової компетенції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Практичне значення у професійній діяльності випускника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8806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10.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Міжнародні валютно-кредитні установи та форми їх співробітництва з Україною.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Міжнародні фінансові інституції</a:t>
                      </a:r>
                      <a:r>
                        <a:rPr lang="uk-UA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організації.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МВФ і його діяльність в Україні.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Світовий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банк як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група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кредитно-фінансових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установ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основні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напрямки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його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співробітництва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Україною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Регіональні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фінансово-кредитні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установи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основні напрямки діяльності Міжнародного валютного фонду та групи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Світового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банку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а також форми їх співробітництва з Україною.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Розрізняти міжнародні фінансові інституції та організації.</a:t>
                      </a:r>
                      <a:r>
                        <a:rPr lang="uk-UA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аналітично оцінити ефективність використання кредитних ресурсів МВФ Україною.</a:t>
                      </a:r>
                      <a:endParaRPr lang="uk-U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2978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11.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Визначення</a:t>
                      </a:r>
                    </a:p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сутності фінансів, характерних ознак та функцій.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Предмет науки про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Специфічні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ознаки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фінансів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uk-UA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категорії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як форма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наукового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пізнання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сутності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фінансових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відносин</a:t>
                      </a: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Функції фінансів. Фінансові ресурси.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предмет, ознаки фінансів, розподільчу та контрольну функції фінансів, об’єкти та суб’єкти розподільчих відносин, механізм дії розподільчої функції фінансів, централізовані та децентралізовані фінансові ресурси.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охарактеризувати </a:t>
                      </a:r>
                    </a:p>
                    <a:p>
                      <a:r>
                        <a:rPr lang="uk-UA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фінансові ресурси туристичної фірми та підприємства готельно-ресторанного бізнесу.</a:t>
                      </a:r>
                    </a:p>
                    <a:p>
                      <a:endParaRPr lang="uk-U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1880890" cy="642918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/>
              <a:t>Основні фахові компетентності, які формує дисципліна</a:t>
            </a:r>
            <a:endParaRPr lang="uk-UA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2428868"/>
            <a:ext cx="8686800" cy="2066932"/>
          </a:xfrm>
        </p:spPr>
        <p:txBody>
          <a:bodyPr/>
          <a:lstStyle/>
          <a:p>
            <a:endParaRPr lang="uk-UA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" y="785795"/>
          <a:ext cx="12188824" cy="65189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82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55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003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289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655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78019"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№ п/</a:t>
                      </a:r>
                      <a:r>
                        <a:rPr lang="uk-UA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Назва ключової компетенції 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Зміст і технології</a:t>
                      </a:r>
                    </a:p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Формування ключової компетенції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Теоретичне значення ключової компетенції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Практичне значення у професійній діяльності випускника</a:t>
                      </a:r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02355"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12.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система</a:t>
                      </a:r>
                      <a:r>
                        <a:rPr lang="ru-RU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фінансовий</a:t>
                      </a:r>
                      <a:r>
                        <a:rPr lang="ru-RU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механізм</a:t>
                      </a:r>
                      <a:r>
                        <a:rPr lang="ru-RU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Зміст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понять «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система»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фінансовий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механізм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». Будова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системи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України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Проблемні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питання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становлення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розвитку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системи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України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Зміст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значення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політики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держави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Фінансовий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механізм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його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роль в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реалізації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політики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uk-UA" sz="15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складові фінансової системи України, а саме: державні фінанси, </a:t>
                      </a:r>
                      <a:r>
                        <a:rPr lang="uk-UA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фінанси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суб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’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єктів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господарювання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домогосподарств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фінансовий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ринок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страхування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Освоїти структуру фінансового механізму, його складові. Володіти методикою фінансового планування на підприємствах сфери туризму.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аналізувати будову фінансової системи України, акцентувати увагу на системі державних фінансів та фінансах суб’єктів господарювання, зокрема проаналізувати фінанси підприємств туристичної сфери та готельно-ресторанного бізнесу.</a:t>
                      </a:r>
                    </a:p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здійснювати фінансове планування на підприємствах сфери туризму.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4925"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13.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сфери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туризму 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Поняття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підприємницьких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структур.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Принципи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організації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сфери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туризму.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склад, структуру, джерела, принципи формування та організації 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фінансів</a:t>
                      </a:r>
                      <a:r>
                        <a:rPr lang="ru-RU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туристичних</a:t>
                      </a:r>
                      <a:r>
                        <a:rPr lang="ru-RU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аналізувати склад, структуру, джерела та принципи формування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туризму.</a:t>
                      </a:r>
                      <a:endParaRPr lang="uk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92682"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14.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Державні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фінанси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Зміст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система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державних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Основні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елементи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господарства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держави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ресурси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держави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Державні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доходи,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методи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їх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мобілізації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Державні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витрати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їх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економічне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соціальне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значення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елементи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господарства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держави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ф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інансові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ресурси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держави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їх склад і призначення, д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ержавні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доходи,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методи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їх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мобілізації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д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ержавні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витрати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проаналізувати склад, структуру, джерела формування державних доходів та напрямки витрат. </a:t>
                      </a:r>
                      <a:endParaRPr lang="uk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1880890" cy="50004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 smtClean="0"/>
              <a:t>Основні фахові компетентності, які формує дисципліна</a:t>
            </a:r>
            <a:endParaRPr lang="uk-UA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2428868"/>
            <a:ext cx="8686800" cy="2066932"/>
          </a:xfrm>
        </p:spPr>
        <p:txBody>
          <a:bodyPr/>
          <a:lstStyle/>
          <a:p>
            <a:endParaRPr lang="uk-UA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" y="500043"/>
          <a:ext cx="12188825" cy="6401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3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8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86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575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5226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15910">
                <a:tc>
                  <a:txBody>
                    <a:bodyPr/>
                    <a:lstStyle/>
                    <a:p>
                      <a:r>
                        <a:rPr lang="uk-UA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№ п/</a:t>
                      </a:r>
                      <a:r>
                        <a:rPr lang="uk-UA" sz="16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Назва ключової компетенції 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Зміст і технології</a:t>
                      </a:r>
                    </a:p>
                    <a:p>
                      <a:r>
                        <a:rPr lang="uk-UA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Формування ключової компетенції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Теоретичне значення ключової компетенції</a:t>
                      </a:r>
                      <a:endParaRPr lang="uk-U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Практичне значення у професійній діяльності випускника</a:t>
                      </a:r>
                      <a:endParaRPr lang="uk-U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57074"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15.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Бюджет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бюджетна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система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Сутність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призначення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бюджету.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Бюджетна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система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України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принципи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її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побудови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Бюджетний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процес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його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стадії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Бюджетна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реформа в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Україні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Бюджетна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класифікація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її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структура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призначення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Доходи державного бюджету.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Видатки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державного бюджету.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Фінансування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бюджету.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Державний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борг.</a:t>
                      </a:r>
                      <a:endParaRPr lang="uk-UA" sz="15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особливості складання бюджету, бюджетний устрій, рівні бюджетної системи України,  стадії бюджетного процесу, особливості бюджетної реформи в Україні.</a:t>
                      </a:r>
                    </a:p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складові бюджетної класифікації: доходи державного бюджету, видатки, фінансування бюджету, державний борг.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Здійснення аналітичної оцінки Закону України «Про бюджет» на той, чи інший рік. Вміти н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основі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даних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Міністерства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України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проаналізу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вати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дохідну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видаткову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частину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державного бюджету, величину державного 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боргу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 розрізі його складових та</a:t>
                      </a:r>
                      <a:r>
                        <a:rPr lang="uk-UA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дефіциту бюджету.</a:t>
                      </a:r>
                      <a:endParaRPr lang="uk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3790"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16.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Податки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податкова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система.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Особливості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оподаткування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туристичних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Економічна сутність податків та їх </a:t>
                      </a:r>
                      <a:r>
                        <a:rPr lang="uk-UA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призна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чення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ru-RU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ункції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Принципи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оподаткування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Характеристика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податкової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системи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держави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Податковий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кодекс в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контексті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реформування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податкової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системи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України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Особливостіоподаткування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туристичних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функції податків, принципи оподаткування,  коло суб’єктів, що підлягають оподаткуванню, види податків та ставки, особливості оподаткування підприємств туризму.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нарахувати деякі податки та збори. </a:t>
                      </a:r>
                      <a:endParaRPr lang="uk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81183"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17.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Місцеві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фінанси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Теоретичні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основи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становлення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розвитку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місцевих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Місцеві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бюджети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- основа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місцевих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Бюджетний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федералізм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фінансове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вирівнювання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структуру місцевих фінансів в Україні, джерела доходів</a:t>
                      </a:r>
                      <a:r>
                        <a:rPr lang="uk-UA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місцевого бюджету, напрями видатків, критерії розмежування видатків між місцевими бюджетами. 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проаналізувати дохідну та видаткову частини місцевого бюджету.</a:t>
                      </a:r>
                      <a:endParaRPr lang="uk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1880890" cy="50004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 smtClean="0"/>
              <a:t>Основні фахові компетентності, які формує дисципліна</a:t>
            </a:r>
            <a:endParaRPr lang="uk-UA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2428868"/>
            <a:ext cx="8686800" cy="2066932"/>
          </a:xfrm>
        </p:spPr>
        <p:txBody>
          <a:bodyPr/>
          <a:lstStyle/>
          <a:p>
            <a:endParaRPr lang="uk-UA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" y="500043"/>
          <a:ext cx="12188824" cy="630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3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58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43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90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368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68440"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№ п/</a:t>
                      </a:r>
                      <a:r>
                        <a:rPr lang="uk-UA" sz="15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Назва ключової компетенції 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Зміст і технології</a:t>
                      </a:r>
                    </a:p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Формування ключової компетенції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Теоретичне значення ключової компетенції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Практичне значення у професійній діяльності випускника</a:t>
                      </a:r>
                      <a:endParaRPr lang="uk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98498"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18.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Державні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цільові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фонди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Соціальні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позабюджетні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фонди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держави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джерела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формування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призначення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Недержавні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фонди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соціального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забезпечення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механізм формування та використання коштів Пенсійного фонду України, Фонду соціального страхування з тимчасової втрати працездатності, Фонду загальнообов’язкового соціального страхування на випадок безробіття, Фонду соціального страхування від нещасних випадків на виробництві.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аналізувати джерела доходів та напрямки використання коштів державних цільових фондів. </a:t>
                      </a:r>
                    </a:p>
                    <a:p>
                      <a:endParaRPr lang="uk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6475"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19.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Фінансовий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ринок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Сутність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визначення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складові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ринку.</a:t>
                      </a:r>
                      <a:r>
                        <a:rPr lang="ru-RU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Характерис-тика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суб’єктів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ринку.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Інструменти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ринку.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Ринок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цінних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паперів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особливості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його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регулювання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Україні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склад, призначення, завдання</a:t>
                      </a:r>
                      <a:r>
                        <a:rPr lang="uk-UA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функції ринку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цінних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паперів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кредитних ресурсів, валютного ринку,</a:t>
                      </a:r>
                      <a:r>
                        <a:rPr lang="uk-UA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ринку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фінансових послуг, ринку</a:t>
                      </a:r>
                      <a:r>
                        <a:rPr lang="uk-UA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золота та дорогоцінних металів.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Здійснити оцінку ринку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кредитних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uk-UA" sz="15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есурсів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та визначити можливості залучення додаткових коштів туристичною фірмою.</a:t>
                      </a:r>
                    </a:p>
                    <a:p>
                      <a:endParaRPr lang="uk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24510"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20.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Міжнародні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Економічна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сутність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структура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міжнародних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Основні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канали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руху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міжнародних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потоків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Національна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світова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валютні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системи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Еволюція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світової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валютної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системи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Діяльність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міжнародних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організацій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міжнародних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інституцій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етапи в еволюції світової валютної системи, елементи національної та світової валютної системи, основні напрямки діяльності Міжнародного валютного фонду та групи Світового банку, а також форми їх співробітництва з Україною.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Розрізняти міжнародні фінансові інституції та організації.</a:t>
                      </a:r>
                    </a:p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аналітично оцінити ефективність використання кредитних ресурсів, отриманих Україною від МВФ</a:t>
                      </a:r>
                      <a:r>
                        <a:rPr lang="uk-UA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1880890" cy="50004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 smtClean="0"/>
              <a:t>Основні фахові компетентності, які формує дисципліна</a:t>
            </a:r>
            <a:endParaRPr lang="uk-UA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2428868"/>
            <a:ext cx="8686800" cy="2066932"/>
          </a:xfrm>
        </p:spPr>
        <p:txBody>
          <a:bodyPr/>
          <a:lstStyle/>
          <a:p>
            <a:endParaRPr lang="uk-UA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-1" y="-437181"/>
          <a:ext cx="12188826" cy="630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36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58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43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90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368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52985"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№ п/</a:t>
                      </a:r>
                      <a:r>
                        <a:rPr lang="uk-UA" sz="15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Назва ключової компетенції 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Зміст і технології</a:t>
                      </a:r>
                    </a:p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Формування ключової компетенції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Теоретичне значення ключової компетенції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Практичне значення у професійній діяльності випускника</a:t>
                      </a:r>
                      <a:endParaRPr lang="uk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21202"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21.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Поняття фінансів підприємств. Фінанси підприємств туристичної сфери.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Сутність фінансів підприємств. Функції фінансів підприємств.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Поняття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фондів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ресурсів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Організація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туристичних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особливості функціонування грошових фондів туристичних підприємств, джерела формування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ресурсів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організувати фінансову діяльність на туристичній фірмі.</a:t>
                      </a:r>
                      <a:endParaRPr lang="uk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3256"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22.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Організація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розрахунків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Сутність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розрахунків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діяльності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Поняття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готівкових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безготівкових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розрахунків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ru-RU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ринципи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форми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їх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організації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на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підприємствах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Вексельний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обіг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Організація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грошових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розрахунків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туристичних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внутрішні та зовнішні джерела грошових надходжень підприємств; виручка від реалізації продукції, робіт та послуг; грошові надходження від фінансово-інвестиційної діяльності; надходження від пайових внесків та від участі в діяльності інших підприємств; страхові відшкодування.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Вміти розраховувати за </a:t>
                      </a:r>
                      <a:r>
                        <a:rPr lang="uk-UA" sz="1500" baseline="0" dirty="0" smtClean="0"/>
                        <a:t>простою та складною обліковою ставкою</a:t>
                      </a:r>
                      <a:r>
                        <a:rPr lang="uk-UA" sz="1500" dirty="0" smtClean="0"/>
                        <a:t> суму, яку отримає власник векселя в результаті його обігу та</a:t>
                      </a:r>
                      <a:r>
                        <a:rPr lang="uk-UA" sz="1500" baseline="0" dirty="0" smtClean="0"/>
                        <a:t> </a:t>
                      </a:r>
                      <a:r>
                        <a:rPr lang="uk-UA" sz="1500" dirty="0" smtClean="0"/>
                        <a:t>дисконт</a:t>
                      </a:r>
                      <a:r>
                        <a:rPr lang="uk-UA" sz="1500" baseline="0" dirty="0" smtClean="0"/>
                        <a:t> банку.</a:t>
                      </a:r>
                      <a:endParaRPr lang="uk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3256"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23.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Формування і розподіл прибутку.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Економічний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зміст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прибутку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фактори</a:t>
                      </a:r>
                      <a:r>
                        <a:rPr lang="ru-RU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впливу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на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його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формування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Прогнозування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планування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прибутку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Розподіл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прибутку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його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економічне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значення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Факторний аналіз фінансових результатів. 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завдання, джерела інформаційної бази та послідовність проведення аналізу </a:t>
                      </a:r>
                      <a:r>
                        <a:rPr lang="uk-UA" sz="15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фінансових результатів діяльності підприємства.</a:t>
                      </a:r>
                      <a:endParaRPr lang="uk-UA" sz="15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Вміти визначити на основі фінансової</a:t>
                      </a:r>
                      <a:r>
                        <a:rPr lang="uk-UA" sz="1500" baseline="0" dirty="0" smtClean="0"/>
                        <a:t> звітності підприємства величину і рівень валового, операційного і чистого прибутку; розрахувати суму і рівень валового прибутку підприємств ресторанного господарства.</a:t>
                      </a:r>
                      <a:endParaRPr lang="uk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1880890" cy="50004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 smtClean="0"/>
              <a:t>Основні фахові компетентності, які формує дисципліна</a:t>
            </a:r>
            <a:endParaRPr lang="uk-UA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2428868"/>
            <a:ext cx="8686800" cy="2066932"/>
          </a:xfrm>
        </p:spPr>
        <p:txBody>
          <a:bodyPr/>
          <a:lstStyle/>
          <a:p>
            <a:endParaRPr lang="uk-UA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" y="500043"/>
          <a:ext cx="12188824" cy="5488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2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01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433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861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368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49864"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№ п/</a:t>
                      </a:r>
                      <a:r>
                        <a:rPr lang="uk-UA" sz="15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Назва ключової компетенції 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Зміст і технології</a:t>
                      </a:r>
                    </a:p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Формування ключової компетенції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Теоретичне значення ключової компетенції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Практичне значення у професійній діяльності випускника</a:t>
                      </a:r>
                      <a:endParaRPr lang="uk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32057"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24.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Оподаткування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Сутність і призначення оподаткування. Система оподаткування суб'єктів підприємницької діяльності.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Оподаткування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прибутку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Особливості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оподаткування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туристичних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о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собливості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оподаткування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сфери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туризму.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dirty="0" smtClean="0">
                          <a:solidFill>
                            <a:schemeClr val="tx1"/>
                          </a:solidFill>
                        </a:rPr>
                        <a:t>Вміти  визначити</a:t>
                      </a:r>
                      <a:r>
                        <a:rPr lang="uk-UA" sz="1500" baseline="0" dirty="0" smtClean="0">
                          <a:solidFill>
                            <a:schemeClr val="tx1"/>
                          </a:solidFill>
                        </a:rPr>
                        <a:t> суму мита, акцизного збору, ПДВ, податку на прибуток, що підлягає сплаті до бюджету підприємством; нарахувати суму податку з доходів фізичних осіб, суму туристичного збору.</a:t>
                      </a:r>
                      <a:endParaRPr lang="uk-UA" sz="15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0960"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25.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Оборотні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кошти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їх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організація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на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Сутність та значення оборотних фондів підприємства. Основні показники ефективності використання оборотних коштів. Принципи та методи управління рухом грошових потоків.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завдання, джерела інформаційної бази та послідовність проведення аналізу оборотних коштів підприємства.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Навчитися</a:t>
                      </a:r>
                      <a:r>
                        <a:rPr lang="uk-UA" sz="15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п</a:t>
                      </a:r>
                      <a:r>
                        <a:rPr lang="uk-UA" sz="15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ланувати рух грошових коштів підприємства,</a:t>
                      </a:r>
                      <a:r>
                        <a:rPr lang="uk-UA" sz="15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здійснювати р</a:t>
                      </a:r>
                      <a:r>
                        <a:rPr lang="uk-UA" sz="15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озрахунок показників ефективності використання грошових коштів підприємств.</a:t>
                      </a:r>
                      <a:endParaRPr lang="uk-UA" sz="15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84968"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26.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Фінансове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забезпечення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відтворення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основних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засобів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Склад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структура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основних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засобів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Зміст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джерела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відтворення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основних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засобів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Капітальні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вкладення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на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підприємстві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д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жерела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їх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фінансування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Планування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використання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амортизаційних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відрахувань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uk-UA" sz="15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п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оказники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стану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ефективності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використання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основних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виробничих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засобів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в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ідтворення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основних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засобів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з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нос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амортиза</a:t>
                      </a:r>
                      <a:r>
                        <a:rPr lang="uk-UA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ція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здійснити розрахунок якісних показників використання основних засобів.</a:t>
                      </a:r>
                      <a:r>
                        <a:rPr lang="uk-UA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5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Виявлення резервів покращення стану та використання основних засобів туристичного підприємства.</a:t>
                      </a:r>
                      <a:endParaRPr lang="uk-UA" sz="15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1880890" cy="50004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 smtClean="0"/>
              <a:t>Основні фахові компетентності, які формує дисципліна</a:t>
            </a:r>
            <a:endParaRPr lang="uk-UA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2428868"/>
            <a:ext cx="8686800" cy="2066932"/>
          </a:xfrm>
        </p:spPr>
        <p:txBody>
          <a:bodyPr/>
          <a:lstStyle/>
          <a:p>
            <a:endParaRPr lang="uk-UA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" y="500043"/>
          <a:ext cx="12188824" cy="5716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2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01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433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861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368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49864"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№ п/</a:t>
                      </a:r>
                      <a:r>
                        <a:rPr lang="uk-UA" sz="15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Назва ключової компетенції 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Зміст і технології</a:t>
                      </a:r>
                    </a:p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Формування ключової компетенції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Теоретичне значення ключової компетенції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Практичне значення у професійній діяльності випускника</a:t>
                      </a:r>
                      <a:endParaRPr lang="uk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1651"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27.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Оцінка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стану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Оцінка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стану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її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необхідність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значення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і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нформаційне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забезпечення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Сутність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стійкості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Оцінка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рентабельності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роботи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Комплексна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оцінка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стану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галузі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туризму.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необхідність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значення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і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нформаційне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забезпечення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цінк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стану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підприємства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Здійснення к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омплексн</a:t>
                      </a:r>
                      <a:r>
                        <a:rPr lang="uk-UA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оцінк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стану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підприємства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туристичної сфери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60209"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28.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Фінансове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планування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на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підприємствах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ета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завдання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методи, і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нформаційна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база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планування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Зміст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структура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плану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Види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зміст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оперативних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планів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Фінансове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планування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на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туристичних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підприємствах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з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міст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структур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фінансового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плану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платіжного</a:t>
                      </a:r>
                      <a:r>
                        <a:rPr lang="ru-RU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календаря, </a:t>
                      </a:r>
                      <a:r>
                        <a:rPr lang="ru-RU" sz="15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операційного</a:t>
                      </a:r>
                      <a:r>
                        <a:rPr lang="ru-RU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5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функціонального</a:t>
                      </a:r>
                      <a:r>
                        <a:rPr lang="ru-RU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5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зведеного</a:t>
                      </a:r>
                      <a:r>
                        <a:rPr lang="ru-RU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бюджетів</a:t>
                      </a:r>
                      <a:r>
                        <a:rPr lang="ru-RU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Вміти здійснювати фінансове планування 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підприємствах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туристичної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сфери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84968">
                <a:tc>
                  <a:txBody>
                    <a:bodyPr/>
                    <a:lstStyle/>
                    <a:p>
                      <a:r>
                        <a:rPr lang="uk-UA" sz="1500" dirty="0" smtClean="0"/>
                        <a:t>29.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Фінансова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санація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підприємств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Суть, особливості та симптоми кризових явищ на підприємстві. Методичні підходи та моделі діагностики кризових явищ і банкрутства. Сутність та мета</a:t>
                      </a:r>
                      <a:r>
                        <a:rPr lang="uk-UA" sz="15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фінансової санації підприємств.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Знати життєві фази підприємства та загрози виникнення кризової ситуації. Володіти сучасними методами моніторингу кризових явищ підприємства, е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кономіко-правов</a:t>
                      </a:r>
                      <a:r>
                        <a:rPr lang="uk-UA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ими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аспект</a:t>
                      </a:r>
                      <a:r>
                        <a:rPr lang="uk-UA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ами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санації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банкрутства</a:t>
                      </a:r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uk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Використання методичних підходів та моделей діагностики кризових явищ, банкрутства підприємства та його санація.</a:t>
                      </a:r>
                      <a:endParaRPr lang="uk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4" y="357166"/>
            <a:ext cx="10315610" cy="1428760"/>
          </a:xfrm>
        </p:spPr>
        <p:txBody>
          <a:bodyPr>
            <a:normAutofit/>
          </a:bodyPr>
          <a:lstStyle/>
          <a:p>
            <a:r>
              <a:rPr lang="uk-UA" sz="3600" dirty="0" smtClean="0"/>
              <a:t>Конкурентні переваги на ринку праці, в кар’єрному  зростанні (які можуть забезпечувати набуті компетентності з даної дисципліни)</a:t>
            </a:r>
            <a:endParaRPr lang="uk-UA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2071678"/>
            <a:ext cx="9244040" cy="2786082"/>
          </a:xfrm>
        </p:spPr>
        <p:txBody>
          <a:bodyPr>
            <a:normAutofit/>
          </a:bodyPr>
          <a:lstStyle/>
          <a:p>
            <a:r>
              <a:rPr lang="ru-RU" i="1" dirty="0" err="1" smtClean="0"/>
              <a:t>Набуття</a:t>
            </a:r>
            <a:r>
              <a:rPr lang="ru-RU" i="1" dirty="0" smtClean="0"/>
              <a:t> компетентностей </a:t>
            </a:r>
            <a:r>
              <a:rPr lang="ru-RU" i="1" dirty="0" err="1" smtClean="0"/>
              <a:t>з</a:t>
            </a:r>
            <a:r>
              <a:rPr lang="ru-RU" i="1" dirty="0" smtClean="0"/>
              <a:t> </a:t>
            </a:r>
            <a:r>
              <a:rPr lang="ru-RU" i="1" dirty="0" err="1" smtClean="0"/>
              <a:t>дисципліни</a:t>
            </a:r>
            <a:r>
              <a:rPr lang="ru-RU" i="1" dirty="0" smtClean="0"/>
              <a:t> «</a:t>
            </a:r>
            <a:r>
              <a:rPr lang="ru-RU" i="1" dirty="0" err="1" smtClean="0"/>
              <a:t>Фінанси</a:t>
            </a:r>
            <a:r>
              <a:rPr lang="ru-RU" i="1" dirty="0" smtClean="0"/>
              <a:t>» </a:t>
            </a:r>
            <a:r>
              <a:rPr lang="ru-RU" i="1" dirty="0" err="1" smtClean="0"/>
              <a:t>дасть</a:t>
            </a:r>
            <a:r>
              <a:rPr lang="ru-RU" i="1" dirty="0" smtClean="0"/>
              <a:t> </a:t>
            </a:r>
            <a:r>
              <a:rPr lang="ru-RU" i="1" dirty="0" err="1" smtClean="0"/>
              <a:t>змогу</a:t>
            </a:r>
            <a:r>
              <a:rPr lang="ru-RU" i="1" dirty="0" smtClean="0"/>
              <a:t> студентам</a:t>
            </a:r>
            <a:r>
              <a:rPr lang="uk-UA" dirty="0" smtClean="0"/>
              <a:t> краще зрозуміти та засвоїти особливості фінансових відносин у сфері економічних процесів, які відбуваються в державі, на міжнародному рівні, а також на рівні </a:t>
            </a:r>
            <a:r>
              <a:rPr lang="uk-UA" dirty="0" err="1" smtClean="0"/>
              <a:t>суб</a:t>
            </a:r>
            <a:r>
              <a:rPr lang="uk-UA" dirty="0" smtClean="0"/>
              <a:t> </a:t>
            </a:r>
            <a:r>
              <a:rPr lang="en-US" dirty="0" smtClean="0"/>
              <a:t>‘</a:t>
            </a:r>
            <a:r>
              <a:rPr lang="uk-UA" dirty="0" err="1" smtClean="0"/>
              <a:t>єктів</a:t>
            </a:r>
            <a:r>
              <a:rPr lang="uk-UA" dirty="0" smtClean="0"/>
              <a:t> господарювання, зокрема особливості фінансових відносин туристичних підприємств.</a:t>
            </a:r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uk-UA" i="1" dirty="0" smtClean="0"/>
          </a:p>
          <a:p>
            <a:endParaRPr lang="uk-U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3087" y="0"/>
            <a:ext cx="7870824" cy="476672"/>
          </a:xfrm>
        </p:spPr>
        <p:txBody>
          <a:bodyPr>
            <a:normAutofit/>
          </a:bodyPr>
          <a:lstStyle/>
          <a:p>
            <a:pPr algn="ctr"/>
            <a:r>
              <a:rPr lang="uk-UA" sz="1600" dirty="0" smtClean="0"/>
              <a:t>О</a:t>
            </a:r>
            <a:r>
              <a:rPr lang="uk-UA" sz="1600" b="1" dirty="0" smtClean="0"/>
              <a:t>рганізація фінансів туристичних підприємств</a:t>
            </a:r>
            <a:endParaRPr lang="ru-RU" sz="1600" b="1" dirty="0"/>
          </a:p>
        </p:txBody>
      </p:sp>
      <p:pic>
        <p:nvPicPr>
          <p:cNvPr id="5" name="Picture 2" descr="D:\загруженное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61939" y="5373216"/>
            <a:ext cx="2262627" cy="1228696"/>
          </a:xfrm>
          <a:prstGeom prst="rect">
            <a:avLst/>
          </a:prstGeom>
          <a:noFill/>
        </p:spPr>
      </p:pic>
      <p:pic>
        <p:nvPicPr>
          <p:cNvPr id="6" name="Picture 2" descr="D:\загруженное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9287" y="404664"/>
            <a:ext cx="1247814" cy="1224136"/>
          </a:xfrm>
          <a:prstGeom prst="rect">
            <a:avLst/>
          </a:prstGeom>
          <a:noFill/>
        </p:spPr>
      </p:pic>
      <p:pic>
        <p:nvPicPr>
          <p:cNvPr id="7" name="Picture 5" descr="zabluzhdeniy-po-otnosheniyu-k-dengam"/>
          <p:cNvPicPr>
            <a:picLocks noChangeAspect="1" noChangeArrowheads="1"/>
          </p:cNvPicPr>
          <p:nvPr/>
        </p:nvPicPr>
        <p:blipFill>
          <a:blip r:embed="rId5" cstate="print">
            <a:lum bright="-18000" contrast="-30000"/>
          </a:blip>
          <a:srcRect/>
          <a:stretch>
            <a:fillRect/>
          </a:stretch>
        </p:blipFill>
        <p:spPr bwMode="auto">
          <a:xfrm>
            <a:off x="9453911" y="115889"/>
            <a:ext cx="2303656" cy="1512912"/>
          </a:xfrm>
          <a:prstGeom prst="rect">
            <a:avLst/>
          </a:prstGeom>
          <a:noFill/>
        </p:spPr>
      </p:pic>
      <p:pic>
        <p:nvPicPr>
          <p:cNvPr id="9" name="Picture 4" descr="1s9p38h4"/>
          <p:cNvPicPr>
            <a:picLocks noChangeAspect="1" noChangeArrowheads="1"/>
          </p:cNvPicPr>
          <p:nvPr/>
        </p:nvPicPr>
        <p:blipFill>
          <a:blip r:embed="rId6" cstate="print">
            <a:lum bright="-30000"/>
          </a:blip>
          <a:srcRect/>
          <a:stretch>
            <a:fillRect/>
          </a:stretch>
        </p:blipFill>
        <p:spPr bwMode="auto">
          <a:xfrm>
            <a:off x="239287" y="5301208"/>
            <a:ext cx="1823728" cy="129614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719215" y="1988840"/>
            <a:ext cx="2015699" cy="11521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214843" y="1988840"/>
            <a:ext cx="2015699" cy="11521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614484" y="1988840"/>
            <a:ext cx="2015699" cy="11521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8110111" y="1988840"/>
            <a:ext cx="3263513" cy="11521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719215" y="2204864"/>
            <a:ext cx="20156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dirty="0" smtClean="0">
                <a:solidFill>
                  <a:srgbClr val="FF0000"/>
                </a:solidFill>
              </a:rPr>
              <a:t>Грошові кошти </a:t>
            </a:r>
            <a:r>
              <a:rPr lang="uk-UA" sz="1400" dirty="0" smtClean="0"/>
              <a:t>(ГК)</a:t>
            </a:r>
            <a:endParaRPr lang="ru-RU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3214843" y="2276872"/>
            <a:ext cx="20156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dirty="0" smtClean="0"/>
              <a:t>Трудові ресурси (ТР)</a:t>
            </a:r>
            <a:endParaRPr lang="ru-RU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5614484" y="2276872"/>
            <a:ext cx="20156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dirty="0" smtClean="0"/>
              <a:t>Матеріальні активи (МА)</a:t>
            </a:r>
            <a:endParaRPr lang="ru-RU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8110111" y="2204864"/>
            <a:ext cx="326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dirty="0" smtClean="0"/>
              <a:t>Нематеріальні активи (комп’ютерні  програми, патенти винаходи) (НА)</a:t>
            </a:r>
            <a:endParaRPr lang="ru-RU" sz="1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2063015" y="3501008"/>
            <a:ext cx="7966810" cy="5760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1967029" y="3645025"/>
            <a:ext cx="79668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dirty="0" smtClean="0"/>
              <a:t>Туроператор (комплектування туристичного продукту)</a:t>
            </a:r>
            <a:endParaRPr lang="ru-RU" sz="1400" dirty="0"/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2542943" y="3140968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5038570" y="3140968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7438212" y="3140968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16" idx="2"/>
          </p:cNvCxnSpPr>
          <p:nvPr/>
        </p:nvCxnSpPr>
        <p:spPr>
          <a:xfrm rot="5400000">
            <a:off x="9391410" y="3078542"/>
            <a:ext cx="70091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V="1">
            <a:off x="2350972" y="321297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4846599" y="321297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V="1">
            <a:off x="7246240" y="321297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V="1">
            <a:off x="9549896" y="321297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Прямоугольник 37"/>
          <p:cNvSpPr/>
          <p:nvPr/>
        </p:nvSpPr>
        <p:spPr>
          <a:xfrm>
            <a:off x="815201" y="4437112"/>
            <a:ext cx="3743441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5518498" y="4437112"/>
            <a:ext cx="5567169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TextBox 39"/>
          <p:cNvSpPr txBox="1"/>
          <p:nvPr/>
        </p:nvSpPr>
        <p:spPr>
          <a:xfrm>
            <a:off x="815201" y="4509121"/>
            <a:ext cx="3743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dirty="0" smtClean="0">
                <a:solidFill>
                  <a:srgbClr val="FF0000"/>
                </a:solidFill>
              </a:rPr>
              <a:t>Податки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094413" y="4437113"/>
            <a:ext cx="5375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Реалізація </a:t>
            </a:r>
            <a:r>
              <a:rPr lang="uk-UA" sz="1400" dirty="0" err="1" smtClean="0"/>
              <a:t>турпродукту</a:t>
            </a:r>
            <a:r>
              <a:rPr lang="uk-UA" sz="1400" dirty="0" smtClean="0"/>
              <a:t> (послуги)</a:t>
            </a:r>
            <a:endParaRPr lang="ru-RU" sz="1400" dirty="0"/>
          </a:p>
        </p:txBody>
      </p:sp>
      <p:cxnSp>
        <p:nvCxnSpPr>
          <p:cNvPr id="43" name="Прямая со стрелкой 42"/>
          <p:cNvCxnSpPr/>
          <p:nvPr/>
        </p:nvCxnSpPr>
        <p:spPr>
          <a:xfrm>
            <a:off x="2638929" y="4077072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6766312" y="4077072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 flipV="1">
            <a:off x="9741868" y="4149080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Прямоугольник 47"/>
          <p:cNvSpPr/>
          <p:nvPr/>
        </p:nvSpPr>
        <p:spPr>
          <a:xfrm>
            <a:off x="3502800" y="5301208"/>
            <a:ext cx="2783584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TextBox 48"/>
          <p:cNvSpPr txBox="1"/>
          <p:nvPr/>
        </p:nvSpPr>
        <p:spPr>
          <a:xfrm>
            <a:off x="3502800" y="5373217"/>
            <a:ext cx="2783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dirty="0" err="1" smtClean="0"/>
              <a:t>Турагенство</a:t>
            </a:r>
            <a:endParaRPr lang="ru-RU" sz="1400" dirty="0"/>
          </a:p>
        </p:txBody>
      </p:sp>
      <p:sp>
        <p:nvSpPr>
          <p:cNvPr id="50" name="Прямоугольник 49"/>
          <p:cNvSpPr/>
          <p:nvPr/>
        </p:nvSpPr>
        <p:spPr>
          <a:xfrm>
            <a:off x="3502800" y="6165304"/>
            <a:ext cx="5183226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TextBox 50"/>
          <p:cNvSpPr txBox="1"/>
          <p:nvPr/>
        </p:nvSpPr>
        <p:spPr>
          <a:xfrm>
            <a:off x="3502800" y="6237313"/>
            <a:ext cx="51832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dirty="0" smtClean="0"/>
              <a:t>Споживач (турист)</a:t>
            </a:r>
            <a:endParaRPr lang="ru-RU" sz="1400" dirty="0"/>
          </a:p>
        </p:txBody>
      </p:sp>
      <p:cxnSp>
        <p:nvCxnSpPr>
          <p:cNvPr id="53" name="Прямая со стрелкой 52"/>
          <p:cNvCxnSpPr/>
          <p:nvPr/>
        </p:nvCxnSpPr>
        <p:spPr>
          <a:xfrm>
            <a:off x="6094413" y="4869160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8014126" y="4869160"/>
            <a:ext cx="0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5902441" y="4941168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7822154" y="5013176"/>
            <a:ext cx="0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5902441" y="5805264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>
            <a:off x="6094413" y="5733256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239287" y="3140969"/>
            <a:ext cx="2159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Плата за </a:t>
            </a:r>
            <a:r>
              <a:rPr lang="uk-UA" sz="1400" dirty="0" smtClean="0">
                <a:solidFill>
                  <a:srgbClr val="FF0000"/>
                </a:solidFill>
              </a:rPr>
              <a:t>гроші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2638929" y="2564904"/>
            <a:ext cx="430887" cy="86409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uk-UA" sz="1600" dirty="0" smtClean="0"/>
              <a:t>Гроші</a:t>
            </a:r>
            <a:endParaRPr lang="ru-RU" sz="1600" dirty="0"/>
          </a:p>
        </p:txBody>
      </p:sp>
      <p:sp>
        <p:nvSpPr>
          <p:cNvPr id="67" name="TextBox 66"/>
          <p:cNvSpPr txBox="1"/>
          <p:nvPr/>
        </p:nvSpPr>
        <p:spPr>
          <a:xfrm>
            <a:off x="3214842" y="3140969"/>
            <a:ext cx="29755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Плата за ТР</a:t>
            </a:r>
            <a:endParaRPr lang="ru-RU" sz="1400" dirty="0"/>
          </a:p>
        </p:txBody>
      </p:sp>
      <p:sp>
        <p:nvSpPr>
          <p:cNvPr id="68" name="TextBox 67"/>
          <p:cNvSpPr txBox="1"/>
          <p:nvPr/>
        </p:nvSpPr>
        <p:spPr>
          <a:xfrm>
            <a:off x="5038570" y="3140969"/>
            <a:ext cx="9598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ТР</a:t>
            </a:r>
            <a:endParaRPr lang="ru-RU" sz="1400" dirty="0"/>
          </a:p>
        </p:txBody>
      </p:sp>
      <p:sp>
        <p:nvSpPr>
          <p:cNvPr id="69" name="TextBox 68"/>
          <p:cNvSpPr txBox="1"/>
          <p:nvPr/>
        </p:nvSpPr>
        <p:spPr>
          <a:xfrm>
            <a:off x="5710470" y="3140969"/>
            <a:ext cx="30715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>
                <a:solidFill>
                  <a:srgbClr val="FF0000"/>
                </a:solidFill>
              </a:rPr>
              <a:t>Гроші</a:t>
            </a:r>
            <a:r>
              <a:rPr lang="uk-UA" sz="1400" dirty="0" smtClean="0"/>
              <a:t> за МА</a:t>
            </a:r>
            <a:endParaRPr lang="ru-RU" sz="1400" dirty="0"/>
          </a:p>
        </p:txBody>
      </p:sp>
      <p:sp>
        <p:nvSpPr>
          <p:cNvPr id="70" name="TextBox 69"/>
          <p:cNvSpPr txBox="1"/>
          <p:nvPr/>
        </p:nvSpPr>
        <p:spPr>
          <a:xfrm>
            <a:off x="7438212" y="3140969"/>
            <a:ext cx="11518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МА</a:t>
            </a:r>
            <a:endParaRPr lang="ru-RU" sz="1400" dirty="0"/>
          </a:p>
        </p:txBody>
      </p:sp>
      <p:sp>
        <p:nvSpPr>
          <p:cNvPr id="71" name="TextBox 70"/>
          <p:cNvSpPr txBox="1"/>
          <p:nvPr/>
        </p:nvSpPr>
        <p:spPr>
          <a:xfrm>
            <a:off x="8014126" y="3140969"/>
            <a:ext cx="18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>
                <a:solidFill>
                  <a:srgbClr val="FF0000"/>
                </a:solidFill>
              </a:rPr>
              <a:t>Гроші</a:t>
            </a:r>
            <a:r>
              <a:rPr lang="uk-UA" sz="1400" dirty="0" smtClean="0"/>
              <a:t> за НА</a:t>
            </a:r>
            <a:endParaRPr lang="ru-RU" sz="1400" dirty="0"/>
          </a:p>
        </p:txBody>
      </p:sp>
      <p:sp>
        <p:nvSpPr>
          <p:cNvPr id="72" name="TextBox 71"/>
          <p:cNvSpPr txBox="1"/>
          <p:nvPr/>
        </p:nvSpPr>
        <p:spPr>
          <a:xfrm>
            <a:off x="9837854" y="3140969"/>
            <a:ext cx="10558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НА</a:t>
            </a:r>
            <a:endParaRPr lang="ru-RU" sz="1400" dirty="0"/>
          </a:p>
        </p:txBody>
      </p:sp>
      <p:sp>
        <p:nvSpPr>
          <p:cNvPr id="73" name="TextBox 72"/>
          <p:cNvSpPr txBox="1"/>
          <p:nvPr/>
        </p:nvSpPr>
        <p:spPr>
          <a:xfrm>
            <a:off x="6766312" y="4077072"/>
            <a:ext cx="2303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Товар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74" name="TextBox 73"/>
          <p:cNvSpPr txBox="1"/>
          <p:nvPr/>
        </p:nvSpPr>
        <p:spPr>
          <a:xfrm>
            <a:off x="9837853" y="4149081"/>
            <a:ext cx="20156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>
                <a:solidFill>
                  <a:srgbClr val="FF0000"/>
                </a:solidFill>
              </a:rPr>
              <a:t>Гроші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654627" y="4941169"/>
            <a:ext cx="23996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Товари</a:t>
            </a:r>
            <a:endParaRPr lang="ru-RU" sz="1400" dirty="0"/>
          </a:p>
        </p:txBody>
      </p:sp>
      <p:sp>
        <p:nvSpPr>
          <p:cNvPr id="76" name="TextBox 75"/>
          <p:cNvSpPr txBox="1"/>
          <p:nvPr/>
        </p:nvSpPr>
        <p:spPr>
          <a:xfrm>
            <a:off x="4750613" y="5805265"/>
            <a:ext cx="2783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Товар</a:t>
            </a:r>
            <a:endParaRPr lang="ru-RU" sz="1400" dirty="0"/>
          </a:p>
        </p:txBody>
      </p:sp>
      <p:sp>
        <p:nvSpPr>
          <p:cNvPr id="77" name="TextBox 76"/>
          <p:cNvSpPr txBox="1"/>
          <p:nvPr/>
        </p:nvSpPr>
        <p:spPr>
          <a:xfrm>
            <a:off x="6190398" y="4941169"/>
            <a:ext cx="31675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>
                <a:solidFill>
                  <a:srgbClr val="FF0000"/>
                </a:solidFill>
              </a:rPr>
              <a:t>Гроші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190398" y="5805265"/>
            <a:ext cx="21116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>
                <a:solidFill>
                  <a:srgbClr val="FF0000"/>
                </a:solidFill>
              </a:rPr>
              <a:t>Гроші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70327" y="5157192"/>
            <a:ext cx="1343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Прямий збут (товар)</a:t>
            </a:r>
            <a:endParaRPr lang="ru-RU" sz="1400" dirty="0"/>
          </a:p>
        </p:txBody>
      </p:sp>
      <p:sp>
        <p:nvSpPr>
          <p:cNvPr id="80" name="TextBox 79"/>
          <p:cNvSpPr txBox="1"/>
          <p:nvPr/>
        </p:nvSpPr>
        <p:spPr>
          <a:xfrm>
            <a:off x="8110112" y="5013177"/>
            <a:ext cx="19197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>
                <a:solidFill>
                  <a:srgbClr val="FF0000"/>
                </a:solidFill>
              </a:rPr>
              <a:t>Гроші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1871043" y="6597353"/>
            <a:ext cx="107503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 </a:t>
            </a:r>
            <a:r>
              <a:rPr lang="uk-UA" sz="1400" b="1" dirty="0" smtClean="0">
                <a:solidFill>
                  <a:schemeClr val="accent3">
                    <a:lumMod val="75000"/>
                  </a:schemeClr>
                </a:solidFill>
              </a:rPr>
              <a:t>Роль фінансових ресурсів у формуванні та реалізації туристичного продукту</a:t>
            </a:r>
            <a:endParaRPr lang="ru-RU" sz="1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1679072" y="692696"/>
            <a:ext cx="1343799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Прямоугольник 83"/>
          <p:cNvSpPr/>
          <p:nvPr/>
        </p:nvSpPr>
        <p:spPr>
          <a:xfrm>
            <a:off x="3214842" y="692696"/>
            <a:ext cx="1247814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Прямоугольник 84"/>
          <p:cNvSpPr/>
          <p:nvPr/>
        </p:nvSpPr>
        <p:spPr>
          <a:xfrm>
            <a:off x="4654627" y="692696"/>
            <a:ext cx="1535771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Прямоугольник 85"/>
          <p:cNvSpPr/>
          <p:nvPr/>
        </p:nvSpPr>
        <p:spPr>
          <a:xfrm>
            <a:off x="6382370" y="692696"/>
            <a:ext cx="1343799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Прямоугольник 86"/>
          <p:cNvSpPr/>
          <p:nvPr/>
        </p:nvSpPr>
        <p:spPr>
          <a:xfrm>
            <a:off x="8014126" y="692696"/>
            <a:ext cx="1247814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TextBox 87"/>
          <p:cNvSpPr txBox="1"/>
          <p:nvPr/>
        </p:nvSpPr>
        <p:spPr>
          <a:xfrm>
            <a:off x="1679072" y="764705"/>
            <a:ext cx="13437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dirty="0" smtClean="0">
                <a:solidFill>
                  <a:srgbClr val="FF0000"/>
                </a:solidFill>
              </a:rPr>
              <a:t>Гроші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3310828" y="764705"/>
            <a:ext cx="14397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Ресурси</a:t>
            </a:r>
            <a:endParaRPr lang="ru-RU" sz="1400" dirty="0"/>
          </a:p>
        </p:txBody>
      </p:sp>
      <p:sp>
        <p:nvSpPr>
          <p:cNvPr id="90" name="TextBox 89"/>
          <p:cNvSpPr txBox="1"/>
          <p:nvPr/>
        </p:nvSpPr>
        <p:spPr>
          <a:xfrm>
            <a:off x="4654628" y="692696"/>
            <a:ext cx="1631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dirty="0" smtClean="0"/>
              <a:t>Туристична діяльність</a:t>
            </a:r>
            <a:endParaRPr lang="ru-RU" sz="1400" dirty="0"/>
          </a:p>
        </p:txBody>
      </p:sp>
      <p:sp>
        <p:nvSpPr>
          <p:cNvPr id="91" name="TextBox 90"/>
          <p:cNvSpPr txBox="1"/>
          <p:nvPr/>
        </p:nvSpPr>
        <p:spPr>
          <a:xfrm>
            <a:off x="6286384" y="692697"/>
            <a:ext cx="1631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200" dirty="0" err="1" smtClean="0"/>
              <a:t>Турпослуга</a:t>
            </a:r>
            <a:r>
              <a:rPr lang="uk-UA" sz="1200" dirty="0" smtClean="0"/>
              <a:t>, </a:t>
            </a:r>
            <a:r>
              <a:rPr lang="uk-UA" sz="1200" dirty="0" err="1" smtClean="0"/>
              <a:t>турпродукт</a:t>
            </a:r>
            <a:endParaRPr lang="ru-RU" sz="1200" dirty="0"/>
          </a:p>
        </p:txBody>
      </p:sp>
      <p:sp>
        <p:nvSpPr>
          <p:cNvPr id="92" name="TextBox 91"/>
          <p:cNvSpPr txBox="1"/>
          <p:nvPr/>
        </p:nvSpPr>
        <p:spPr>
          <a:xfrm>
            <a:off x="8014126" y="692696"/>
            <a:ext cx="14397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dirty="0" smtClean="0">
                <a:solidFill>
                  <a:srgbClr val="FF0000"/>
                </a:solidFill>
              </a:rPr>
              <a:t>Гроші з приростом</a:t>
            </a:r>
            <a:endParaRPr lang="ru-RU" sz="1400" dirty="0">
              <a:solidFill>
                <a:srgbClr val="FF0000"/>
              </a:solidFill>
            </a:endParaRPr>
          </a:p>
        </p:txBody>
      </p:sp>
      <p:cxnSp>
        <p:nvCxnSpPr>
          <p:cNvPr id="94" name="Прямая со стрелкой 93"/>
          <p:cNvCxnSpPr/>
          <p:nvPr/>
        </p:nvCxnSpPr>
        <p:spPr>
          <a:xfrm>
            <a:off x="3022871" y="1052736"/>
            <a:ext cx="191971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Прямая со стрелкой 95"/>
          <p:cNvCxnSpPr/>
          <p:nvPr/>
        </p:nvCxnSpPr>
        <p:spPr>
          <a:xfrm>
            <a:off x="4462656" y="1052736"/>
            <a:ext cx="28795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Прямая со стрелкой 97"/>
          <p:cNvCxnSpPr/>
          <p:nvPr/>
        </p:nvCxnSpPr>
        <p:spPr>
          <a:xfrm>
            <a:off x="6286384" y="1052736"/>
            <a:ext cx="9598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Прямая со стрелкой 99"/>
          <p:cNvCxnSpPr/>
          <p:nvPr/>
        </p:nvCxnSpPr>
        <p:spPr>
          <a:xfrm>
            <a:off x="7726169" y="1052736"/>
            <a:ext cx="28795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Прямая со стрелкой 103"/>
          <p:cNvCxnSpPr>
            <a:stCxn id="90" idx="3"/>
            <a:endCxn id="91" idx="1"/>
          </p:cNvCxnSpPr>
          <p:nvPr/>
        </p:nvCxnSpPr>
        <p:spPr>
          <a:xfrm flipV="1">
            <a:off x="6286384" y="923529"/>
            <a:ext cx="0" cy="307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/>
          <p:cNvSpPr txBox="1"/>
          <p:nvPr/>
        </p:nvSpPr>
        <p:spPr>
          <a:xfrm>
            <a:off x="1775058" y="1340769"/>
            <a:ext cx="72949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200" b="1" dirty="0" smtClean="0">
                <a:solidFill>
                  <a:schemeClr val="accent3">
                    <a:lumMod val="75000"/>
                  </a:schemeClr>
                </a:solidFill>
              </a:rPr>
              <a:t> Реалізація підприємницьких процесів у туристичному бізнесі</a:t>
            </a:r>
            <a:endParaRPr lang="ru-RU" sz="12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4" y="533400"/>
            <a:ext cx="8686800" cy="1395402"/>
          </a:xfrm>
        </p:spPr>
        <p:txBody>
          <a:bodyPr/>
          <a:lstStyle/>
          <a:p>
            <a:r>
              <a:rPr lang="uk-UA" dirty="0" smtClean="0"/>
              <a:t>Кадрове забезпечення</a:t>
            </a:r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 descr="еуке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08990" y="0"/>
            <a:ext cx="3071834" cy="2428868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022317" y="2571744"/>
          <a:ext cx="9135040" cy="2005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70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70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70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70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70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001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Викладач/ПІБ</a:t>
                      </a:r>
                      <a:endParaRPr lang="uk-UA" sz="2000" b="1" i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uk-UA" sz="2000" b="1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Посада</a:t>
                      </a:r>
                      <a:endParaRPr lang="uk-UA" sz="2000" b="1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Педагогічний стаж</a:t>
                      </a:r>
                      <a:endParaRPr lang="uk-UA" sz="2000" b="1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Науковий ступінь</a:t>
                      </a:r>
                      <a:endParaRPr lang="uk-UA" sz="2000" b="1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Наукове звання</a:t>
                      </a:r>
                      <a:endParaRPr lang="uk-UA" sz="2000" b="1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01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b="1" i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Атаманчук</a:t>
                      </a:r>
                      <a:r>
                        <a:rPr lang="uk-UA" sz="20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2000" b="1" i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Заріна</a:t>
                      </a:r>
                      <a:r>
                        <a:rPr lang="uk-UA" sz="20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2000" b="1" i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Асланівна</a:t>
                      </a:r>
                      <a:r>
                        <a:rPr lang="uk-UA" sz="20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uk-UA" sz="2000" b="1" i="1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старший викладач</a:t>
                      </a:r>
                      <a:endParaRPr lang="uk-UA" sz="2000" b="1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1" i="1" dirty="0" smtClean="0">
                          <a:solidFill>
                            <a:schemeClr val="tx1"/>
                          </a:solidFill>
                        </a:rPr>
                        <a:t>11 років</a:t>
                      </a:r>
                      <a:endParaRPr lang="uk-UA" sz="2000" b="1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1" i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к.е.н</a:t>
                      </a:r>
                      <a:r>
                        <a:rPr lang="uk-UA" sz="20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sz="2000" b="1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1" i="1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uk-UA" sz="2000" b="1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4" y="214290"/>
            <a:ext cx="8686800" cy="2000264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Навчально-методичне, наукове  та інформаційне забезпечення</a:t>
            </a:r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2285992"/>
            <a:ext cx="10387048" cy="2209808"/>
          </a:xfrm>
        </p:spPr>
        <p:txBody>
          <a:bodyPr/>
          <a:lstStyle/>
          <a:p>
            <a:r>
              <a:rPr lang="uk-UA" dirty="0" smtClean="0"/>
              <a:t>З дисципліни в розроблене навчально-методичне, наукове та інформаційне забезпечення. </a:t>
            </a:r>
          </a:p>
          <a:p>
            <a:r>
              <a:rPr lang="uk-UA" dirty="0" smtClean="0"/>
              <a:t>На кафедрі та у бібліотеці представлено електронні та паперові версії матеріалу.</a:t>
            </a:r>
          </a:p>
          <a:p>
            <a:pPr marL="457200" indent="-457200">
              <a:buAutoNum type="arabicPeriod"/>
            </a:pPr>
            <a:endParaRPr lang="uk-UA" dirty="0" smtClean="0"/>
          </a:p>
          <a:p>
            <a:endParaRPr lang="uk-UA" dirty="0"/>
          </a:p>
        </p:txBody>
      </p:sp>
      <p:pic>
        <p:nvPicPr>
          <p:cNvPr id="5" name="Picture 2" descr="http://shkola.ostriv.in.ua/images/publications/4/3370/13207828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8132" y="4071942"/>
            <a:ext cx="3929070" cy="235745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2314" y="0"/>
            <a:ext cx="9787006" cy="1357298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4000" dirty="0" smtClean="0"/>
              <a:t>Навчально-методичне, наукове  та інформаційне забезпечення</a:t>
            </a:r>
            <a:endParaRPr lang="uk-UA" sz="40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65212" y="1828800"/>
          <a:ext cx="9886983" cy="48863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dirty="0" smtClean="0"/>
              <a:t>Дисципліну </a:t>
            </a:r>
            <a:r>
              <a:rPr lang="uk-UA" sz="4800" dirty="0" err="1" smtClean="0"/>
              <a:t>“Фінанси”</a:t>
            </a:r>
            <a:endParaRPr lang="uk-UA" sz="4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3600" dirty="0" smtClean="0">
                <a:solidFill>
                  <a:schemeClr val="accent1">
                    <a:lumMod val="75000"/>
                  </a:schemeClr>
                </a:solidFill>
              </a:rPr>
              <a:t>не включено як складову  в Державну атестацію</a:t>
            </a:r>
          </a:p>
          <a:p>
            <a:endParaRPr lang="uk-UA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6891" y="928670"/>
            <a:ext cx="8951933" cy="2143140"/>
          </a:xfrm>
        </p:spPr>
        <p:txBody>
          <a:bodyPr>
            <a:normAutofit fontScale="90000"/>
          </a:bodyPr>
          <a:lstStyle/>
          <a:p>
            <a:r>
              <a:rPr lang="uk-UA" sz="3100" dirty="0" smtClean="0"/>
              <a:t>Застосування інноваційних технологій навчання:</a:t>
            </a:r>
            <a:br>
              <a:rPr lang="uk-UA" sz="3100" dirty="0" smtClean="0"/>
            </a:br>
            <a:r>
              <a:rPr lang="uk-UA" sz="3100" dirty="0" smtClean="0"/>
              <a:t>комп’ютеризація; елементи дистанційного навчання;</a:t>
            </a:r>
            <a:br>
              <a:rPr lang="uk-UA" sz="3100" dirty="0" smtClean="0"/>
            </a:br>
            <a:r>
              <a:rPr lang="uk-UA" sz="3100" dirty="0" smtClean="0"/>
              <a:t>проведення занять на виробництві; власних інноваційних об’єктах інфраструктури;</a:t>
            </a:r>
            <a:br>
              <a:rPr lang="uk-UA" sz="3100" dirty="0" smtClean="0"/>
            </a:br>
            <a:r>
              <a:rPr lang="uk-UA" sz="3100" dirty="0" smtClean="0"/>
              <a:t>екскурсійно-пізнавальний режим занять та ін.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5058" y="3124200"/>
            <a:ext cx="8572560" cy="2447940"/>
          </a:xfrm>
        </p:spPr>
        <p:txBody>
          <a:bodyPr>
            <a:normAutofit/>
          </a:bodyPr>
          <a:lstStyle/>
          <a:p>
            <a:r>
              <a:rPr lang="uk-UA" dirty="0" smtClean="0"/>
              <a:t>Під час занять постійно застосовуються інноваційні технології навчання, а саме:</a:t>
            </a:r>
          </a:p>
          <a:p>
            <a:pPr>
              <a:buFontTx/>
              <a:buChar char="-"/>
            </a:pPr>
            <a:r>
              <a:rPr lang="uk-UA" dirty="0" smtClean="0"/>
              <a:t> </a:t>
            </a:r>
            <a:r>
              <a:rPr lang="uk-UA" i="1" dirty="0" smtClean="0"/>
              <a:t>розроблені з використанням комп’ютерних технологій лекції;</a:t>
            </a:r>
            <a:r>
              <a:rPr lang="ru-RU" i="1" dirty="0" smtClean="0"/>
              <a:t> </a:t>
            </a:r>
          </a:p>
          <a:p>
            <a:pPr>
              <a:buFontTx/>
              <a:buChar char="-"/>
            </a:pPr>
            <a:r>
              <a:rPr lang="ru-RU" i="1" dirty="0" smtClean="0"/>
              <a:t> </a:t>
            </a:r>
            <a:r>
              <a:rPr lang="ru-RU" i="1" dirty="0" err="1" smtClean="0"/>
              <a:t>індивідуальні</a:t>
            </a:r>
            <a:r>
              <a:rPr lang="ru-RU" i="1" dirty="0" smtClean="0"/>
              <a:t> </a:t>
            </a:r>
            <a:r>
              <a:rPr lang="ru-RU" i="1" dirty="0" err="1" smtClean="0"/>
              <a:t>завдання</a:t>
            </a:r>
            <a:r>
              <a:rPr lang="ru-RU" i="1" dirty="0" smtClean="0"/>
              <a:t>, </a:t>
            </a:r>
            <a:r>
              <a:rPr lang="ru-RU" i="1" dirty="0" err="1" smtClean="0"/>
              <a:t>що</a:t>
            </a:r>
            <a:r>
              <a:rPr lang="ru-RU" i="1" dirty="0" smtClean="0"/>
              <a:t> </a:t>
            </a:r>
            <a:r>
              <a:rPr lang="ru-RU" i="1" dirty="0" err="1" smtClean="0"/>
              <a:t>виконують</a:t>
            </a:r>
            <a:r>
              <a:rPr lang="ru-RU" i="1" dirty="0" smtClean="0"/>
              <a:t> </a:t>
            </a:r>
            <a:r>
              <a:rPr lang="ru-RU" i="1" dirty="0" err="1" smtClean="0"/>
              <a:t>студенти</a:t>
            </a:r>
            <a:r>
              <a:rPr lang="ru-RU" i="1" dirty="0" smtClean="0"/>
              <a:t> </a:t>
            </a:r>
            <a:r>
              <a:rPr lang="ru-RU" i="1" dirty="0" err="1" smtClean="0"/>
              <a:t>повинні</a:t>
            </a:r>
            <a:r>
              <a:rPr lang="ru-RU" i="1" dirty="0" smtClean="0"/>
              <a:t> </a:t>
            </a:r>
          </a:p>
          <a:p>
            <a:r>
              <a:rPr lang="ru-RU" i="1" dirty="0" smtClean="0"/>
              <a:t>бути </a:t>
            </a:r>
            <a:r>
              <a:rPr lang="ru-RU" i="1" dirty="0" err="1" smtClean="0"/>
              <a:t>представлені</a:t>
            </a:r>
            <a:r>
              <a:rPr lang="ru-RU" i="1" dirty="0" smtClean="0"/>
              <a:t> до </a:t>
            </a:r>
            <a:r>
              <a:rPr lang="ru-RU" i="1" dirty="0" err="1" smtClean="0"/>
              <a:t>захисту</a:t>
            </a:r>
            <a:r>
              <a:rPr lang="ru-RU" i="1" dirty="0" smtClean="0"/>
              <a:t> в </a:t>
            </a:r>
            <a:r>
              <a:rPr lang="ru-RU" i="1" dirty="0" err="1" smtClean="0"/>
              <a:t>електронному</a:t>
            </a:r>
            <a:r>
              <a:rPr lang="ru-RU" i="1" dirty="0" smtClean="0"/>
              <a:t> </a:t>
            </a:r>
            <a:r>
              <a:rPr lang="ru-RU" i="1" dirty="0" err="1" smtClean="0"/>
              <a:t>вигляді</a:t>
            </a:r>
            <a:r>
              <a:rPr lang="ru-RU" i="1" dirty="0" smtClean="0"/>
              <a:t>;</a:t>
            </a:r>
            <a:endParaRPr lang="uk-UA" i="1" dirty="0" smtClean="0"/>
          </a:p>
          <a:p>
            <a:r>
              <a:rPr lang="uk-UA" i="1" dirty="0" smtClean="0"/>
              <a:t>- використовуються елементи дистанційного навчання. </a:t>
            </a:r>
            <a:endParaRPr lang="uk-UA" i="1" dirty="0"/>
          </a:p>
        </p:txBody>
      </p:sp>
      <p:pic>
        <p:nvPicPr>
          <p:cNvPr id="5" name="Picture 2" descr="http://i.istockimg.com/file_thumbview_approve/4405127/2/stock-illustration-4405127-computer-monitor-backgrou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250173">
            <a:off x="8143987" y="4155026"/>
            <a:ext cx="3935996" cy="2343281"/>
          </a:xfrm>
          <a:prstGeom prst="rect">
            <a:avLst/>
          </a:prstGeom>
          <a:noFill/>
        </p:spPr>
      </p:pic>
      <p:pic>
        <p:nvPicPr>
          <p:cNvPr id="6" name="Picture 2" descr="http://kneu.edu.ua/files/news/news_image/kon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290"/>
            <a:ext cx="3022578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Дякую за увагу!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Picture 2" descr="http://school.xvatit.com/images/e/e9/World-Economy1_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2314" y="3357562"/>
            <a:ext cx="5503516" cy="228601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Інструменти грошово-кредитної політики Національного банку України">
  <a:themeElements>
    <a:clrScheme name="BusinessContrast">
      <a:dk1>
        <a:srgbClr val="000000"/>
      </a:dk1>
      <a:lt1>
        <a:sysClr val="window" lastClr="FFFFFF"/>
      </a:lt1>
      <a:dk2>
        <a:srgbClr val="000000"/>
      </a:dk2>
      <a:lt2>
        <a:srgbClr val="E5E8E8"/>
      </a:lt2>
      <a:accent1>
        <a:srgbClr val="00AEEF"/>
      </a:accent1>
      <a:accent2>
        <a:srgbClr val="EA428A"/>
      </a:accent2>
      <a:accent3>
        <a:srgbClr val="EED500"/>
      </a:accent3>
      <a:accent4>
        <a:srgbClr val="F5A70D"/>
      </a:accent4>
      <a:accent5>
        <a:srgbClr val="8BCB30"/>
      </a:accent5>
      <a:accent6>
        <a:srgbClr val="9962C1"/>
      </a:accent6>
      <a:hlink>
        <a:srgbClr val="00AEEF"/>
      </a:hlink>
      <a:folHlink>
        <a:srgbClr val="9962C1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Рабочий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Рабочий Theme">
  <a:themeElements>
    <a:clrScheme name="BusinessContrast">
      <a:dk1>
        <a:srgbClr val="000000"/>
      </a:dk1>
      <a:lt1>
        <a:sysClr val="window" lastClr="FFFFFF"/>
      </a:lt1>
      <a:dk2>
        <a:srgbClr val="000000"/>
      </a:dk2>
      <a:lt2>
        <a:srgbClr val="E5E8E8"/>
      </a:lt2>
      <a:accent1>
        <a:srgbClr val="00AEEF"/>
      </a:accent1>
      <a:accent2>
        <a:srgbClr val="EA428A"/>
      </a:accent2>
      <a:accent3>
        <a:srgbClr val="EED500"/>
      </a:accent3>
      <a:accent4>
        <a:srgbClr val="F5A70D"/>
      </a:accent4>
      <a:accent5>
        <a:srgbClr val="8BCB30"/>
      </a:accent5>
      <a:accent6>
        <a:srgbClr val="9962C1"/>
      </a:accent6>
      <a:hlink>
        <a:srgbClr val="00AEEF"/>
      </a:hlink>
      <a:folHlink>
        <a:srgbClr val="9962C1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Рабочий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Рабочий Theme">
  <a:themeElements>
    <a:clrScheme name="BusinessContrast">
      <a:dk1>
        <a:srgbClr val="000000"/>
      </a:dk1>
      <a:lt1>
        <a:sysClr val="window" lastClr="FFFFFF"/>
      </a:lt1>
      <a:dk2>
        <a:srgbClr val="000000"/>
      </a:dk2>
      <a:lt2>
        <a:srgbClr val="E5E8E8"/>
      </a:lt2>
      <a:accent1>
        <a:srgbClr val="00AEEF"/>
      </a:accent1>
      <a:accent2>
        <a:srgbClr val="EA428A"/>
      </a:accent2>
      <a:accent3>
        <a:srgbClr val="EED500"/>
      </a:accent3>
      <a:accent4>
        <a:srgbClr val="F5A70D"/>
      </a:accent4>
      <a:accent5>
        <a:srgbClr val="8BCB30"/>
      </a:accent5>
      <a:accent6>
        <a:srgbClr val="9962C1"/>
      </a:accent6>
      <a:hlink>
        <a:srgbClr val="00AEEF"/>
      </a:hlink>
      <a:folHlink>
        <a:srgbClr val="9962C1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Рабочий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D182A0E-7F17-4A86-A7C5-8846F54E438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Інструменти грошово-кредитної політики Національного банку України</Template>
  <TotalTime>0</TotalTime>
  <Words>3402</Words>
  <Application>Microsoft Office PowerPoint</Application>
  <PresentationFormat>Произвольный</PresentationFormat>
  <Paragraphs>377</Paragraphs>
  <Slides>24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Arial</vt:lpstr>
      <vt:lpstr>Franklin Gothic Medium</vt:lpstr>
      <vt:lpstr>Times New Roman</vt:lpstr>
      <vt:lpstr>Інструменти грошово-кредитної політики Національного банку України</vt:lpstr>
      <vt:lpstr>Презентація дисципліни  “ФІНАНСИ”</vt:lpstr>
      <vt:lpstr>Презентация PowerPoint</vt:lpstr>
      <vt:lpstr>Мета</vt:lpstr>
      <vt:lpstr>Основні змістові модулі (розділи, теми)</vt:lpstr>
      <vt:lpstr>Теми</vt:lpstr>
      <vt:lpstr>Основні фахові компетентності, які формує дисципліна</vt:lpstr>
      <vt:lpstr>Основні фахові компетентності, які формує дисципліна</vt:lpstr>
      <vt:lpstr>Основні фахові компетентності, які формує дисципліна</vt:lpstr>
      <vt:lpstr>Основні фахові компетентності, які формує дисципліна</vt:lpstr>
      <vt:lpstr>Основні фахові компетентності, які формує дисципліна</vt:lpstr>
      <vt:lpstr>Основні фахові компетентності, які формує дисципліна</vt:lpstr>
      <vt:lpstr>Основні фахові компетентності, які формує дисципліна</vt:lpstr>
      <vt:lpstr>Основні фахові компетентності, які формує дисципліна</vt:lpstr>
      <vt:lpstr>Основні фахові компетентності, які формує дисципліна</vt:lpstr>
      <vt:lpstr>Основні фахові компетентності, які формує дисципліна</vt:lpstr>
      <vt:lpstr>Основні фахові компетентності, які формує дисципліна</vt:lpstr>
      <vt:lpstr>Конкурентні переваги на ринку праці, в кар’єрному  зростанні (які можуть забезпечувати набуті компетентності з даної дисципліни)</vt:lpstr>
      <vt:lpstr>Організація фінансів туристичних підприємств</vt:lpstr>
      <vt:lpstr>Кадрове забезпечення</vt:lpstr>
      <vt:lpstr>Навчально-методичне, наукове  та інформаційне забезпечення</vt:lpstr>
      <vt:lpstr>Навчально-методичне, наукове  та інформаційне забезпечення</vt:lpstr>
      <vt:lpstr>Дисципліну “Фінанси”</vt:lpstr>
      <vt:lpstr>Застосування інноваційних технологій навчання: комп’ютеризація; елементи дистанційного навчання; проведення занять на виробництві; власних інноваційних об’єктах інфраструктури; екскурсійно-пізнавальний режим занять та ін. </vt:lpstr>
      <vt:lpstr>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2015-03-20T18:14:21Z</dcterms:created>
  <dcterms:modified xsi:type="dcterms:W3CDTF">2019-02-16T10:59:07Z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TC028952669991</vt:lpwstr>
  </property>
</Properties>
</file>