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AC834F-25BD-3D4E-9899-24874417ED3A}" v="134" dt="2025-10-23T10:34:39.3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60"/>
    <p:restoredTop sz="94598"/>
  </p:normalViewPr>
  <p:slideViewPr>
    <p:cSldViewPr snapToGrid="0">
      <p:cViewPr varScale="1">
        <p:scale>
          <a:sx n="114" d="100"/>
          <a:sy n="114" d="100"/>
        </p:scale>
        <p:origin x="6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7B50E4-2343-4B20-80BE-1605C97DFB16}" type="datetime1">
              <a:rPr lang="en-US" smtClean="0"/>
              <a:t>10/23/25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430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E44A-7CD8-4860-9BDC-2BE4C911F6D0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755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38EAEAF-D16E-446F-97F9-D23FB245CB45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250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1951777" cy="365125"/>
          </a:xfrm>
        </p:spPr>
        <p:txBody>
          <a:bodyPr/>
          <a:lstStyle/>
          <a:p>
            <a:fld id="{782E7A21-5BA8-4C4C-9705-3A1EA342AD8A}" type="datetime1">
              <a:rPr lang="en-US" smtClean="0"/>
              <a:t>10/23/25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844578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70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73553"/>
            <a:ext cx="6655522" cy="154533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2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73BE-5F1F-40EF-8F67-E3F24D65884D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34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8" y="4617138"/>
            <a:ext cx="7375466" cy="101498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68EF1-668D-4AD0-8652-1F3B3622EDC2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89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5609F-9B5B-4E29-8DB1-457A85E01A27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183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1801368"/>
            <a:ext cx="7772400" cy="4572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0DE37-B9D6-425C-B79B-6C6DFFBD0DA2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512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5B0EE-4023-4E3C-8875-10AA631453CF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292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CE6CA204-B091-40ED-8158-331EE628B522}" type="datetime1">
              <a:rPr lang="en-US" smtClean="0"/>
              <a:t>10/23/25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652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2F09-9D88-4105-92F6-7298804EAA90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502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4F96-061D-4D71-97A2-2371A43FDE7C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337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E133-02A7-439F-9131-2680F754099D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4500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F7DD-C7D0-4333-B18D-CCAF5427F9DD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46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5979-091A-4302-A385-56FC1CE52E32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12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937" y="548640"/>
            <a:ext cx="6093225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8937" y="1828800"/>
            <a:ext cx="6071616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538937" y="6453002"/>
            <a:ext cx="3337584" cy="365125"/>
          </a:xfrm>
        </p:spPr>
        <p:txBody>
          <a:bodyPr/>
          <a:lstStyle/>
          <a:p>
            <a:fld id="{7836D543-476D-434F-B209-1A114B2E3F04}" type="datetime1">
              <a:rPr lang="en-US" smtClean="0"/>
              <a:t>10/23/25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3343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3DD0F20-7689-42E6-8664-6AA00B79F132}" type="datetime1">
              <a:rPr lang="en-US" smtClean="0"/>
              <a:t>10/23/25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217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/>
          <a:lstStyle/>
          <a:p>
            <a:fld id="{30F2F577-5BDA-4749-9F3F-0D340DC0D6A8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743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C9378AD-A6D7-4162-BB5C-47C49B2E145B}" type="datetime1">
              <a:rPr lang="en-US" smtClean="0"/>
              <a:t>10/23/25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1723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808" y="584339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212975"/>
            <a:ext cx="4362450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7B65D3-547A-48A8-9F1F-13ED0B55ACC6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90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76A7CFE7-E645-4439-AA6B-DA8CF856D63E}" type="datetime1">
              <a:rPr lang="en-US" smtClean="0"/>
              <a:t>10/23/25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40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320040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8" y="1380744"/>
            <a:ext cx="4512601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8B2C0DB-994F-48B0-91F4-5F06C3B86E32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4728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D3F6A089-BE3E-4BB0-98EE-FDF712FF3613}" type="datetime1">
              <a:rPr lang="en-US" smtClean="0"/>
              <a:t>10/23/25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1828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</p:spPr>
        <p:txBody>
          <a:bodyPr/>
          <a:lstStyle/>
          <a:p>
            <a:fld id="{AC101298-AE91-4071-9C72-5A98117ABE14}" type="datetime1">
              <a:rPr lang="en-US" smtClean="0"/>
              <a:t>10/23/25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9026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1067625" cy="365125"/>
          </a:xfrm>
        </p:spPr>
        <p:txBody>
          <a:bodyPr/>
          <a:lstStyle/>
          <a:p>
            <a:fld id="{EABE4333-790C-44CD-B503-F52418ED809A}" type="datetime1">
              <a:rPr lang="en-US" smtClean="0"/>
              <a:t>10/23/25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7784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2397CCD-8E49-4379-8DCB-9F17CAEDFC10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1449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146F6-C62B-441B-BAD2-D550454B4D53}" type="datetime1">
              <a:rPr lang="en-US" smtClean="0"/>
              <a:t>10/23/25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2637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3A68-D563-4FD5-B11F-54F8D5F1E37F}" type="datetime1">
              <a:rPr lang="en-US" smtClean="0"/>
              <a:t>10/23/25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2630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07973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</p:spPr>
        <p:txBody>
          <a:bodyPr/>
          <a:lstStyle/>
          <a:p>
            <a:fld id="{3148FABB-02FF-476F-AB37-BDD0E354E780}" type="datetime1">
              <a:rPr lang="en-US" smtClean="0"/>
              <a:t>10/23/25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1561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5" y="18288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27395" y="1828800"/>
            <a:ext cx="4251960" cy="4428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8D3-736A-4038-886C-8BF662AA2745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6121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8" y="2290890"/>
            <a:ext cx="4672584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1DDEB-9B85-4E99-8A3D-ABE66C6280C3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713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1" y="2295144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65DCA-443F-4667-9ED1-418507CE45A8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2561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44" y="4718304"/>
            <a:ext cx="5897880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b="0" dirty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603503"/>
            <a:ext cx="1082649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23200" b="1" dirty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557D-4816-44D0-B6EE-6CAC6E30B54D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3986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F872E-5ED2-46B0-83A4-0C1AF0E0D91C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9855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4B1ECB8-9E10-D2F3-E361-7D268551E2E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18575-0C6E-47B4-936E-32183810D7BF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540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29FB5-1C86-423F-AEAA-2683840666C3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72624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CB4E-88AF-46AC-B7C5-30308F179659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79160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15B6-CC2A-4462-A7E5-B3080DF8F97D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48796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8" y="5431536"/>
            <a:ext cx="9021471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188F7-A494-4EEB-A53D-2B97B1D4CD3C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5990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DECC02-1725-49EE-C93B-A4C2C4049458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06BC0-1562-42E5-89A2-925CA193C8A6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9891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2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F376A-778D-45CF-8340-DB03B2DA6A3E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126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FF5A-622E-43FE-9EE9-BAAB78AB2046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8217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" y="2387600"/>
            <a:ext cx="51577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387600"/>
            <a:ext cx="51831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5C09E-FF30-4AA0-A227-171955622259}" type="datetime1">
              <a:rPr lang="en-US" smtClean="0"/>
              <a:t>10/23/25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0479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79FF-407B-4B41-9E69-DE66ED04A328}" type="datetime1">
              <a:rPr lang="en-US" smtClean="0"/>
              <a:t>10/23/25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064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E812-757D-4139-AF81-227C72D4B544}" type="datetime1">
              <a:rPr lang="en-US" smtClean="0"/>
              <a:t>10/23/25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23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6A7E1-C424-43A5-938A-12DEC0A1D59D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212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063319" y="55778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4FC2-B89B-4919-A96B-662A3584681C}" type="datetime1">
              <a:rPr lang="en-US" smtClean="0"/>
              <a:t>10/23/25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6401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6" y="1847088"/>
            <a:ext cx="10888473" cy="1133856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E51-D660-433D-AABA-154BE028E64E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594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0639" cy="127961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228600" indent="0">
              <a:buNone/>
              <a:defRPr sz="2000"/>
            </a:lvl2pPr>
            <a:lvl3pPr marL="457200" indent="0">
              <a:buNone/>
              <a:defRPr sz="1800"/>
            </a:lvl3pPr>
            <a:lvl4pPr marL="685800" indent="0">
              <a:buNone/>
              <a:defRPr sz="16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1F76E-6064-4431-B5C4-29A511725BCF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794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5EE9E671-1C83-40F7-9D33-FE8AAC7F721F}" type="datetime1">
              <a:rPr lang="en-US" smtClean="0"/>
              <a:t>10/23/25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57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19" r:id="rId19"/>
    <p:sldLayoutId id="2147483720" r:id="rId20"/>
    <p:sldLayoutId id="2147483721" r:id="rId21"/>
    <p:sldLayoutId id="2147483722" r:id="rId22"/>
    <p:sldLayoutId id="2147483723" r:id="rId23"/>
    <p:sldLayoutId id="2147483724" r:id="rId24"/>
    <p:sldLayoutId id="2147483725" r:id="rId25"/>
    <p:sldLayoutId id="2147483726" r:id="rId26"/>
    <p:sldLayoutId id="2147483727" r:id="rId27"/>
    <p:sldLayoutId id="2147483728" r:id="rId28"/>
    <p:sldLayoutId id="2147483729" r:id="rId29"/>
    <p:sldLayoutId id="2147483730" r:id="rId30"/>
    <p:sldLayoutId id="2147483731" r:id="rId31"/>
    <p:sldLayoutId id="2147483732" r:id="rId32"/>
    <p:sldLayoutId id="2147483733" r:id="rId33"/>
    <p:sldLayoutId id="2147483734" r:id="rId34"/>
    <p:sldLayoutId id="2147483735" r:id="rId35"/>
    <p:sldLayoutId id="2147483736" r:id="rId36"/>
    <p:sldLayoutId id="2147483749" r:id="rId37"/>
    <p:sldLayoutId id="2147483737" r:id="rId38"/>
    <p:sldLayoutId id="2147483738" r:id="rId39"/>
    <p:sldLayoutId id="2147483739" r:id="rId40"/>
    <p:sldLayoutId id="2147483740" r:id="rId41"/>
    <p:sldLayoutId id="2147483741" r:id="rId42"/>
    <p:sldLayoutId id="2147483742" r:id="rId43"/>
    <p:sldLayoutId id="2147483743" r:id="rId44"/>
    <p:sldLayoutId id="2147483744" r:id="rId45"/>
    <p:sldLayoutId id="2147483745" r:id="rId46"/>
    <p:sldLayoutId id="2147483746" r:id="rId47"/>
    <p:sldLayoutId id="2147483747" r:id="rId48"/>
    <p:sldLayoutId id="2147483748" r:id="rId4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5099120-3173-761E-7E71-96888F47CFA4}"/>
              </a:ext>
            </a:extLst>
          </p:cNvPr>
          <p:cNvSpPr txBox="1"/>
          <p:nvPr/>
        </p:nvSpPr>
        <p:spPr>
          <a:xfrm>
            <a:off x="868392" y="4042064"/>
            <a:ext cx="10455215" cy="1189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 1. Інформаційні системи і технології, їх роль в управлінні економікою</a:t>
            </a:r>
            <a:endParaRPr lang="en-UA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99B11B-9102-D9D9-574D-164483C93C56}"/>
              </a:ext>
            </a:extLst>
          </p:cNvPr>
          <p:cNvSpPr txBox="1"/>
          <p:nvPr/>
        </p:nvSpPr>
        <p:spPr>
          <a:xfrm>
            <a:off x="125506" y="1490008"/>
            <a:ext cx="119409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/>
              <a:t>Модуль 1. Поняття інформаційних систем і технологій</a:t>
            </a:r>
            <a:endParaRPr lang="en-UA" sz="4000" dirty="0"/>
          </a:p>
          <a:p>
            <a:pPr algn="ctr"/>
            <a:endParaRPr lang="en-UA" sz="4000" dirty="0"/>
          </a:p>
        </p:txBody>
      </p:sp>
    </p:spTree>
    <p:extLst>
      <p:ext uri="{BB962C8B-B14F-4D97-AF65-F5344CB8AC3E}">
        <p14:creationId xmlns:p14="http://schemas.microsoft.com/office/powerpoint/2010/main" val="997029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1A3AF-1BB4-EF3A-64D4-29DE106E4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89" y="785090"/>
            <a:ext cx="10653579" cy="5952594"/>
          </a:xfrm>
        </p:spPr>
        <p:txBody>
          <a:bodyPr>
            <a:normAutofit/>
          </a:bodyPr>
          <a:lstStyle/>
          <a:p>
            <a:pPr marL="0" indent="584200" algn="just">
              <a:buNone/>
            </a:pPr>
            <a:r>
              <a:rPr lang="uk-UA" sz="2400" dirty="0"/>
              <a:t>Поняття </a:t>
            </a:r>
            <a:r>
              <a:rPr lang="uk-UA" sz="2400" b="1" dirty="0"/>
              <a:t>«система» </a:t>
            </a:r>
            <a:r>
              <a:rPr lang="uk-UA" sz="2400" dirty="0"/>
              <a:t>прийшло з грецької мови і означає ціле, складене з частин, з’єднання.</a:t>
            </a:r>
          </a:p>
          <a:p>
            <a:pPr marL="0" indent="584200" algn="just">
              <a:buNone/>
            </a:pPr>
            <a:endParaRPr lang="en-UA" sz="2400" dirty="0"/>
          </a:p>
          <a:p>
            <a:pPr marL="0" indent="584200">
              <a:buNone/>
            </a:pPr>
            <a:r>
              <a:rPr lang="uk-UA" sz="2400" dirty="0"/>
              <a:t>Система – це складове ціле, набір або комбінація елементів чи частин, що створюють єдиний комплекс, спрямований на досягнення певної (єдиної для всього комплексу) мети.</a:t>
            </a:r>
          </a:p>
          <a:p>
            <a:pPr marL="0" indent="584200">
              <a:buNone/>
            </a:pPr>
            <a:endParaRPr lang="en-UA" sz="2400" dirty="0"/>
          </a:p>
          <a:p>
            <a:pPr marL="0" indent="584200">
              <a:buNone/>
            </a:pPr>
            <a:r>
              <a:rPr lang="uk-UA" sz="2400" dirty="0"/>
              <a:t>Різновидом системи є інформаційна система.</a:t>
            </a:r>
          </a:p>
          <a:p>
            <a:pPr marL="0" indent="584200">
              <a:buNone/>
            </a:pPr>
            <a:endParaRPr lang="en-UA" sz="2400" dirty="0"/>
          </a:p>
          <a:p>
            <a:pPr marL="0" indent="584200">
              <a:buNone/>
            </a:pPr>
            <a:r>
              <a:rPr lang="uk-UA" sz="2400" b="1" dirty="0"/>
              <a:t>Інформаційна система </a:t>
            </a:r>
            <a:r>
              <a:rPr lang="uk-UA" sz="2400" dirty="0"/>
              <a:t>– це організований набір елементів, що збирає, передає, зберігає та надає певні дані.</a:t>
            </a:r>
            <a:endParaRPr lang="en-UA" sz="24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1795063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86F8B-C171-FD1A-C825-1A312F7431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210" y="444649"/>
            <a:ext cx="10653579" cy="5968701"/>
          </a:xfrm>
        </p:spPr>
        <p:txBody>
          <a:bodyPr>
            <a:normAutofit/>
          </a:bodyPr>
          <a:lstStyle/>
          <a:p>
            <a:pPr marL="0" indent="669925">
              <a:buNone/>
            </a:pPr>
            <a:r>
              <a:rPr lang="uk-UA" sz="2800" dirty="0"/>
              <a:t>Інформаційна система складається з моделі, обладнання, процесів, процедур, даних та операцій.</a:t>
            </a:r>
          </a:p>
          <a:p>
            <a:pPr marL="0" indent="669925">
              <a:buNone/>
            </a:pPr>
            <a:endParaRPr lang="en-UA" sz="2800" dirty="0"/>
          </a:p>
          <a:p>
            <a:pPr marL="0" indent="669925">
              <a:buNone/>
            </a:pPr>
            <a:r>
              <a:rPr lang="uk-UA" sz="2800" dirty="0"/>
              <a:t>Кожна інформаційна система включає наступні елементи:</a:t>
            </a:r>
            <a:endParaRPr lang="en-UA" sz="2800" dirty="0"/>
          </a:p>
          <a:p>
            <a:pPr marL="514350" lvl="0" indent="-514350">
              <a:buFont typeface="+mj-lt"/>
              <a:buAutoNum type="arabicPeriod"/>
            </a:pPr>
            <a:r>
              <a:rPr lang="uk-UA" sz="2800" dirty="0"/>
              <a:t>Структура системи – це сукупність елементів системи і взаємозв’язків між ними.</a:t>
            </a:r>
            <a:endParaRPr lang="en-UA" sz="2800" dirty="0"/>
          </a:p>
          <a:p>
            <a:pPr marL="514350" lvl="0" indent="-514350">
              <a:buFont typeface="+mj-lt"/>
              <a:buAutoNum type="arabicPeriod"/>
            </a:pPr>
            <a:r>
              <a:rPr lang="uk-UA" sz="2800" dirty="0"/>
              <a:t>Функції кожного елемента системи.</a:t>
            </a:r>
            <a:endParaRPr lang="en-UA" sz="2800" dirty="0"/>
          </a:p>
          <a:p>
            <a:pPr marL="514350" lvl="0" indent="-514350">
              <a:buFont typeface="+mj-lt"/>
              <a:buAutoNum type="arabicPeriod"/>
            </a:pPr>
            <a:r>
              <a:rPr lang="uk-UA" sz="2800" dirty="0"/>
              <a:t>Вхід і вихід кожного елемента в систему.</a:t>
            </a:r>
            <a:endParaRPr lang="en-UA" sz="2800" dirty="0"/>
          </a:p>
          <a:p>
            <a:pPr marL="514350" indent="-514350">
              <a:buFont typeface="+mj-lt"/>
              <a:buAutoNum type="arabicPeriod"/>
            </a:pPr>
            <a:r>
              <a:rPr lang="uk-UA" sz="2800" dirty="0"/>
              <a:t>Мета і обмеження системи та її окремих елементів</a:t>
            </a:r>
            <a:r>
              <a:rPr lang="en-UA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4533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8DFC8-F28A-3A1E-D87A-8ADE246BA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304040"/>
            <a:ext cx="10653579" cy="5553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/>
              <a:t>За сферою діяльності:</a:t>
            </a:r>
            <a:endParaRPr lang="en-UA" sz="2800" dirty="0"/>
          </a:p>
          <a:p>
            <a:pPr lvl="0"/>
            <a:r>
              <a:rPr lang="uk-UA" b="1" dirty="0"/>
              <a:t>державні</a:t>
            </a:r>
            <a:r>
              <a:rPr lang="uk-UA" dirty="0"/>
              <a:t> –  ІC призначені для складання перспективних та поточних планів розвитку країни, обліку результатів і регулювання діяльності окремих галузей народного господарства, для розробки державного бюджету та контролю за його виконанням; </a:t>
            </a:r>
            <a:endParaRPr lang="en-UA" dirty="0"/>
          </a:p>
          <a:p>
            <a:pPr lvl="0"/>
            <a:r>
              <a:rPr lang="uk-UA" b="1" dirty="0"/>
              <a:t>територіальні (регіональні)</a:t>
            </a:r>
            <a:r>
              <a:rPr lang="uk-UA" dirty="0"/>
              <a:t> –  ІC спрямовані на управління адміністративно-територіальним регіоном. До них належать ІC області, міста, району. Ці системи виконують роботи з обробки інформації, необхідної для реалізації функцій управління регіоном, формування звітності й видачі оперативних даних місцевим і керівним державним та господарським органам;</a:t>
            </a:r>
            <a:endParaRPr lang="en-UA" dirty="0"/>
          </a:p>
          <a:p>
            <a:r>
              <a:rPr lang="uk-UA" b="1" dirty="0"/>
              <a:t>галузеві –  </a:t>
            </a:r>
            <a:r>
              <a:rPr lang="uk-UA" dirty="0"/>
              <a:t>інформаційні системи призначені для управління підвідомчими підприємствами та організаціями. Вони діють у промисловості та сільському господарстві, в будівництві, на транспорті тощо. В них розв’язуються задачі інформаційного обслуговування апарату управління галузевих міністерств і їх підрозділів. Галузеві ІC відрізняються сферами застосування – промислова, непромислова, наукова;</a:t>
            </a:r>
            <a:endParaRPr lang="en-UA" dirty="0"/>
          </a:p>
          <a:p>
            <a:pPr marL="0" indent="0">
              <a:buNone/>
            </a:pPr>
            <a:endParaRPr lang="en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8F2D46-1156-5149-91D9-890B2EB50140}"/>
              </a:ext>
            </a:extLst>
          </p:cNvPr>
          <p:cNvSpPr txBox="1"/>
          <p:nvPr/>
        </p:nvSpPr>
        <p:spPr>
          <a:xfrm>
            <a:off x="1338141" y="548640"/>
            <a:ext cx="9515717" cy="755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68985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Класифікація інформаційних систем:</a:t>
            </a:r>
            <a:endParaRPr lang="en-UA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791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8BDD5-3AC6-2115-BC71-8666EF33C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057835"/>
            <a:ext cx="10653579" cy="52515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dirty="0"/>
              <a:t>За сферою діяльності:</a:t>
            </a:r>
            <a:endParaRPr lang="en-UA" sz="3600" dirty="0"/>
          </a:p>
          <a:p>
            <a:pPr lvl="0"/>
            <a:r>
              <a:rPr lang="uk-UA" sz="2800" b="1" dirty="0"/>
              <a:t>інформаційні системи управління підприємствами – </a:t>
            </a:r>
            <a:r>
              <a:rPr lang="uk-UA" sz="2800" dirty="0"/>
              <a:t> це системи із застосуванням сучасних засобів автоматизованої обробки даних, економіко-математичних та інших методів для регулярного розв’язування задач управління виробничо-господарською діяльністю підприємства; </a:t>
            </a:r>
            <a:endParaRPr lang="en-UA" sz="2800" dirty="0"/>
          </a:p>
          <a:p>
            <a:pPr lvl="0"/>
            <a:r>
              <a:rPr lang="uk-UA" sz="2800" b="1" dirty="0"/>
              <a:t>інформаційні системи управління технологічними процесами (ІСУ ТП) – </a:t>
            </a:r>
            <a:r>
              <a:rPr lang="uk-UA" sz="2800" dirty="0"/>
              <a:t>  керують станом технологічних процесів (робота верстата, домни тощо). </a:t>
            </a:r>
            <a:endParaRPr lang="en-UA" sz="28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794045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549CC-41BC-BFE5-228B-1C6228968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 рівнем автоматизації процесів управління:</a:t>
            </a:r>
            <a:br>
              <a:rPr lang="en-UA" dirty="0"/>
            </a:b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ECE02-9B0A-6B82-B69B-C59DCCFD8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165412"/>
            <a:ext cx="11453846" cy="5692588"/>
          </a:xfrm>
          <a:gradFill>
            <a:gsLst>
              <a:gs pos="15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2500" lnSpcReduction="10000"/>
          </a:bodyPr>
          <a:lstStyle/>
          <a:p>
            <a:pPr lvl="0"/>
            <a:r>
              <a:rPr lang="uk-UA" b="1" dirty="0"/>
              <a:t>інформаційно-пошукові системи – </a:t>
            </a:r>
            <a:r>
              <a:rPr lang="uk-UA" dirty="0"/>
              <a:t>це інформаційні системи,</a:t>
            </a:r>
            <a:r>
              <a:rPr lang="uk-UA" b="1" dirty="0"/>
              <a:t> </a:t>
            </a:r>
            <a:r>
              <a:rPr lang="uk-UA" dirty="0"/>
              <a:t>  орієнтовані на розв’язування задач пошуку інформації. Змістова обробка інформації у таких системах відсутня; </a:t>
            </a:r>
            <a:endParaRPr lang="en-UA" dirty="0"/>
          </a:p>
          <a:p>
            <a:pPr lvl="0"/>
            <a:r>
              <a:rPr lang="uk-UA" b="1" dirty="0"/>
              <a:t>інформаційно-довідкові системи</a:t>
            </a:r>
            <a:r>
              <a:rPr lang="uk-UA" dirty="0"/>
              <a:t> – за результатами пошуку обчислюють значення арифметичних функцій; </a:t>
            </a:r>
            <a:endParaRPr lang="en-UA" dirty="0"/>
          </a:p>
          <a:p>
            <a:pPr lvl="0"/>
            <a:r>
              <a:rPr lang="uk-UA" b="1" dirty="0"/>
              <a:t>інформаційно-керуючі, або управлінські</a:t>
            </a:r>
            <a:r>
              <a:rPr lang="uk-UA" dirty="0"/>
              <a:t> – це системи (відомі у вітчизняній літературі під назвою «автоматизовані системи організаційного управління») являють собою організаційно-технічні системи, які забезпечують вироблення рішення на основі автоматизації інформаційних процесів у сфері управління. Отже, вони призначені для автоматизованого розв’язування широкого кола задач управління; </a:t>
            </a:r>
            <a:endParaRPr lang="en-UA" dirty="0"/>
          </a:p>
          <a:p>
            <a:pPr lvl="0"/>
            <a:r>
              <a:rPr lang="uk-UA" b="1" dirty="0"/>
              <a:t>системи підтримки прийняття рішень –  </a:t>
            </a:r>
            <a:r>
              <a:rPr lang="uk-UA" dirty="0"/>
              <a:t>це інтерактивна комп’ютерна система, призначена для підтримки різних видів діяльності при прийнятті рішень із слабо структурованих або неструктурованих проблем. Головним чином такі системи існують у діяльності менеджерів середнього рівня; </a:t>
            </a:r>
            <a:endParaRPr lang="en-UA" dirty="0"/>
          </a:p>
          <a:p>
            <a:pPr lvl="0"/>
            <a:r>
              <a:rPr lang="uk-UA" b="1" dirty="0"/>
              <a:t> інформаційні системи, побудовані на штучному інтелекті (інтелектуальні ІC) – </a:t>
            </a:r>
            <a:r>
              <a:rPr lang="uk-UA" dirty="0"/>
              <a:t>це системи, створені людиною на базі ЕОМ, що імітують розв’язування людиною складних творчих задач. Створенню інтелектуальних інформаційних систем сприяла розробка в теорії штучного інтелекту логіко-лінгвістичних моделей. </a:t>
            </a:r>
            <a:endParaRPr lang="en-UA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3787677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F4A99-4246-1C41-D4F9-A258C4A5D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 типом: </a:t>
            </a:r>
            <a:br>
              <a:rPr lang="en-UA" dirty="0"/>
            </a:b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3BFDF-7874-E696-60C0-ADEB495B65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z="3200" b="1" dirty="0"/>
              <a:t>документальна ІC</a:t>
            </a:r>
            <a:r>
              <a:rPr lang="uk-UA" sz="3200" dirty="0"/>
              <a:t> – це система, в якій об’єктом зберігання й обробки є власне документи; </a:t>
            </a:r>
            <a:endParaRPr lang="en-UA" sz="3200" dirty="0"/>
          </a:p>
          <a:p>
            <a:pPr lvl="0"/>
            <a:r>
              <a:rPr lang="uk-UA" sz="3200" b="1" dirty="0"/>
              <a:t>фактографічна ІC</a:t>
            </a:r>
            <a:r>
              <a:rPr lang="uk-UA" sz="3200" dirty="0"/>
              <a:t> – система, де об’єктом або сутністю є те, що являє для проблемної сфери багатогранний інтерес (співробітник, договір, виріб тощо). Відомості про ці сутності можуть знаходитись у множині різних вхідних і вихідних повідомлень.</a:t>
            </a:r>
            <a:endParaRPr lang="en-UA" sz="32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3995003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6F4AD-4B69-3E33-BC6F-AA7DC9379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 сферою застосування:</a:t>
            </a:r>
            <a:br>
              <a:rPr lang="en-UA" dirty="0"/>
            </a:b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FD8C2-778F-5316-5D76-3CD3284D44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uk-UA" sz="2800" b="1" dirty="0"/>
              <a:t>ІС організаційного управління –  </a:t>
            </a:r>
            <a:r>
              <a:rPr lang="uk-UA" sz="2800" dirty="0"/>
              <a:t>призначені для автоматизації функцій адміністративного (управлінського) персоналу. До цього класу належать системи управління як промисловими (підприємства), так і непромисловими об’єктами (банки, біржі, страхові компанії, готелі тощо) й окремими офісами (офісні системи).</a:t>
            </a:r>
            <a:endParaRPr lang="en-UA" sz="2800" dirty="0"/>
          </a:p>
          <a:p>
            <a:pPr lvl="0"/>
            <a:r>
              <a:rPr lang="uk-UA" sz="2800" b="1" dirty="0"/>
              <a:t>ІС управління технологічними процесами</a:t>
            </a:r>
            <a:r>
              <a:rPr lang="uk-UA" sz="2800" dirty="0"/>
              <a:t> –  призначені для автоматизації технологічних процесів (гнучкі виробничі процеси, металургія, енергетика тощо).</a:t>
            </a:r>
            <a:endParaRPr lang="en-UA" sz="28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728146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F9A43-DACB-0C47-A664-650309BF3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 ступенем централізації обробки інформації:</a:t>
            </a:r>
            <a:br>
              <a:rPr lang="en-UA" dirty="0"/>
            </a:b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63CC6-9EF2-851A-BD99-A011EFF6D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541929"/>
            <a:ext cx="10653578" cy="4767431"/>
          </a:xfrm>
        </p:spPr>
        <p:txBody>
          <a:bodyPr/>
          <a:lstStyle/>
          <a:p>
            <a:pPr lvl="0"/>
            <a:r>
              <a:rPr lang="uk-UA" sz="2800" dirty="0"/>
              <a:t>централізовані;</a:t>
            </a:r>
            <a:endParaRPr lang="en-UA" sz="2800" dirty="0"/>
          </a:p>
          <a:p>
            <a:pPr lvl="0"/>
            <a:r>
              <a:rPr lang="uk-UA" sz="2800" dirty="0"/>
              <a:t>децентралізовані;</a:t>
            </a:r>
            <a:endParaRPr lang="en-UA" sz="2800" dirty="0"/>
          </a:p>
          <a:p>
            <a:pPr lvl="0"/>
            <a:r>
              <a:rPr lang="uk-UA" sz="2800" dirty="0"/>
              <a:t>комплексного використання.</a:t>
            </a:r>
            <a:endParaRPr lang="en-UA" sz="2800" dirty="0"/>
          </a:p>
          <a:p>
            <a:pPr marL="0" indent="0">
              <a:buNone/>
            </a:pPr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774919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13DD3-41F7-27DE-75E8-00E8EA60B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 ступенем інтеграції функцій:</a:t>
            </a:r>
            <a:br>
              <a:rPr lang="en-UA" dirty="0"/>
            </a:b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DC5E4-F17C-4540-3FC9-C0422C3EC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z="3200" dirty="0"/>
              <a:t>багаторівневі з інтеграцією за рівнями управління;</a:t>
            </a:r>
            <a:endParaRPr lang="en-UA" sz="3200" dirty="0"/>
          </a:p>
          <a:p>
            <a:pPr lvl="0"/>
            <a:r>
              <a:rPr lang="uk-UA" sz="3200" dirty="0"/>
              <a:t>багаторівневі з інтеграцією за рівнями планування.</a:t>
            </a:r>
            <a:endParaRPr lang="en-UA" sz="32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669283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FABB2-5AE5-9A3C-38AD-7EA0277C3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Структура інформаційних систем</a:t>
            </a:r>
            <a:br>
              <a:rPr lang="en-UA" dirty="0"/>
            </a:b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B296F-D91D-FECD-A45C-9A6BA5A2A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082" y="1290918"/>
            <a:ext cx="11761694" cy="5360894"/>
          </a:xfrm>
        </p:spPr>
        <p:txBody>
          <a:bodyPr>
            <a:normAutofit fontScale="92500" lnSpcReduction="10000"/>
          </a:bodyPr>
          <a:lstStyle/>
          <a:p>
            <a:pPr marL="0" indent="669925">
              <a:buNone/>
            </a:pPr>
            <a:r>
              <a:rPr lang="uk-UA" sz="2400" b="1" dirty="0"/>
              <a:t>Структура інформаційної системи</a:t>
            </a:r>
            <a:r>
              <a:rPr lang="uk-UA" sz="2400" dirty="0"/>
              <a:t> – характе­ристика внутрішнього стану системи, опис постійних </a:t>
            </a:r>
            <a:r>
              <a:rPr lang="uk-UA" sz="2400" dirty="0" err="1"/>
              <a:t>зв'язків</a:t>
            </a:r>
            <a:r>
              <a:rPr lang="uk-UA" sz="2400" dirty="0"/>
              <a:t> між її елементами.</a:t>
            </a:r>
            <a:endParaRPr lang="en-UA" sz="2400" dirty="0"/>
          </a:p>
          <a:p>
            <a:pPr marL="457200" lvl="0" indent="-457200">
              <a:buFont typeface="+mj-lt"/>
              <a:buAutoNum type="arabicPeriod"/>
            </a:pPr>
            <a:r>
              <a:rPr lang="uk-UA" sz="2800" b="1" dirty="0"/>
              <a:t>Функціональна структура</a:t>
            </a:r>
            <a:r>
              <a:rPr lang="uk-UA" sz="2800" dirty="0"/>
              <a:t> – це структура, елементами якої є підсистеми (компоненти), функції ІC або її частини, а зв'язки між елементами – це потоки інформації, що циркулює між ними під час функціонування ІC.</a:t>
            </a:r>
            <a:endParaRPr lang="en-UA" sz="2800" dirty="0"/>
          </a:p>
          <a:p>
            <a:pPr marL="457200" lvl="0" indent="-457200">
              <a:buFont typeface="+mj-lt"/>
              <a:buAutoNum type="arabicPeriod"/>
            </a:pPr>
            <a:r>
              <a:rPr lang="uk-UA" sz="2800" b="1" dirty="0"/>
              <a:t>Технічна структура</a:t>
            </a:r>
            <a:r>
              <a:rPr lang="uk-UA" sz="2800" dirty="0"/>
              <a:t> – це структура, елементами якої є облад­нання комплексу технічних засобів ІC, а зв'язки між елементами відбивають інформаційний обмін.</a:t>
            </a:r>
            <a:endParaRPr lang="en-UA" sz="2800" dirty="0"/>
          </a:p>
          <a:p>
            <a:pPr marL="457200" lvl="0" indent="-457200">
              <a:buFont typeface="+mj-lt"/>
              <a:buAutoNum type="arabicPeriod"/>
            </a:pPr>
            <a:r>
              <a:rPr lang="uk-UA" sz="2800" b="1" dirty="0"/>
              <a:t>Організаційна структура</a:t>
            </a:r>
            <a:r>
              <a:rPr lang="uk-UA" sz="2800" dirty="0"/>
              <a:t> – це структура, елементами якої є колективи людей і окремі виконавці, а зв'язки між елементами –  інформаційні, </a:t>
            </a:r>
            <a:r>
              <a:rPr lang="uk-UA" sz="2800" dirty="0" err="1"/>
              <a:t>субпідрядності</a:t>
            </a:r>
            <a:r>
              <a:rPr lang="uk-UA" sz="2800" dirty="0"/>
              <a:t> та взаємодії.</a:t>
            </a:r>
            <a:endParaRPr lang="en-UA" sz="28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3414539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29EAF-7B23-E977-BAC0-0DB3B5FE8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412376"/>
            <a:ext cx="10653579" cy="5896984"/>
          </a:xfrm>
        </p:spPr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uk-UA" sz="2800" b="1" dirty="0"/>
              <a:t>4. Документальна структура</a:t>
            </a:r>
            <a:r>
              <a:rPr lang="uk-UA" sz="2800" dirty="0"/>
              <a:t> – це структура, елементами якої є неподільні складові і документи ІC, а зв'язки між елементами – взаємодії, </a:t>
            </a:r>
            <a:r>
              <a:rPr lang="uk-UA" sz="2800" dirty="0" err="1"/>
              <a:t>вхідності</a:t>
            </a:r>
            <a:r>
              <a:rPr lang="uk-UA" sz="2800" dirty="0"/>
              <a:t> і </a:t>
            </a:r>
            <a:r>
              <a:rPr lang="uk-UA" sz="2800" dirty="0" err="1"/>
              <a:t>субпідрядності</a:t>
            </a:r>
            <a:endParaRPr lang="uk-UA" sz="2800" dirty="0"/>
          </a:p>
          <a:p>
            <a:pPr marL="0" lvl="0" indent="0">
              <a:buNone/>
            </a:pPr>
            <a:r>
              <a:rPr lang="uk-UA" sz="2800" b="1" dirty="0"/>
              <a:t>5. Алгоритмічної структура</a:t>
            </a:r>
            <a:r>
              <a:rPr lang="uk-UA" sz="2800" dirty="0"/>
              <a:t> – це структура елементами якої  є алгоритми, а зв'язки між алгоритмами реалізуються за допомогою інформаційних ма­сивів.</a:t>
            </a:r>
          </a:p>
          <a:p>
            <a:pPr marL="0" lvl="0" indent="0">
              <a:buNone/>
            </a:pPr>
            <a:r>
              <a:rPr lang="uk-UA" sz="2800" b="1" dirty="0"/>
              <a:t>6. Програмна структура</a:t>
            </a:r>
            <a:r>
              <a:rPr lang="uk-UA" sz="2800" dirty="0"/>
              <a:t> – це структура,  зв'язки між елементами якої реалі­зуються у вигляді інформаційних масивів, а елементами структу­ри є програмні модулі.</a:t>
            </a:r>
          </a:p>
          <a:p>
            <a:pPr marL="0" lvl="0" indent="0">
              <a:buNone/>
            </a:pPr>
            <a:r>
              <a:rPr lang="uk-UA" sz="2800" b="1" dirty="0"/>
              <a:t>7. Інформаційна структура</a:t>
            </a:r>
            <a:r>
              <a:rPr lang="uk-UA" sz="2800" dirty="0"/>
              <a:t> – це структура, елементами якої є форми існування і подання інформації у системі, а зв'язки між ними – операції перетворення інформації в системі. Елементами інформаційної структури можуть бути також інформаційні маси­ви, а зв'язками – операції роботи з масивами: ввід, коригування, перегляд, знищення і т. ін.</a:t>
            </a:r>
            <a:endParaRPr lang="en-UA" sz="2800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528665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5C574-7540-96CA-DC77-1BAD7400A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211" y="2862871"/>
            <a:ext cx="10653578" cy="1132258"/>
          </a:xfrm>
        </p:spPr>
        <p:txBody>
          <a:bodyPr/>
          <a:lstStyle/>
          <a:p>
            <a:pPr algn="ctr"/>
            <a:r>
              <a:rPr lang="uk-UA" dirty="0"/>
              <a:t>Дякую за увагу!</a:t>
            </a:r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353575686"/>
      </p:ext>
    </p:extLst>
  </p:cSld>
  <p:clrMapOvr>
    <a:masterClrMapping/>
  </p:clrMapOvr>
</p:sld>
</file>

<file path=ppt/theme/theme1.xml><?xml version="1.0" encoding="utf-8"?>
<a:theme xmlns:a="http://schemas.openxmlformats.org/drawingml/2006/main" name="Helena">
  <a:themeElements>
    <a:clrScheme name="Helen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ena" id="{83D43F4A-02D5-42AD-9542-27487597C212}" vid="{14154C61-C2E2-42F2-9833-4EC39495D4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17</TotalTime>
  <Words>940</Words>
  <Application>Microsoft Macintosh PowerPoint</Application>
  <PresentationFormat>Widescreen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Neue Haas Grotesk Text Pro</vt:lpstr>
      <vt:lpstr>Times New Roman</vt:lpstr>
      <vt:lpstr>Helena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За рівнем автоматизації процесів управління: </vt:lpstr>
      <vt:lpstr>За типом:  </vt:lpstr>
      <vt:lpstr>За сферою застосування: </vt:lpstr>
      <vt:lpstr>За ступенем централізації обробки інформації: </vt:lpstr>
      <vt:lpstr>За ступенем інтеграції функцій: </vt:lpstr>
      <vt:lpstr>Структура інформаційних систем </vt:lpstr>
      <vt:lpstr>PowerPoint Presentation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2</cp:revision>
  <dcterms:created xsi:type="dcterms:W3CDTF">2025-10-23T10:17:06Z</dcterms:created>
  <dcterms:modified xsi:type="dcterms:W3CDTF">2025-10-23T10:35:49Z</dcterms:modified>
</cp:coreProperties>
</file>