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2" r:id="rId4"/>
    <p:sldId id="290" r:id="rId5"/>
    <p:sldId id="289" r:id="rId6"/>
    <p:sldId id="287" r:id="rId7"/>
    <p:sldId id="285" r:id="rId8"/>
    <p:sldId id="292" r:id="rId9"/>
    <p:sldId id="291" r:id="rId10"/>
    <p:sldId id="288" r:id="rId11"/>
    <p:sldId id="286" r:id="rId12"/>
    <p:sldId id="262" r:id="rId13"/>
    <p:sldId id="259" r:id="rId14"/>
    <p:sldId id="258" r:id="rId15"/>
    <p:sldId id="266" r:id="rId16"/>
    <p:sldId id="263" r:id="rId17"/>
    <p:sldId id="264" r:id="rId18"/>
    <p:sldId id="265" r:id="rId19"/>
    <p:sldId id="269" r:id="rId20"/>
    <p:sldId id="267" r:id="rId21"/>
    <p:sldId id="268" r:id="rId22"/>
    <p:sldId id="284" r:id="rId23"/>
    <p:sldId id="270" r:id="rId24"/>
    <p:sldId id="272" r:id="rId25"/>
    <p:sldId id="271" r:id="rId26"/>
    <p:sldId id="273" r:id="rId27"/>
    <p:sldId id="260" r:id="rId28"/>
    <p:sldId id="274" r:id="rId29"/>
    <p:sldId id="275" r:id="rId30"/>
    <p:sldId id="277" r:id="rId31"/>
    <p:sldId id="276" r:id="rId32"/>
    <p:sldId id="278" r:id="rId33"/>
    <p:sldId id="279" r:id="rId34"/>
    <p:sldId id="280" r:id="rId35"/>
    <p:sldId id="281" r:id="rId3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14" y="51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26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0259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78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47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967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435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2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50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14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46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24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B629A-43C9-4CBF-9B33-7894B5353199}" type="datetimeFigureOut">
              <a:rPr lang="ru-RU" smtClean="0"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705BA-C37E-4B5E-A40A-F1F8FBC3BBB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052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 fontAlgn="base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ru-RU" altLang="ru-RU" sz="4000" b="1" i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Практичне</a:t>
            </a:r>
            <a:r>
              <a:rPr lang="ru-RU" altLang="ru-RU" sz="40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altLang="ru-RU" sz="4000" b="1" i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заняття</a:t>
            </a:r>
            <a:r>
              <a:rPr lang="ru-RU" altLang="ru-RU" sz="40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altLang="ru-RU" sz="40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lang="ru-RU" altLang="ru-RU" sz="4000" b="1" i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° 4</a:t>
            </a:r>
            <a:endParaRPr lang="ru-RU" altLang="ru-RU" sz="4000" dirty="0">
              <a:latin typeface="Arial" pitchFamily="34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Взяття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крові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у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сільськогосподарських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тварин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altLang="ru-RU" sz="4000" dirty="0">
              <a:latin typeface="Arial" pitchFamily="34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Алергічна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діагностика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бруцельозу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Ознайомлення</a:t>
            </a:r>
            <a:endParaRPr lang="ru-RU" altLang="ru-RU" sz="4000" dirty="0">
              <a:latin typeface="Arial" pitchFamily="34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зі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складанням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плану (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схеми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оздоровчо-профілактичних</a:t>
            </a:r>
            <a:endParaRPr lang="ru-RU" altLang="ru-RU" sz="4000" dirty="0">
              <a:latin typeface="Arial" pitchFamily="34" charset="0"/>
              <a:cs typeface="Arial" pitchFamily="34" charset="0"/>
            </a:endParaRPr>
          </a:p>
          <a:p>
            <a:pPr lvl="0" indent="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заходів</a:t>
            </a:r>
            <a:r>
              <a:rPr lang="ru-RU" altLang="ru-RU" sz="4000" b="1" dirty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при </a:t>
            </a:r>
            <a:r>
              <a:rPr lang="ru-RU" altLang="ru-RU" sz="4000" b="1" dirty="0" err="1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бруцельозі</a:t>
            </a:r>
            <a:endParaRPr lang="ru-RU" alt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07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29578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uk-UA" alt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коней, великої й дрібної рогатої ху­доби проби крові беруть із яремної вени, на межі верхньої й середньої третин шиї, або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підхвостової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вени,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свиней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 вени вуха або судин хвоста, у собак, котів та хутрових звірів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 поверхневої вени стегна, передпліччя чи подуше­чок лап,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птиці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підкрильцевої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вени або з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гребеня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(у курей). 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83247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Взяття проб крові </a:t>
            </a:r>
            <a:r>
              <a:rPr lang="uk-UA" alt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alt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тварин і птиці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0559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gov.cap.ru/UserFiles/news/20130516/Original/img_872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8" t="34715" r="12362"/>
          <a:stretch/>
        </p:blipFill>
        <p:spPr bwMode="auto">
          <a:xfrm>
            <a:off x="971600" y="181981"/>
            <a:ext cx="6956402" cy="481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06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bezformata.ru/content/Images/000/034/525/image345258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2888"/>
            <a:ext cx="6787480" cy="509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40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fermer.tv/sites/default/files/video_embed_field_thumbnails/youtube/dFjCD3jhDk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5189"/>
            <a:ext cx="6506334" cy="487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28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hrunya.ru/wp-content/uploads/2015/08/8bc01d49f6b3b249bf577dd2522140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5486"/>
            <a:ext cx="6480720" cy="48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0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korovainfo.ru/upload/images1/%D0%9C%D0%B5%D1%82%D0%BE%D0%B4%D0%B8%D0%BA%D0%B8%20%D0%BE%D1%82%D0%B1%D0%BE%D1%80%D0%B0%20%D0%BA%D1%80%D0%BE%D0%B2%D0%B8%20%D1%83%20%D1%81%D0%B2%D0%B8%D0%BD%D0%B5%D0%B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7494"/>
            <a:ext cx="7999978" cy="460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98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xanora.ru/uploads/2013/06/shema_3_vzyatie_krovi_s_glaznogo_sinus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0" y="88142"/>
            <a:ext cx="3528392" cy="4934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www.zoovet.info/images/stati/episit/ris_4_vzyatie_krovi_iz_glaznogo_sinus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0"/>
            <a:ext cx="5436095" cy="4244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86627" y="4376047"/>
            <a:ext cx="5857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/>
              <a:t>Взяття крові з очного синуса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33395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xanora.ru/uploads/2013/06/ris_3_vzyatie_krovi_s_sosudov_hvost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8552"/>
            <a:ext cx="5904656" cy="495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19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animal-store.ru/img/2015/050208/48265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935" y="93141"/>
            <a:ext cx="6575449" cy="4854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71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mybirds.ru/health/medic/analys/kak_vzyt_krov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72" b="12650"/>
          <a:stretch/>
        </p:blipFill>
        <p:spPr bwMode="auto">
          <a:xfrm>
            <a:off x="107503" y="411510"/>
            <a:ext cx="5021699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52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99542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 узяттям проб крові тварин фіксують.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Волосся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місці проколу вистригають, а у птиці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вищипують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пір’я й пух; шкіру дезінфікують спиртом або настойкою йоду.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309563" algn="l"/>
              </a:tabLs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свиней кінчик хвоста обмивають теплою водою з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милом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висушують чистим рушником, а потім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дезінфікують.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02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059582"/>
            <a:ext cx="9144000" cy="267765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Проби крові потрібно брати по можливості вранці, до годівлі й напування тварин. </a:t>
            </a: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Кров беруть у чисті стерильні скляні пробірки в об’ємі 7-10 мл від тва­рини і 2-3 мл - від птиці</a:t>
            </a:r>
            <a:r>
              <a:rPr kumimoji="0" lang="uk-UA" altLang="ru-RU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uk-UA" altLang="ru-RU" sz="28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водноразові</a:t>
            </a:r>
            <a:r>
              <a:rPr kumimoji="0" lang="uk-UA" altLang="ru-RU" sz="28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шприци.</a:t>
            </a:r>
            <a:r>
              <a:rPr kumimoji="0" lang="uk-UA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кожну пункцію беруть одну стерильну голку відповідної конструкції.</a:t>
            </a:r>
            <a:endParaRPr kumimoji="0" lang="uk-UA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16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44" y="411510"/>
            <a:ext cx="8568951" cy="4463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85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ohlen-meister.de/wp-content/uploads/2012/04/Einweg-Kunststoffspritze_mit_Einweg-Kan%C3%B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823"/>
            <a:ext cx="5832648" cy="507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22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33" y="195486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Для отримання сироватки штатив із пробірками ставлять у теплу пору року в прохолодне місце, а в холодну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 тепле приміщення.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Сироватку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 потреби можна відбирати через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10-12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год з моменту взяття крові.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Проби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крові або си­роваток надсилають у лабораторію впродовж першої доби після взяття.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Якщо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це зробити неможливо, то сироватку можна консервувати, добавляючи до неї 5%-й розчин фенолу у співвідношенні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1:9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або вносячи в пробірку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0,05-0,07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г (на кінчику скальпеля) борної кислоти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25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43558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На кожній пробі крові чи сироватки ставлять порядковий номер опису проби та інвентарний номер тварини.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Одночасно з пробами крові в лабораторію надсилають супровідний документ і опис проб крові чи сироватки за формами, наведеними у відповідних нормати­вних документах.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91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43558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Для алергічної діагностики бру­цельозу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овець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, кіз і свиней застосовують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бруцелін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Бруцелін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вводять вівцям і козам у товщу шкіри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підхвостової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складки в дозі 0,2 мл.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Правильність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уведення препарату контролюють утворенням на місці ін’єкції ущільненого горбка розміром з горошину.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Інтерпретацію проводять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через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42-48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год після введення препарату оглядом і пальпацією шкіри в місці ін’єкції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4951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RU" sz="3600" b="1" dirty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Алергічна діагностика бруцельозу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2648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3010"/>
            <a:ext cx="6012160" cy="4948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32127" y="3790572"/>
            <a:ext cx="25282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altLang="ru-RU" sz="3600" b="1" dirty="0" smtClean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Позитивна  </a:t>
            </a:r>
          </a:p>
          <a:p>
            <a:pPr algn="ctr"/>
            <a:r>
              <a:rPr lang="uk-UA" altLang="ru-RU" sz="3600" b="1" dirty="0" smtClean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реакція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81170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9548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 ступенем набряку розрізняють </a:t>
            </a:r>
            <a:r>
              <a:rPr lang="uk-UA" altLang="ru-RU" sz="2800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позитивну й сумнівну реакції. </a:t>
            </a:r>
            <a:endParaRPr lang="uk-UA" altLang="ru-RU" sz="2800" i="1" u="sng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 </a:t>
            </a:r>
            <a:r>
              <a:rPr lang="uk-UA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по­зитивної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реакції на місці введення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бруцеліну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з’являється добре помітний на­бряк, за </a:t>
            </a:r>
            <a:r>
              <a:rPr lang="uk-UA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сумнівної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він малопомітний, виявляється лише при пальпації місця введення препарату та порівнянні з протилежною складкою.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разі відсутності набряку реакцію вважають </a:t>
            </a:r>
            <a:r>
              <a:rPr lang="uk-UA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негативною</a:t>
            </a:r>
            <a:r>
              <a:rPr lang="uk-UA" altLang="ru-RU" sz="2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7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Свиням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бруцелін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уводять у ділянці основи зовнішнього боку вуха в дозі 0,2 мл.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Інтерпретацію проводять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двічі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через 24 і 48 год після ін’єкції.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хворих на бруцельоз свиней на місці введення препарату виникає запальна реакція у ви­гляді розлитого набряку, крім того, спостерігається гіперемія, а іноді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крововили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ви у вигляді темно-червоної плями в центрі набряку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це </a:t>
            </a:r>
            <a:r>
              <a:rPr lang="uk-UA" alt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позитивна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реакція.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Сумнівна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реакція характеризується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маловираженим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набряком. У здорових тва­рин реакції не буває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81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6136" y="2151605"/>
            <a:ext cx="25282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altLang="ru-RU" sz="3600" b="1" dirty="0" smtClean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Позитивна  </a:t>
            </a:r>
          </a:p>
          <a:p>
            <a:pPr algn="ctr"/>
            <a:r>
              <a:rPr lang="uk-UA" altLang="ru-RU" sz="3600" b="1" dirty="0" smtClean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реакція</a:t>
            </a:r>
            <a:endParaRPr lang="ru-RU" sz="36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555526"/>
            <a:ext cx="5090994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4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15566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Тваринам, що не реагували на перше введення препарату або дали сумнів­ну реакцію, алерген вводять повторно, в тій самій дозі й у те саме місце.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Після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другого введення реакцію враховують через 24 год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9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19622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Хоча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Україна тривалий час є благополучною щодо бруцельозу, служба ветеринарної медицини має бути готовою до появи цього захворювання.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разі появи бруцельозу в господарстві (населених пунктах) їх оголошують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неблагополучними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щодо цього захворювання, вводять карантин і розробляють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комплексний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план заходів щодо оздоровлення. 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0271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RU" sz="3600" b="1" dirty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Схема складання плану </a:t>
            </a:r>
            <a:r>
              <a:rPr lang="uk-UA" altLang="ru-RU" sz="3600" b="1" dirty="0" err="1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оздоровчо</a:t>
            </a:r>
            <a:r>
              <a:rPr lang="uk-UA" altLang="ru-RU" sz="3600" b="1" dirty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-профілактичних заходів при </a:t>
            </a:r>
            <a:r>
              <a:rPr lang="uk-UA" altLang="ru-RU" sz="3600" b="1" dirty="0" smtClean="0">
                <a:solidFill>
                  <a:srgbClr val="000000"/>
                </a:solidFill>
                <a:ea typeface="Times New Roman" pitchFamily="18" charset="0"/>
                <a:cs typeface="Times New Roman" panose="02020603050405020304" pitchFamily="18" charset="0"/>
              </a:rPr>
              <a:t>бру­цельозі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60608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9502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План розробляють комплексно, за участю представників державної ветеринарної служби, місцевих органів санітарно- епідеміологічної служби, фахівців і керівників неблагополучних господарств (власників тварин).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Головна мета обстеження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з’ясування особливостей епізоотичного осередку, що виник, виявлення джерел і шляхів занесення збудників бруцельозу, шляхів поширення хвороби в умовах певного господарства (населеного пункту). 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93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151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Уточ­нюється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динаміка епізоотичного процесу, дається оцінка ступеня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поширюваності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і характеру перебігу хвороби в обстежуваному стаді, виявляються умови, що сприяють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перезаражешію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тварин і створенню небезпеки зараження людей.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Ре­зультати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епізоотологічного обстеження дають можливість уточнити межі епізоо­тичного осередку, визначити характер і ступінь загрози для інших тваринниць­ких господарств, ферм, населених пунктів цього району.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70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30" y="41151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 час проведення обстеження враховують, що однією з основних причин виникнення нових осередків бруцельозу є введення в благополучні стада при­хованих </a:t>
            </a:r>
            <a:r>
              <a:rPr lang="uk-UA" alt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бруцелоносіїв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із господарств, які раніше були неблагополучними. 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Ак­тивними джерелами збудника інфекції можуть бути заражені бики, барани, кнури. 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Значну небезпеку в поширенні збудника може становити молоко, отри­мане від хворих тварин. </a:t>
            </a:r>
          </a:p>
        </p:txBody>
      </p:sp>
    </p:spTree>
    <p:extLst>
      <p:ext uri="{BB962C8B-B14F-4D97-AF65-F5344CB8AC3E}">
        <p14:creationId xmlns:p14="http://schemas.microsoft.com/office/powerpoint/2010/main" val="146399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19479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Завжди уточнюють порядок комплектування стада, з’ясовують, звідки і коли надходили в господарство тварини, чи піддавали їх профілактичному карантинуванню і контрольним дослідженням.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цьому враховують епізоотичну ситуацію в сусідніх господарствах і районі загалом, в інших районах, з якими підтримувалися господарсько-економічні зв’язки,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з’ясовують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порядок первинної переробки й реалізації продуктів тваринництва (передусім молочної продукції), отримують дані про вивезення (куди і коли) тварин і тваринницької продукції, а також заготовлених у господарстві кормів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00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6669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З’ясовують також стан кормової бази господарства, організацію заготівлі ко­рмів (їх походження), порядок використання пасовищ і водопоїв, стан пасовищ і </a:t>
            </a:r>
            <a:r>
              <a:rPr lang="uk-UA" alt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вододжерел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Не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менш важливі відомості про систему утримання тварин (зага­льне, індивідуально-стійлове, пасовищне, табірне, стійлово-пасовищне), систему вирощування молодняку, стан тваринницьких приміщень, наявність ветерина­рно-санітарних об’єктів та їхній стан, систему прибирання й знезаражування гною та стічних вод, прибирання гноївки, абортованих плодів, проведення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дезінфекційних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робіт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53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6" y="77155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Отримують і аналізують дані про динаміку епізоотичного процесу: дати й методи досліджень тварин, число виявлених випадків хвороби за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статево-віковими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групами худоби, число і дати врахованих абортів бруцельозної етіоло­гії та інших клінічних проявів хвороби, дані про перетримання хворих тварин у загальному стаді тощо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13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3950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Використання комплексу даних, отриманих при епізоотичному обстеженні, їх аналіз дають можливість конкретизувати основні елементи плану оздоровчих заходів, які мають бути спрямовані на забезпечення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купірування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епізоотичного осередку (запобігання винесенню збудника), виявлення та негайне усунення джерел збудника (хворих тварин), виключення можливості подальшого </a:t>
            </a:r>
            <a:r>
              <a:rPr lang="uk-UA" alt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перезараженя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поголів’я і ризику зараження людей, забезпечення знищення збудни­ка в об’єктах зовнішнього середовища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53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1151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Перелік і основний зміст цих заходів визначений відповідними норма­тивними документами (інструкції й настанови) з урахуванням місцевих приро­дних і господарсько-економічних умов, особливостей епізоотичної ситуації, що склалася в неблагополучному господарстві й районі.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До плану включають усі необхідні обмежувальні й оздоровчі заходи з обов’язковим зазначенням терміну виконання, відповідальних осіб і безпо­середніх виконавців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739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61319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 метою швидкого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купірування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виниклого епізоотичного осередку пе­редбачають повну заборону на виведення і введення сприйнятливих тварин, провезення й прогін тварин по території неблагополучного господарства, 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припинення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заготівлі грубих кормів для вивезення в інші господарства і райони.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Передбачають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також негайну ізоляцію і подальше здавання на забій усіх тва­рин, що реагували під час досліджень на бруцельоз, тих, що абортували або мали інші клінічні ознаки хвороби.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75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Окремими пунктами плану вводять облік усіх випадків абортів, передчасних пологів, затримання посліду, отелень (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окотів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) в обладнаних окремих приміщеннях.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Визначають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порядок знищення абор­тованих плодів, </a:t>
            </a:r>
            <a:r>
              <a:rPr lang="uk-UA" alt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послідів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, проведення дезінфекції.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Крім того, обов’язково передбачають порядок переробки й знезараження мо­лока та іншої продукції тваринництва. У разі здавання всього неблагополучного поголів’я на забій головну увагу приділяють санації тваринницьких приміщень, прифермської території, пасовищ, прибиранню й знезараженню гною</a:t>
            </a: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26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7534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Досить важливими є організаційно-господарські заходи, такі як будівництво і реконструкція тваринницьких, побутових приміщень і ветеринарно-санітарних об’єктів, придбання спецодягу, спецвзуття, предметів особистої гігієни, </a:t>
            </a:r>
            <a:r>
              <a:rPr lang="uk-UA" altLang="ru-RU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деззасобів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 </a:t>
            </a:r>
            <a:endParaRPr lang="uk-UA" altLang="ru-RU" sz="28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endParaRP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Обов’язково </a:t>
            </a:r>
            <a:r>
              <a:rPr lang="uk-UA" alt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передбачають медико-санітарні заходи щодо профілактики за­раження людей.</a:t>
            </a:r>
            <a:endParaRPr lang="uk-UA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55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1274</Words>
  <Application>Microsoft Office PowerPoint</Application>
  <PresentationFormat>Экран (16:9)</PresentationFormat>
  <Paragraphs>64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1-А</dc:title>
  <dc:creator>Oleksandr</dc:creator>
  <cp:lastModifiedBy>Alex</cp:lastModifiedBy>
  <cp:revision>11</cp:revision>
  <dcterms:created xsi:type="dcterms:W3CDTF">2015-12-15T19:10:10Z</dcterms:created>
  <dcterms:modified xsi:type="dcterms:W3CDTF">2018-11-19T16:16:15Z</dcterms:modified>
</cp:coreProperties>
</file>