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510" r:id="rId2"/>
    <p:sldId id="279" r:id="rId3"/>
    <p:sldId id="377" r:id="rId4"/>
    <p:sldId id="509" r:id="rId5"/>
    <p:sldId id="378" r:id="rId6"/>
    <p:sldId id="280" r:id="rId7"/>
    <p:sldId id="379" r:id="rId8"/>
    <p:sldId id="380" r:id="rId9"/>
    <p:sldId id="278" r:id="rId10"/>
    <p:sldId id="281" r:id="rId11"/>
    <p:sldId id="435" r:id="rId12"/>
    <p:sldId id="381" r:id="rId13"/>
    <p:sldId id="382" r:id="rId14"/>
    <p:sldId id="282" r:id="rId15"/>
    <p:sldId id="436" r:id="rId16"/>
    <p:sldId id="383" r:id="rId17"/>
    <p:sldId id="384" r:id="rId18"/>
    <p:sldId id="385" r:id="rId19"/>
    <p:sldId id="386" r:id="rId20"/>
    <p:sldId id="283" r:id="rId21"/>
    <p:sldId id="387" r:id="rId22"/>
    <p:sldId id="388" r:id="rId23"/>
    <p:sldId id="390" r:id="rId24"/>
    <p:sldId id="389" r:id="rId25"/>
  </p:sldIdLst>
  <p:sldSz cx="9144000" cy="5143500" type="screen16x9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>
        <p:scale>
          <a:sx n="110" d="100"/>
          <a:sy n="110" d="100"/>
        </p:scale>
        <p:origin x="-1644" y="-83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975589"/>
            <a:ext cx="6517482" cy="188191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2914651"/>
            <a:ext cx="6517482" cy="1028699"/>
          </a:xfrm>
        </p:spPr>
        <p:txBody>
          <a:bodyPr>
            <a:normAutofit/>
          </a:bodyPr>
          <a:lstStyle>
            <a:lvl1pPr marL="0" indent="0" algn="ctr">
              <a:buNone/>
              <a:defRPr sz="165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895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7772870" cy="25680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214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21423"/>
            <a:ext cx="7763814" cy="2052614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743093"/>
            <a:ext cx="7763814" cy="1026137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067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3829520" cy="25680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1775320"/>
            <a:ext cx="3829050" cy="25680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651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1778263"/>
            <a:ext cx="3655106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2288260"/>
            <a:ext cx="3829520" cy="20551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1778263"/>
            <a:ext cx="3661353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2288260"/>
            <a:ext cx="3829051" cy="20551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1344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1513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272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2951766" cy="1517439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457201"/>
            <a:ext cx="4650122" cy="38861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1974639"/>
            <a:ext cx="2951767" cy="2368761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6789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4451227" cy="1517441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68602" y="457201"/>
            <a:ext cx="2441519" cy="38862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1974639"/>
            <a:ext cx="4451212" cy="2368760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7054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3217030"/>
            <a:ext cx="7773324" cy="608708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523696"/>
            <a:ext cx="7366899" cy="2410602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831546"/>
            <a:ext cx="7773339" cy="511854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43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2570434"/>
          </a:xfrm>
        </p:spPr>
        <p:txBody>
          <a:bodyPr anchor="ctr"/>
          <a:lstStyle>
            <a:lvl1pPr algn="ctr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153616"/>
            <a:ext cx="7773339" cy="1189785"/>
          </a:xfrm>
        </p:spPr>
        <p:txBody>
          <a:bodyPr anchor="ctr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7853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457200"/>
            <a:ext cx="6977064" cy="2244678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2707524"/>
            <a:ext cx="6564224" cy="4460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279597"/>
            <a:ext cx="7773339" cy="106579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751116" y="565625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18169" y="22451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7871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1604041"/>
            <a:ext cx="7773339" cy="1883876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496751"/>
            <a:ext cx="7773339" cy="855483"/>
          </a:xfrm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9077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12038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2474232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207517"/>
            <a:ext cx="2474232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1775320"/>
            <a:ext cx="246864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207517"/>
            <a:ext cx="2477513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1775320"/>
            <a:ext cx="2478696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207517"/>
            <a:ext cx="2478696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2171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458079"/>
            <a:ext cx="7773339" cy="120294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3153615"/>
            <a:ext cx="2472307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1775320"/>
            <a:ext cx="2472307" cy="1143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3585811"/>
            <a:ext cx="2472307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3153615"/>
            <a:ext cx="247637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1775320"/>
            <a:ext cx="2477514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3585811"/>
            <a:ext cx="2477514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3153615"/>
            <a:ext cx="247551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1775320"/>
            <a:ext cx="2478696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3585809"/>
            <a:ext cx="2478790" cy="757591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0385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1775320"/>
            <a:ext cx="7773339" cy="25680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1940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57201"/>
            <a:ext cx="1914995" cy="38861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457201"/>
            <a:ext cx="5744043" cy="38861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759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7773339" cy="2568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4412457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fld id="{C7FF228D-F9E0-44E1-B199-4C8ACFC04E3E}" type="datetimeFigureOut">
              <a:rPr lang="ru-RU" smtClean="0"/>
              <a:t>20.02.2026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4412457"/>
            <a:ext cx="500466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4412457"/>
            <a:ext cx="57316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108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tx1"/>
        </a:buClr>
        <a:buFont typeface="Arial" panose="020B0604020202020204" pitchFamily="34" charset="0"/>
        <a:buChar char="•"/>
        <a:defRPr sz="15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3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2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3074" y="1291529"/>
            <a:ext cx="758130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dirty="0"/>
              <a:t>Група стрептоміцину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5581260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63656" y="44505"/>
            <a:ext cx="488034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Bef>
                <a:spcPts val="1200"/>
              </a:spcBef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Стрептоміцину сульфат 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Strер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оmусіnі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sulfas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гіркий гігроскопічний порошок без запаху розчиняється у воді. Руйнується при нагріванні та під впливом мідних кислот та лугів.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флаконах по 250, 500 тис. і 1 млн ОД (0,25 0,5, 1 г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897" y="100356"/>
            <a:ext cx="3997066" cy="4776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97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91440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7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списком Б у сухому приміщенні, при кімнатній температурі не вище 25</a:t>
            </a:r>
            <a:r>
              <a:rPr lang="uk-UA" sz="27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uk-UA" sz="27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44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34204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препарат широкого спектру дії на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грамнегативні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деякі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грампозитивні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кислотостійкі бактерії (кишкову паличку, збудника дизентерії, бруцельозу, туберкульозу, на кокові 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пеніциліностійкі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форми мікроорганізмів, але не діє на анаероби, спірохети та рикетсії.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введенні всередину стрептоміцин майже не всмоктується у кров діє на мікрофлору травного каналу.  При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внутрішньом’язовому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введенні швидко надходить у різні органи, майже не проникає через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гемато-енцефалічний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бар'єр.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організму виводиться протягом 12-24 годин.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420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3974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при перитоніті, плевриті, пневмонії, перикардиті, бешисі, чумі, бруцельозі, туберкульозі, сальмонельозі, лістеріозі,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ендометритах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маститах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сепсисі.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внутрішньом'язово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(на 1 кг маси) великій рогатій худобі 3-5 тис. ОД, свиням, телятам, вівцям 10-20 тис. ОД, птиці 30-50 тис ОД 2-3 рази на добу протягом 4-5 днів. Препарат вводять у порожнину матки, молочну цистерну, застосовують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інтратрахеально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вигляді розчину на ізотонічному розчині хлориду натрію з вмістом 1 мл не більше 10 тис. ОД антибіотика.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838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60428" y="0"/>
            <a:ext cx="678357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Стрептоміцин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хлоркальцевий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комплекс 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Streptomycinі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Calcii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chloridum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ctr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Це подвійна сіль хлориду кальцію і стрептоміцину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гідрохлориду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гіркий гігроскопічний порошок без запаху, добре розчиняється у воді. Руйнується під впливом міцних кислот і лугів та при нагріванні. 1 г стрептоміцину хлоркальцієвого комплексу містить 730 ОД стрептоміцину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8879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59915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випускають у флаконах по 100, 200 і 500 тис. ОД.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Належить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 списку Б.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списком Б у сухому приміщенні при кімнатній температурі.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діє аналогічно стрептоміцину сульфату, але на відміну від нього має переваги при введенні у спинномозковий канал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5497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40859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для лікування запалень головного і спинного мозку.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Розчин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готують перед введенням на стерильному ізотонічному розчині натрію хлориду або на дистильованій воді для ін’єкцій, 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інших захворюваннях вводять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внутрішньом'язово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два рази на добу з інтервалом 12 год.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внутрішньом'язово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(на кг маси) великій рогатій худобі 5-10 мг,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дрібній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рогатій худобі і свиням 10-20 мг.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8817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9942"/>
            <a:ext cx="914400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algn="ctr">
              <a:spcAft>
                <a:spcPts val="0"/>
              </a:spcAft>
            </a:pPr>
            <a:r>
              <a:rPr lang="uk-UA" sz="3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Група </a:t>
            </a:r>
            <a:r>
              <a:rPr lang="uk-UA" sz="36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аміноглікозидів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Більшість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аміноглікозидів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мають широкий спектр дії і продукуються променевими грибами.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введені всередину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аміноглікозиди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не всмоктуються у кров, а діють у травному каналі.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Використовують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їх при захворюваннях, викликаних сальмонелами, стафілококами 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шігелами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Між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неоміцином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канаміцином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існує перехресна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резистеніність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Аміноглікозиди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виявляють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нейро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нефро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ототоксичну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дії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503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11302" y="0"/>
            <a:ext cx="643269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Неоміцину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сульфат 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Neomycini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sulfa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білий гігроскопічний порошок, добре розчиняється у воді погано у спирті.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порошок у герметично закритих флаконах по 0,5 г (500 тис. ОД); і  1 г (1000000 ОД); таблетки по 0,1,  0,25г;  0,5% і 2% мазь (в тубах по 15 і 30г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3847" t="239" r="47289" b="-1"/>
          <a:stretch/>
        </p:blipFill>
        <p:spPr>
          <a:xfrm>
            <a:off x="223284" y="0"/>
            <a:ext cx="2488018" cy="5059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0274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039" y="75535"/>
            <a:ext cx="3163779" cy="40179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20977" t="8056" r="15618" b="8223"/>
          <a:stretch/>
        </p:blipFill>
        <p:spPr>
          <a:xfrm>
            <a:off x="4561368" y="106325"/>
            <a:ext cx="3444948" cy="4548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4926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2994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списком Б при температурі від 5</a:t>
            </a:r>
            <a:r>
              <a:rPr lang="uk-UA" sz="28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 де 25</a:t>
            </a:r>
            <a:r>
              <a:rPr lang="uk-UA" sz="28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має широкий спектр антимікробної дії на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грамнегативні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(стафілококи, пневмококи)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грампозитивні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(кишкова та дизентерійна палички, протей) мікроорганізми.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Швидко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всмоктується при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внутрішньом’язовому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введенні і утримується протягом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12год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терапевтичній концентрації.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організму виділяється нирками, а при порушенні їх функції можлива кумуляція.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введені всередину дія виявляється у травному каналі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9690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7591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диспепсії, гастроентерити,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пастерельоз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колібактеріоз, сальмонельоз, диплококові інфекції, бронхопневмонії, плеврит перитоніт, ендометрит, мастит та інфекційні хвороби сечовивідних шляхів. У хірургічній практиці застосовують для лікування інфікованих ран, гнійних уражень шкірі, та слизових оболонок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Протипоказаний при хворобах нирок.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Забороняється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застосовувати разом з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мономіцином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канаміцином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стрептоміцином.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(на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1кг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маси) телятам, ягнятам і поросятам 5-10 тис. ОД 3 рази на добу.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790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08745" y="106326"/>
            <a:ext cx="563525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Канаміцину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сульфат 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Каnamусіnі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sulfas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білих порошок добре розчиняється у воді.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545715" algn="l"/>
              </a:tabLs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флаконах по 0,5 і 1 (500000 або 1000000 ОД); 5% розчин в ампулах по 5 мл; піпетки очні з краплями по 0,001г; аерозольні балончики по 500 тис., 1млн. ОД; таблетки 0,125, 0,25, 0,5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596752"/>
            <a:ext cx="3508745" cy="344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5758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 l="24102" t="2921" r="23433" b="2866"/>
          <a:stretch/>
        </p:blipFill>
        <p:spPr>
          <a:xfrm>
            <a:off x="3806456" y="111801"/>
            <a:ext cx="2753832" cy="49451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268" y="0"/>
            <a:ext cx="2639797" cy="491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6298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42291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списком Б у сухому, залишеному від світла місці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після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внутрішньом'язового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введення швидко надходить в кров, де затримується 8-10 год у терапевтичній концентрації.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Легко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проникає у плевральну (що знаходиться між оболонками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легенів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 перитонеальну (черевну), синовіальну (накопичується у  порожнині суглоба) рідини, у бронхіальний секрет та жовч.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5165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89596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нормі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канаміцін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сульфат не проходить через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гематоенцефалічний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бар'єр (бар’єр між  кров’ю тканиною мозку), але при запаленні мозкових оболонок концентрація препарату у спинномозковій рідині може досягати 30-60% від концентрації його у крові.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Антибіотик проникає через плаценту.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Виводиться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канаміцин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головним чином нирками (протягом 24-48 год).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порушенні функції нирок виведення сповільнюється.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59935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09593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 введенні всередину препарат погано всмоктується і виводиться в основному з калом у незміненому вигляді. Також погано всмоктується при вдиханні у вигляді аерозолю.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цьому створюється висока концентрація у легенях та верхніх дихальних шляхах.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при захворюваннях дихальних та інфекціях сечовивідних шляхів, інфікованих ранах та гнійно-запальних процесах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682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80462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внутрішнім'язово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(на 1 кг маси) великій рогатій худобі 5 мг, дрібній рогатій худобі 5-6 мг, свиням і собакам 5-10 мг через 12 год.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Розчиняють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 0,25-0,5% розчині новокаїну або дистильованій воді.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08581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82902" y="74538"/>
            <a:ext cx="506109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Гентаміцин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Centamycinu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гігроскопічний порошок, добре розчиняється у воді.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порошок у флаконах по 0,08 г; розчин для ін’єкцій 4% у ампулах но 1, 2, 5, 10 мл; мазь 0,1% у тубах по 15 г; краплі очні 0,3% по 5 мл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914" y="74538"/>
            <a:ext cx="3951139" cy="292384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914" y="2081486"/>
            <a:ext cx="2962603" cy="2962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5038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81423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за спискам Б у сухому, захищеному від світла місці при температурі 4-25°С.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гентаміцин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діє бактерицидно на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грамнегативні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деякі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грампозитивні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мікроорганізми.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відміну від антибіотиків цієї ж групи значно активніший до стафілококів,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ешерихій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синьогнійної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палички.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До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стрепто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і ентерококів менш активний.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Має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перехресну стійкість з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неоміцином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канаміцином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1411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01419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Препарат після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внутрішньом’язового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введення добре всмоктується, досягаючи максимальної концентрації в крові через годину після ін'єкції.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Терапевтична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концентрація в організмі зберігається 6-8 годин.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Гентаміцин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проникає у плевральну і черепну порожнини, а також через плаценту.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Виділяється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активному вигляді через нирки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2204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48453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сепсис, менінгіт, перитоніт, септичний ендокардит,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інфекційно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-загальні захворювання органів дихання, інфекції нирок і сечовивідних шляхів, простатит, інфіковані опіки; інфекції, виразки, обмороження, опіки та рани.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Забій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тварин на м'ясо дозволяється не раніше 45 діб після останнього застосування препарату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869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89156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Протипоказання: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порушені  функції нирок, одночасне застосування з іншими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нефротоксичними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препаратами, одночасне застосування з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міорелаксантами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вагітність.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Гентаміцин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не можна одночасне застосовували з пеніцилінами, деяким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цефалоспоринами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іншими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аміноглікозидними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антибіотиками,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хлорамфеніколом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поліміксином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сульфаламідами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(на 1 кг маси) великій рогатій худобі 1,5мг, коням, дрібній рогатій худобі і свиням 1мг, собакам 0,5-1мг.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145783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Желтый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771</TotalTime>
  <Words>1248</Words>
  <Application>Microsoft Office PowerPoint</Application>
  <PresentationFormat>Экран (16:9)</PresentationFormat>
  <Paragraphs>70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Капля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Oleksandr</dc:creator>
  <cp:lastModifiedBy>Vet</cp:lastModifiedBy>
  <cp:revision>111</cp:revision>
  <dcterms:created xsi:type="dcterms:W3CDTF">2017-05-29T16:41:23Z</dcterms:created>
  <dcterms:modified xsi:type="dcterms:W3CDTF">2026-02-20T07:52:29Z</dcterms:modified>
</cp:coreProperties>
</file>