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0" r:id="rId8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8"/>
    <p:restoredTop sz="94598"/>
  </p:normalViewPr>
  <p:slideViewPr>
    <p:cSldViewPr snapToGrid="0">
      <p:cViewPr varScale="1">
        <p:scale>
          <a:sx n="100" d="100"/>
          <a:sy n="100" d="100"/>
        </p:scale>
        <p:origin x="864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03.11.2025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0776"/>
            <a:ext cx="9144000" cy="1193800"/>
          </a:xfrm>
        </p:spPr>
        <p:txBody>
          <a:bodyPr>
            <a:normAutofit fontScale="90000"/>
          </a:bodyPr>
          <a:lstStyle/>
          <a:p>
            <a:r>
              <a:rPr lang="uk-UA" sz="3600" b="1" noProof="0" dirty="0"/>
              <a:t>Тема 3. Організація </a:t>
            </a:r>
            <a:r>
              <a:rPr lang="uk-UA" sz="3600" b="1" noProof="0" dirty="0" err="1"/>
              <a:t>позамашинної</a:t>
            </a:r>
            <a:r>
              <a:rPr lang="uk-UA" sz="3600" b="1" noProof="0" dirty="0"/>
              <a:t> та машинної інформаційних баз (продовження)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34B4D6-7EAB-914B-F141-4F86BD802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C9407-20B6-78C8-91E1-226BEA4BB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r>
              <a:rPr lang="uk-UA" sz="3600" b="1" dirty="0"/>
              <a:t>Поняття машинного інформаційного забезпечення </a:t>
            </a:r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AD1D9-5E14-DB84-B064-944AF89D3EF2}"/>
              </a:ext>
            </a:extLst>
          </p:cNvPr>
          <p:cNvSpPr txBox="1"/>
          <p:nvPr/>
        </p:nvSpPr>
        <p:spPr>
          <a:xfrm>
            <a:off x="539750" y="2391827"/>
            <a:ext cx="10629900" cy="2887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Машинна інформаційна база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це частина інформаційної бази інформаційної системи, що являє собою сукупність інформаційних файлів, які зберігаються в пам’яті ЕОМ та на магнітних носіях (іншими словами, 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позамашинна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база перенесена на магнітні носії).</a:t>
            </a:r>
            <a:endParaRPr lang="en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65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277FBA-1F1D-04DD-13AB-AEC677EE9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05842-88F4-41F7-AEFC-209AFAF77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86ACB4-1237-8C28-814F-A751278D1878}"/>
              </a:ext>
            </a:extLst>
          </p:cNvPr>
          <p:cNvSpPr txBox="1"/>
          <p:nvPr/>
        </p:nvSpPr>
        <p:spPr>
          <a:xfrm>
            <a:off x="892175" y="583247"/>
            <a:ext cx="104076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Передумови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створення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основні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переваги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автоматизованого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бази</a:t>
            </a:r>
            <a:r>
              <a:rPr lang="ru-RU" sz="3600" dirty="0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HGSGothicE" panose="020B0900000000000000" pitchFamily="34" charset="-128"/>
                <a:cs typeface="Times New Roman" panose="02020603050405020304" pitchFamily="18" charset="0"/>
              </a:rPr>
              <a:t>даних</a:t>
            </a:r>
            <a:endParaRPr lang="en-UA" sz="3600" dirty="0">
              <a:latin typeface="Times New Roman" panose="02020603050405020304" pitchFamily="18" charset="0"/>
              <a:ea typeface="HGSGothicE" panose="020B0900000000000000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1B4E32-83B6-0C75-CF64-A23A2DAEC948}"/>
              </a:ext>
            </a:extLst>
          </p:cNvPr>
          <p:cNvSpPr txBox="1"/>
          <p:nvPr/>
        </p:nvSpPr>
        <p:spPr>
          <a:xfrm>
            <a:off x="539750" y="2736502"/>
            <a:ext cx="109283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71500" algn="just"/>
            <a:r>
              <a:rPr lang="ru-RU" sz="4000" dirty="0" err="1"/>
              <a:t>Автоматизована</a:t>
            </a:r>
            <a:r>
              <a:rPr lang="ru-RU" sz="4000" dirty="0"/>
              <a:t> база </a:t>
            </a:r>
            <a:r>
              <a:rPr lang="ru-RU" sz="4000" dirty="0" err="1"/>
              <a:t>даних</a:t>
            </a:r>
            <a:r>
              <a:rPr lang="ru-RU" sz="4000" dirty="0"/>
              <a:t> </a:t>
            </a:r>
            <a:r>
              <a:rPr lang="ru-RU" sz="4000" b="1" dirty="0"/>
              <a:t>(АБД</a:t>
            </a:r>
            <a:r>
              <a:rPr lang="ru-RU" sz="4000" dirty="0"/>
              <a:t>) – </a:t>
            </a:r>
            <a:r>
              <a:rPr lang="ru-RU" sz="4000" dirty="0" err="1"/>
              <a:t>це</a:t>
            </a:r>
            <a:r>
              <a:rPr lang="ru-RU" sz="4000" dirty="0"/>
              <a:t> система, яка </a:t>
            </a:r>
            <a:r>
              <a:rPr lang="ru-RU" sz="4000" dirty="0" err="1"/>
              <a:t>забезпечує</a:t>
            </a:r>
            <a:r>
              <a:rPr lang="ru-RU" sz="4000" dirty="0"/>
              <a:t> </a:t>
            </a:r>
            <a:r>
              <a:rPr lang="ru-RU" sz="4000" dirty="0" err="1"/>
              <a:t>збирання</a:t>
            </a:r>
            <a:r>
              <a:rPr lang="ru-RU" sz="4000" dirty="0"/>
              <a:t>, </a:t>
            </a:r>
            <a:r>
              <a:rPr lang="ru-RU" sz="4000" dirty="0" err="1"/>
              <a:t>зберігання</a:t>
            </a:r>
            <a:r>
              <a:rPr lang="ru-RU" sz="4000" dirty="0"/>
              <a:t>, </a:t>
            </a:r>
            <a:r>
              <a:rPr lang="ru-RU" sz="4000" dirty="0" err="1"/>
              <a:t>оновлення</a:t>
            </a:r>
            <a:r>
              <a:rPr lang="ru-RU" sz="4000" dirty="0"/>
              <a:t>, </a:t>
            </a:r>
            <a:r>
              <a:rPr lang="ru-RU" sz="4000" dirty="0" err="1"/>
              <a:t>пошук</a:t>
            </a:r>
            <a:r>
              <a:rPr lang="ru-RU" sz="4000" dirty="0"/>
              <a:t> і </a:t>
            </a:r>
            <a:r>
              <a:rPr lang="ru-RU" sz="4000" dirty="0" err="1"/>
              <a:t>використання</a:t>
            </a:r>
            <a:r>
              <a:rPr lang="ru-RU" sz="4000" dirty="0"/>
              <a:t> </a:t>
            </a:r>
            <a:r>
              <a:rPr lang="ru-RU" sz="4000" dirty="0" err="1"/>
              <a:t>інформації</a:t>
            </a:r>
            <a:r>
              <a:rPr lang="ru-RU" sz="4000" dirty="0"/>
              <a:t> за </a:t>
            </a:r>
            <a:r>
              <a:rPr lang="ru-RU" sz="4000" dirty="0" err="1"/>
              <a:t>допомогою</a:t>
            </a:r>
            <a:r>
              <a:rPr lang="ru-RU" sz="4000" dirty="0"/>
              <a:t> </a:t>
            </a:r>
            <a:r>
              <a:rPr lang="ru-RU" sz="4000" dirty="0" err="1"/>
              <a:t>комп’ютерних</a:t>
            </a:r>
            <a:r>
              <a:rPr lang="ru-RU" sz="4000" dirty="0"/>
              <a:t> </a:t>
            </a:r>
            <a:r>
              <a:rPr lang="ru-RU" sz="4000" dirty="0" err="1"/>
              <a:t>технологій</a:t>
            </a:r>
            <a:r>
              <a:rPr lang="ru-RU" sz="4000" dirty="0"/>
              <a:t>.</a:t>
            </a:r>
            <a:endParaRPr lang="en-UA" sz="4000" dirty="0"/>
          </a:p>
        </p:txBody>
      </p:sp>
    </p:spTree>
    <p:extLst>
      <p:ext uri="{BB962C8B-B14F-4D97-AF65-F5344CB8AC3E}">
        <p14:creationId xmlns:p14="http://schemas.microsoft.com/office/powerpoint/2010/main" val="672612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F6F518-DD85-B832-386D-5EECF1925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A73A1-52F7-4F34-4B08-63DAFF6288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C85322-69EB-EFD5-EED6-FE43C018DCC3}"/>
              </a:ext>
            </a:extLst>
          </p:cNvPr>
          <p:cNvSpPr txBox="1"/>
          <p:nvPr/>
        </p:nvSpPr>
        <p:spPr>
          <a:xfrm>
            <a:off x="892175" y="330200"/>
            <a:ext cx="104076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/>
              <a:t>Передумови</a:t>
            </a:r>
            <a:r>
              <a:rPr lang="ru-RU" sz="3600" dirty="0"/>
              <a:t> </a:t>
            </a:r>
            <a:r>
              <a:rPr lang="ru-RU" sz="3600" dirty="0" err="1"/>
              <a:t>створення</a:t>
            </a:r>
            <a:r>
              <a:rPr lang="ru-RU" sz="3600" dirty="0"/>
              <a:t> АБД</a:t>
            </a:r>
            <a:endParaRPr lang="en-UA" sz="3600" dirty="0">
              <a:latin typeface="Times New Roman" panose="02020603050405020304" pitchFamily="18" charset="0"/>
              <a:ea typeface="HGSGothicE" panose="020B0900000000000000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1BDAD06-8FB5-D1F1-F5A7-FAC61B264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928519"/>
            <a:ext cx="11566436" cy="5831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 обсягів інформації</a:t>
            </a: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паперові архіви стали неефективними.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обчислювальної техніки</a:t>
            </a: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поява комп’ютерів дала змогу</a:t>
            </a:r>
            <a:endParaRPr kumimoji="0" lang="uk-UA" altLang="en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автоматизувати обробку даних.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Потреба у швидкому прийнятті рішень</a:t>
            </a: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необхідність оперативного </a:t>
            </a:r>
            <a:endParaRPr lang="uk-UA" altLang="en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доступу до достовірної інформації.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централізованого управління даними</a:t>
            </a: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уникнення</a:t>
            </a:r>
            <a:endParaRPr lang="uk-UA" altLang="en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дублювання та помилок.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Інформатизація суспільства</a:t>
            </a: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перехід на цифрові технології у всіх </a:t>
            </a:r>
            <a:endParaRPr lang="uk-UA" altLang="en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сферах діяльності.</a:t>
            </a:r>
          </a:p>
        </p:txBody>
      </p:sp>
    </p:spTree>
    <p:extLst>
      <p:ext uri="{BB962C8B-B14F-4D97-AF65-F5344CB8AC3E}">
        <p14:creationId xmlns:p14="http://schemas.microsoft.com/office/powerpoint/2010/main" val="957647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C954AE-59A6-8719-D73A-70D45F872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BFB5B-1C44-9E64-F099-CCE8E94D13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36C488-6E44-0498-0F6A-934A76D43E32}"/>
              </a:ext>
            </a:extLst>
          </p:cNvPr>
          <p:cNvSpPr txBox="1"/>
          <p:nvPr/>
        </p:nvSpPr>
        <p:spPr>
          <a:xfrm>
            <a:off x="892175" y="330200"/>
            <a:ext cx="104076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/>
              <a:t>Основні</a:t>
            </a:r>
            <a:r>
              <a:rPr lang="ru-RU" sz="3600" dirty="0"/>
              <a:t> </a:t>
            </a:r>
            <a:r>
              <a:rPr lang="ru-RU" sz="3600" dirty="0" err="1"/>
              <a:t>переваги</a:t>
            </a:r>
            <a:r>
              <a:rPr lang="ru-RU" sz="3600" dirty="0"/>
              <a:t> АБД</a:t>
            </a:r>
            <a:endParaRPr lang="en-UA" sz="3600" dirty="0">
              <a:latin typeface="Times New Roman" panose="02020603050405020304" pitchFamily="18" charset="0"/>
              <a:ea typeface="HGSGothicE" panose="020B0900000000000000" pitchFamily="34" charset="-128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B3653516-A34B-DC05-B9C7-D06931194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56888"/>
            <a:ext cx="11447108" cy="5913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Швидкий доступ до інформації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пошук за секунди.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Висока точність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мінімізація людських помилок.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Надійність зберігання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резервне копіювання даних.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інформація оновлюється в реальному часі.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Зручність роботи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можливість одночасного доступу кількох </a:t>
            </a:r>
            <a:endParaRPr kumimoji="0" lang="uk-UA" altLang="en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користувачів.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A" altLang="en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Аналітичні можливості</a:t>
            </a: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формування звітів, прогнозів, </a:t>
            </a:r>
            <a:endParaRPr kumimoji="0" lang="uk-UA" altLang="en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A" altLang="en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статистики</a:t>
            </a:r>
            <a:r>
              <a:rPr kumimoji="0" lang="en-UA" altLang="en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7443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282CFF-E259-C772-DE9C-196D6B90F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A51F8-2DA2-14BD-6EE0-A6913D060A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6105C15B-296D-1623-D91E-2E3FDE2DC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989" y="653535"/>
            <a:ext cx="11550021" cy="3903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Автоматизований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обробляти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надійність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основою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у будь-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A" altLang="en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145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244</Words>
  <Application>Microsoft Macintosh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Times New Roman</vt:lpstr>
      <vt:lpstr>Office Theme</vt:lpstr>
      <vt:lpstr>Тема 3. Організація позамашинної та машинної інформаційних баз (продовження)</vt:lpstr>
      <vt:lpstr>Поняття машинного інформаційного забезпечення 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3</cp:revision>
  <dcterms:created xsi:type="dcterms:W3CDTF">2025-10-27T21:26:39Z</dcterms:created>
  <dcterms:modified xsi:type="dcterms:W3CDTF">2025-11-03T07:43:43Z</dcterms:modified>
</cp:coreProperties>
</file>