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71" r:id="rId3"/>
    <p:sldId id="281" r:id="rId4"/>
    <p:sldId id="272" r:id="rId5"/>
    <p:sldId id="274" r:id="rId6"/>
    <p:sldId id="273" r:id="rId7"/>
    <p:sldId id="277" r:id="rId8"/>
    <p:sldId id="278" r:id="rId9"/>
    <p:sldId id="279" r:id="rId10"/>
    <p:sldId id="280" r:id="rId11"/>
    <p:sldId id="275" r:id="rId12"/>
    <p:sldId id="276" r:id="rId13"/>
    <p:sldId id="282" r:id="rId14"/>
    <p:sldId id="283" r:id="rId15"/>
    <p:sldId id="285" r:id="rId16"/>
    <p:sldId id="286" r:id="rId17"/>
    <p:sldId id="287" r:id="rId18"/>
    <p:sldId id="288" r:id="rId19"/>
    <p:sldId id="270" r:id="rId20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40"/>
    <p:restoredTop sz="94604"/>
  </p:normalViewPr>
  <p:slideViewPr>
    <p:cSldViewPr snapToGrid="0">
      <p:cViewPr varScale="1">
        <p:scale>
          <a:sx n="126" d="100"/>
          <a:sy n="126" d="100"/>
        </p:scale>
        <p:origin x="1536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0FC95-4975-5141-8657-829B54B947B9}" type="datetimeFigureOut">
              <a:rPr lang="uk-UA" smtClean="0"/>
              <a:t>10.11.25</a:t>
            </a:fld>
            <a:endParaRPr lang="uk-U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D49E88-BCB5-7142-8C58-71C08673DF2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8857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55607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979DAB-CA9E-9A6C-C4A6-5FE720AA72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27F061-3A81-0E7B-F081-4CF09DAC41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FBA4CE-A515-27F8-A5F8-CEDEEC52EF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2CA466-2AE0-D45B-C040-C9F29FD51F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0830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0D148-411B-7AE3-C90E-F3B925F8D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3AFBB8-8FE8-ED08-3D3B-825E915725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A0160-6B3B-25E2-6C5D-F205D8F1D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10.11.2025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CFBB0-7F8F-305B-1747-176219576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47451-BFBE-E439-00A7-24717C4F1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29069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75B8C-9451-2AF3-A247-644D9162D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91A2B-AD98-1EE1-D3FB-99A9C6AE8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FD0B3-B285-FA7D-2C7F-38319CABD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10.11.2025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7BBF5-6AB2-D98D-C097-37123CDF9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89D8D-2FD0-2A07-A69B-4DB97AFD3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80646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C695D-5B22-1BAB-8E72-67681E49C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6B0404-004B-1C6A-94FF-4F7881AD75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7E5A24-8773-8DC3-5F91-E243E1654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10.11.2025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3A3FA-1796-E011-4A50-CDFF70879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C774A-F084-DC35-17EB-E2E67CD88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24746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3A866-D9D0-5423-A3EF-EEA9A3D9A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7FBA0-3490-27E0-CDC5-DE519F3EDD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5FA69B-0ADF-2726-D863-68C09B1384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921C1-AB49-9152-3F69-C2B146422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10.11.2025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64ADFE-C91E-71C7-D9E5-D308ABDAA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11316C-3DB0-9A3B-81CC-C538F1FBD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208446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A1A83-2121-B5E9-8969-B946029D7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676BB-6838-02C0-C729-FFC75C5ED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F60A55-CA54-0B92-B83F-0B126C76E3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E92A55-66C2-4A49-B928-47CFD85D83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E1D0FE-3076-F6D2-A0B1-5F5575A6B8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CC6C92-83D1-8BD5-D193-65EEF2103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10.11.2025</a:t>
            </a:fld>
            <a:endParaRPr lang="en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A5E93F-966E-94B3-1F9D-FF07D8D3D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DAD9CF-2F28-09DC-47D3-35C1137C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796033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078CA-F8DD-35AC-648B-E5DA98444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601384-4FEF-BEE8-A44C-AD4FEF269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10.11.2025</a:t>
            </a:fld>
            <a:endParaRPr lang="en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ACE0C7-D85A-F498-CEB7-86E9B94D2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31ED2-3609-30AC-611E-60CB49403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33573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4C3DA4-375E-9413-542F-F9BC82767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10.11.2025</a:t>
            </a:fld>
            <a:endParaRPr lang="en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93FD16-DF30-6C74-C526-4DE4A5703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D9F760-A408-6DFF-C679-4FCF01C1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30462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5FFFA-D303-47CE-5508-5D64D48EE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0667C-CB94-B86A-5B2A-2C6CBAF74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39955-7CF5-AB29-349B-16E6BED71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FA4A5-3491-E2FB-3BF0-DDDE9C5CA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10.11.2025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E52D9-4B72-9DC7-5A30-3A3B096FA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22A72-198C-94B7-C154-1F31EFABD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516721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D90C1-9EF6-E862-3DDD-3BE1C7C33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84B048-4D1A-5A5B-05EE-AA6515A289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244EE-C96B-D8EF-E81D-765D46D6D5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4CBD8C-51E2-0F4C-206E-95078088F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10.11.2025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2050C4-0185-48A2-D32A-E3BC76EC2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DE5718-B4CD-F4E0-05FA-2F0C34B7B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72116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7EE50-1B8B-2FC0-76F0-F1C3AB431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FABC1A-4C21-4030-ABD9-49A142247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501A6-110C-CACB-9D98-A90B61A1B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10.11.2025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19089-34EA-9239-42BE-13021B057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93C43-A772-FED8-F1E3-A7A1E0D05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63488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53AFBD-53AE-F511-8EDF-C6D27A3A45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F134D8-5EAD-CE44-67C6-DC1BEEFB30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4C807-D3A9-13FF-F26F-6D7A37377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10.11.2025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22EF5-86A6-242C-ADB3-77F729285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79C1A4-1B2B-2EE2-0902-BB7971E3E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417964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09B1A1-FC6B-F5C9-56DC-EA41BAB23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D7A29-6325-480F-90EC-72F21A926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BABBD-53C6-D3AE-0845-4ED0AA7A20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C51732-F159-3E48-9882-50E0C0DE95CD}" type="datetimeFigureOut">
              <a:rPr lang="en-UA" smtClean="0"/>
              <a:t>10.11.2025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3656E-39C3-976A-D454-6F205A59BB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BB014-173F-8BE1-AE05-560BDA63F9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0973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DBE57-0BE5-22E2-CBE4-F76F0B20F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2139" y="4566983"/>
            <a:ext cx="10708640" cy="1193800"/>
          </a:xfrm>
        </p:spPr>
        <p:txBody>
          <a:bodyPr>
            <a:normAutofit fontScale="90000"/>
          </a:bodyPr>
          <a:lstStyle/>
          <a:p>
            <a:r>
              <a:rPr lang="uk-UA" sz="3600" b="1" noProof="0" dirty="0"/>
              <a:t>Тема 4.</a:t>
            </a:r>
            <a:r>
              <a:rPr lang="uk-UA" sz="3600" b="1" dirty="0"/>
              <a:t> Створення і функціонування інформаційних систем бухгалтерського обліку</a:t>
            </a:r>
            <a:br>
              <a:rPr lang="en-UA" dirty="0"/>
            </a:br>
            <a:endParaRPr lang="uk-UA" noProof="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343F837-B01A-CC6D-15BB-68962C56BDA5}"/>
              </a:ext>
            </a:extLst>
          </p:cNvPr>
          <p:cNvSpPr txBox="1">
            <a:spLocks/>
          </p:cNvSpPr>
          <p:nvPr/>
        </p:nvSpPr>
        <p:spPr>
          <a:xfrm>
            <a:off x="1754459" y="1234345"/>
            <a:ext cx="9144000" cy="174758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500" b="1" dirty="0"/>
              <a:t>Модуль 2. Створення і функціонування інформаційних систем, автоматизація обліку ТМЦ</a:t>
            </a:r>
            <a:r>
              <a:rPr lang="en-UA" sz="3500" dirty="0"/>
              <a:t> </a:t>
            </a:r>
            <a:r>
              <a:rPr lang="uk-UA" sz="3500" b="1" dirty="0"/>
              <a:t> </a:t>
            </a:r>
            <a:endParaRPr lang="uk-UA" sz="3500" dirty="0"/>
          </a:p>
        </p:txBody>
      </p:sp>
    </p:spTree>
    <p:extLst>
      <p:ext uri="{BB962C8B-B14F-4D97-AF65-F5344CB8AC3E}">
        <p14:creationId xmlns:p14="http://schemas.microsoft.com/office/powerpoint/2010/main" val="1088259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34B4D6-7EAB-914B-F141-4F86BD8022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C9407-20B6-78C8-91E1-226BEA4BB5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291FDE-DCF9-1D63-3D27-1FD9D7056C51}"/>
              </a:ext>
            </a:extLst>
          </p:cNvPr>
          <p:cNvSpPr txBox="1"/>
          <p:nvPr/>
        </p:nvSpPr>
        <p:spPr>
          <a:xfrm>
            <a:off x="1534157" y="285065"/>
            <a:ext cx="912368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Характеристика найбільш розповсюджених бухгалтерських програм</a:t>
            </a:r>
            <a:endParaRPr lang="uk-UA" sz="3600" b="1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A6ADAB1-D3C5-ACBB-82F3-43CAEC053C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4478331"/>
              </p:ext>
            </p:extLst>
          </p:nvPr>
        </p:nvGraphicFramePr>
        <p:xfrm>
          <a:off x="394017" y="1565890"/>
          <a:ext cx="11403963" cy="41760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3839">
                  <a:extLst>
                    <a:ext uri="{9D8B030D-6E8A-4147-A177-3AD203B41FA5}">
                      <a16:colId xmlns:a16="http://schemas.microsoft.com/office/drawing/2014/main" val="1470204787"/>
                    </a:ext>
                  </a:extLst>
                </a:gridCol>
                <a:gridCol w="995680">
                  <a:extLst>
                    <a:ext uri="{9D8B030D-6E8A-4147-A177-3AD203B41FA5}">
                      <a16:colId xmlns:a16="http://schemas.microsoft.com/office/drawing/2014/main" val="773152725"/>
                    </a:ext>
                  </a:extLst>
                </a:gridCol>
                <a:gridCol w="3320214">
                  <a:extLst>
                    <a:ext uri="{9D8B030D-6E8A-4147-A177-3AD203B41FA5}">
                      <a16:colId xmlns:a16="http://schemas.microsoft.com/office/drawing/2014/main" val="4003389978"/>
                    </a:ext>
                  </a:extLst>
                </a:gridCol>
                <a:gridCol w="1550791">
                  <a:extLst>
                    <a:ext uri="{9D8B030D-6E8A-4147-A177-3AD203B41FA5}">
                      <a16:colId xmlns:a16="http://schemas.microsoft.com/office/drawing/2014/main" val="3573662249"/>
                    </a:ext>
                  </a:extLst>
                </a:gridCol>
                <a:gridCol w="2831073">
                  <a:extLst>
                    <a:ext uri="{9D8B030D-6E8A-4147-A177-3AD203B41FA5}">
                      <a16:colId xmlns:a16="http://schemas.microsoft.com/office/drawing/2014/main" val="2543539871"/>
                    </a:ext>
                  </a:extLst>
                </a:gridCol>
                <a:gridCol w="2462366">
                  <a:extLst>
                    <a:ext uri="{9D8B030D-6E8A-4147-A177-3AD203B41FA5}">
                      <a16:colId xmlns:a16="http://schemas.microsoft.com/office/drawing/2014/main" val="5773741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uk-UA" sz="1600" b="1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uk-UA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uk-UA" sz="1600" b="1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Програма</a:t>
                      </a:r>
                      <a:endParaRPr lang="uk-UA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uk-UA" sz="1600" b="1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Призначення</a:t>
                      </a:r>
                      <a:endParaRPr lang="uk-UA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uk-UA" sz="1600" b="1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Формат</a:t>
                      </a:r>
                      <a:endParaRPr lang="uk-UA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uk-UA" sz="1600" b="1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Функціонал</a:t>
                      </a:r>
                      <a:endParaRPr lang="uk-UA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uk-UA" sz="1600" b="1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Особливості</a:t>
                      </a:r>
                      <a:endParaRPr lang="uk-UA" sz="1600" b="1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/>
                </a:tc>
                <a:extLst>
                  <a:ext uri="{0D108BD9-81ED-4DB2-BD59-A6C34878D82A}">
                    <a16:rowId xmlns:a16="http://schemas.microsoft.com/office/drawing/2014/main" val="4064858815"/>
                  </a:ext>
                </a:extLst>
              </a:tr>
              <a:tr h="102558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4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BAS Бухгалтерія</a:t>
                      </a:r>
                      <a:endParaRPr lang="uk-UA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Середній бізнес, підприємства із різними видами діяльності (торгівля, виробництво, послуги)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«ПРОФ», «КОРП» версії (локальна)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Облік ТМЦ, каса/банк, зарплата/кадри, ПДВ‑облік, виробництво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Українська компанія‑розробник, налаштовано під законодавство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extLst>
                  <a:ext uri="{0D108BD9-81ED-4DB2-BD59-A6C34878D82A}">
                    <a16:rowId xmlns:a16="http://schemas.microsoft.com/office/drawing/2014/main" val="3717728031"/>
                  </a:ext>
                </a:extLst>
              </a:tr>
              <a:tr h="102558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4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MASTER:</a:t>
                      </a:r>
                    </a:p>
                    <a:p>
                      <a:pPr algn="ctr" fontAlgn="b">
                        <a:buNone/>
                      </a:pPr>
                      <a:r>
                        <a:rPr lang="uk-UA" sz="14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Бухгалтерія</a:t>
                      </a:r>
                      <a:endParaRPr lang="uk-UA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Малий/середній бізнес, комунальні/бюджетні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Хмарний (</a:t>
                      </a:r>
                      <a:r>
                        <a:rPr lang="uk-UA" sz="1600" u="none" strike="noStrike" noProof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SaaS</a:t>
                      </a: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та локальний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Банк/каса, склад, виробництво, зарплата/кадри, податковий облік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Українська розробка, адаптовано під бюджет/комунальні сегменти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extLst>
                  <a:ext uri="{0D108BD9-81ED-4DB2-BD59-A6C34878D82A}">
                    <a16:rowId xmlns:a16="http://schemas.microsoft.com/office/drawing/2014/main" val="3868911972"/>
                  </a:ext>
                </a:extLst>
              </a:tr>
              <a:tr h="102558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Дебет Плюс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Підприємства, установи, комунальні, аграрний сектор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Модульний комплекс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Бухгалтерія, операційний/фінансовий облік, ТМЦ, автотранспорт, зарплата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Гнучкість налаштування, модульність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extLst>
                  <a:ext uri="{0D108BD9-81ED-4DB2-BD59-A6C34878D82A}">
                    <a16:rowId xmlns:a16="http://schemas.microsoft.com/office/drawing/2014/main" val="856870622"/>
                  </a:ext>
                </a:extLst>
              </a:tr>
              <a:tr h="102558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iFin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ФОПи</a:t>
                      </a: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uk-UA" sz="1600" u="none" strike="noStrike" noProof="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юрособи</a:t>
                      </a: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бухгалтерські фірми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Онлайн‑сервіс (хмара)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Облік доходів/витрат, зарплата, звітність, ЕЦП, ПДВ‑накладні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Сертифіковано для подання звітності.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extLst>
                  <a:ext uri="{0D108BD9-81ED-4DB2-BD59-A6C34878D82A}">
                    <a16:rowId xmlns:a16="http://schemas.microsoft.com/office/drawing/2014/main" val="3559817003"/>
                  </a:ext>
                </a:extLst>
              </a:tr>
              <a:tr h="102558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4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uk-UA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4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SMARTFIN.UA</a:t>
                      </a:r>
                      <a:endParaRPr lang="uk-UA" sz="14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Малий бізнес / ФОП, підприємці без великої бухгалтерії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Онлайн‑програма (хмара)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Зарплата/кадри, облік доходів/витрат, торгівля, банк/каса, подання звітності.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1600" u="none" strike="noStrike" noProof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Інтеграція з ПРРО, банк‐виписки.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28" marR="5128" marT="5128" marB="0" anchor="ctr"/>
                </a:tc>
                <a:extLst>
                  <a:ext uri="{0D108BD9-81ED-4DB2-BD59-A6C34878D82A}">
                    <a16:rowId xmlns:a16="http://schemas.microsoft.com/office/drawing/2014/main" val="34969512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465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F59988-3145-EEC5-8A5C-636AC2E8F4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B26AB-3481-AC11-E3DD-56D6129FFE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7EC727-BCF9-48C8-8596-AFF801504CFB}"/>
              </a:ext>
            </a:extLst>
          </p:cNvPr>
          <p:cNvSpPr txBox="1"/>
          <p:nvPr/>
        </p:nvSpPr>
        <p:spPr>
          <a:xfrm>
            <a:off x="3047999" y="872222"/>
            <a:ext cx="60960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0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Версії програмних продуктів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B5C758-41A5-A368-479B-C67D730EBF5E}"/>
              </a:ext>
            </a:extLst>
          </p:cNvPr>
          <p:cNvSpPr txBox="1"/>
          <p:nvPr/>
        </p:nvSpPr>
        <p:spPr>
          <a:xfrm>
            <a:off x="452755" y="1876961"/>
            <a:ext cx="11286489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3400">
              <a:lnSpc>
                <a:spcPct val="150000"/>
              </a:lnSpc>
            </a:pP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 сучасних бухгалтерських програм мають кілька версій, які відрізняються між собою за рівнем функціональності та ціною: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Базова версія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містить основні функції для автоматизації обліку і звітності.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Професійна версія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додаткові модулі для управління запасами, закупками, продажами тощо.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Корпоративна версія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максимальна кількість функцій і можливість налаштування системи під потреби великого підприємства.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Хмарні версії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програмне забезпечення, доступне через Інтернет, з можливістю віддаленого доступу.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Мобільні версії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версії для роботи з мобільними пристроями, що дають можливість вести облік та звітність через смартфони та планшети.</a:t>
            </a:r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2547386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4EA5CC-7DD6-E3B5-4BA6-36EDB290A3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5B682-2EE0-FC99-1424-86F92F8DC8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0F762B-6C74-0607-A227-C5B2D6A3D9A7}"/>
              </a:ext>
            </a:extLst>
          </p:cNvPr>
          <p:cNvSpPr txBox="1"/>
          <p:nvPr/>
        </p:nvSpPr>
        <p:spPr>
          <a:xfrm>
            <a:off x="1574800" y="2688412"/>
            <a:ext cx="9042400" cy="1481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32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принципи та підходи при створенні інформаційної системи бухгалтерського обліку</a:t>
            </a:r>
          </a:p>
        </p:txBody>
      </p:sp>
    </p:spTree>
    <p:extLst>
      <p:ext uri="{BB962C8B-B14F-4D97-AF65-F5344CB8AC3E}">
        <p14:creationId xmlns:p14="http://schemas.microsoft.com/office/powerpoint/2010/main" val="1537756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3B250A-C8F6-E974-7947-B5313F6C1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5060E-F294-634C-4955-1142AD0BA3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EA0093-351A-BB50-40F1-BD6ADB5D20D9}"/>
              </a:ext>
            </a:extLst>
          </p:cNvPr>
          <p:cNvSpPr txBox="1"/>
          <p:nvPr/>
        </p:nvSpPr>
        <p:spPr>
          <a:xfrm>
            <a:off x="452755" y="526157"/>
            <a:ext cx="11286489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 при створенні ІСБО: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b="1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Модульність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система повинна бути побудована на основі модулів, кожен з яких виконує певну функцію (облік активів, доходів, витрат, заробітної плати тощо).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Інтеграція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можливість інтеграції з іншими системами (наприклад, системи управління підприємством, ERP-системи, CRM).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Автоматизація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максимальна автоматизація облікових процесів для зменшення людського </a:t>
            </a:r>
            <a:r>
              <a:rPr lang="uk-UA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фактора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помилок.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Безпека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система повинна забезпечувати високий рівень безпеки даних, доступність інформації тільки для авторизованих користувачів.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Масштабованість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можливість налаштування і розширення системи відповідно до зростаючих потреб підприємства.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Сумісність із законодавством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система повинна відповідати чинному законодавству в частині податкової звітності, фінансового обліку, управлінського обліку.</a:t>
            </a:r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1664166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E27F90-6239-82CC-70F1-ED32EDFEC4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140E0-E2D2-6FCE-B415-6059689DCF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376B8C-E6E2-33FC-5DB1-7B3494499D0E}"/>
              </a:ext>
            </a:extLst>
          </p:cNvPr>
          <p:cNvSpPr txBox="1"/>
          <p:nvPr/>
        </p:nvSpPr>
        <p:spPr>
          <a:xfrm>
            <a:off x="365761" y="330200"/>
            <a:ext cx="1128648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8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підходи до проектування та впровадження:</a:t>
            </a:r>
          </a:p>
          <a:p>
            <a:pPr algn="ctr">
              <a:lnSpc>
                <a:spcPct val="150000"/>
              </a:lnSpc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3400" algn="just"/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Ітераційний підхід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розробка системи за принципом постійного вдосконалення, де спочатку створюються основні функціональні модулі, а потім поступово додаються нові можливості.</a:t>
            </a:r>
          </a:p>
          <a:p>
            <a:pPr indent="533400" algn="just"/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3400" algn="just"/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Користувацький підхід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розробка інтерфейсу і функціоналу, орієнтованого на потреби кінцевих користувачів.</a:t>
            </a:r>
          </a:p>
          <a:p>
            <a:pPr indent="533400" algn="just"/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3400" algn="just"/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стандартів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застосування загальноприйнятих стандартів при розробці, щоб забезпечити сумісність з іншими системами та міжнародними стандартами.</a:t>
            </a:r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1541302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709713-101A-7162-B151-4563A8F50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6DADA-2677-DEFD-128F-E921D499B5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99DCF3-B7F5-FC74-B18B-55D9866BF3A5}"/>
              </a:ext>
            </a:extLst>
          </p:cNvPr>
          <p:cNvSpPr txBox="1"/>
          <p:nvPr/>
        </p:nvSpPr>
        <p:spPr>
          <a:xfrm>
            <a:off x="345441" y="121583"/>
            <a:ext cx="112864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 створення інформаційної системи на підприємствах:</a:t>
            </a:r>
          </a:p>
          <a:p>
            <a:pPr algn="ctr">
              <a:lnSpc>
                <a:spcPct val="150000"/>
              </a:lnSpc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85DFE8-4404-1BC1-60D7-BDE3A1950C84}"/>
              </a:ext>
            </a:extLst>
          </p:cNvPr>
          <p:cNvSpPr txBox="1"/>
          <p:nvPr/>
        </p:nvSpPr>
        <p:spPr>
          <a:xfrm>
            <a:off x="995680" y="2336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63B2E72F-523D-CD17-C125-15149B612B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050" y="701458"/>
            <a:ext cx="10737269" cy="621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uk-UA" altLang="en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kumimoji="0" lang="en-UA" altLang="en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Аналіз потреб та вимог</a:t>
            </a:r>
            <a:r>
              <a:rPr kumimoji="0" lang="en-UA" altLang="en-UA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uk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изначення вимог до системи (які завдання повинна виконувати, які функції необхідні)</a:t>
            </a:r>
            <a:r>
              <a:rPr lang="uk-UA" altLang="en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en-UA" altLang="en-UA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uk-UA" altLang="en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цінка поточних процесів і виявлення слабких місць, які система повинна автоматизувати.</a:t>
            </a: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en-UA" altLang="en-UA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uk-UA" altLang="en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kumimoji="0" lang="en-UA" altLang="en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Проектування системи</a:t>
            </a:r>
            <a:r>
              <a:rPr kumimoji="0" lang="en-UA" altLang="en-UA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uk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озробка архітектури ІС (структура бази даних, модул</a:t>
            </a:r>
            <a:r>
              <a:rPr kumimoji="0" lang="uk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зв’язки між компонентами)</a:t>
            </a:r>
            <a:r>
              <a:rPr kumimoji="0" lang="uk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en-UA" altLang="en-UA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uk-UA" altLang="en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озробка технічного завдання.</a:t>
            </a: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en-UA" altLang="en-UA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uk-UA" altLang="en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kumimoji="0" lang="en-UA" altLang="en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Розробка та налаштування</a:t>
            </a:r>
            <a:r>
              <a:rPr kumimoji="0" lang="en-UA" altLang="en-UA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uk-UA" altLang="en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творення програмного забезпечення або налаштування існуючого рішення</a:t>
            </a:r>
            <a:r>
              <a:rPr kumimoji="0" lang="uk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en-UA" altLang="en-UA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uk-UA" altLang="en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ідготовка бази даних, налаштування користувацьких інтерфейсів.</a:t>
            </a: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en-UA" altLang="en-UA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uk-UA" altLang="en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kumimoji="0" lang="en-UA" altLang="en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Тестування</a:t>
            </a:r>
            <a:r>
              <a:rPr kumimoji="0" lang="en-UA" altLang="en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uk-UA" altLang="en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еревірка системи на відповідність вимогам, виявлення помилок та їх виправлення</a:t>
            </a:r>
            <a:r>
              <a:rPr kumimoji="0" lang="uk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en-UA" altLang="en-UA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uk-UA" altLang="en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рогонка тестових даних для перевірки коректності роботи.</a:t>
            </a: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en-UA" altLang="en-UA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uk-UA" altLang="en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kumimoji="0" lang="en-UA" altLang="en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 персоналу</a:t>
            </a:r>
            <a:r>
              <a:rPr kumimoji="0" lang="en-UA" altLang="en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kumimoji="0" lang="uk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роведення навчання для користувачів і адміністраторів системи</a:t>
            </a:r>
            <a:r>
              <a:rPr kumimoji="0" lang="uk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en-UA" altLang="en-UA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uk-UA" altLang="en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творення документації для користувачів.</a:t>
            </a: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en-UA" altLang="en-UA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kumimoji="0" lang="uk-UA" altLang="en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kumimoji="0" lang="en-UA" altLang="en-UA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Впровадження і підтримка</a:t>
            </a:r>
            <a:r>
              <a:rPr kumimoji="0" lang="en-UA" altLang="en-UA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uk-UA" altLang="en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становлення системи в продуктивне середовище.</a:t>
            </a:r>
          </a:p>
          <a:p>
            <a:pPr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uk-UA" altLang="en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kumimoji="0" lang="en-UA" altLang="en-UA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оніторинг роботи системи, надання підтримки користувачам.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A" altLang="en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027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473C3D-2DB3-1D2C-A68E-E3E590C7DE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FB216-78D9-BF12-9259-64BFA0AA77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68290E-B530-C7BD-2892-3553F7C33B54}"/>
              </a:ext>
            </a:extLst>
          </p:cNvPr>
          <p:cNvSpPr txBox="1"/>
          <p:nvPr/>
        </p:nvSpPr>
        <p:spPr>
          <a:xfrm>
            <a:off x="459050" y="330200"/>
            <a:ext cx="112864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Документація на розробку інформаційних систем</a:t>
            </a:r>
          </a:p>
          <a:p>
            <a:pPr algn="ctr">
              <a:lnSpc>
                <a:spcPct val="150000"/>
              </a:lnSpc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DDF82F-57CB-7A2C-54F2-16081543AB27}"/>
              </a:ext>
            </a:extLst>
          </p:cNvPr>
          <p:cNvSpPr txBox="1"/>
          <p:nvPr/>
        </p:nvSpPr>
        <p:spPr>
          <a:xfrm>
            <a:off x="995680" y="2336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60A6FA56-343F-5726-8F94-F4B4C508AE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050" y="924597"/>
            <a:ext cx="10737269" cy="5770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361950" algn="ctr">
              <a:lnSpc>
                <a:spcPct val="150000"/>
              </a:lnSpc>
            </a:pPr>
            <a:endParaRPr lang="uk-UA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61950" algn="ctr">
              <a:lnSpc>
                <a:spcPct val="150000"/>
              </a:lnSpc>
            </a:pP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Документація є важливою частиною при створенні ІСБО. </a:t>
            </a:r>
          </a:p>
          <a:p>
            <a:pPr indent="361950">
              <a:lnSpc>
                <a:spcPct val="150000"/>
              </a:lnSpc>
            </a:pP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Вона включає:</a:t>
            </a:r>
          </a:p>
          <a:p>
            <a:pPr indent="361950" algn="just">
              <a:lnSpc>
                <a:spcPct val="150000"/>
              </a:lnSpc>
            </a:pPr>
            <a:endParaRPr lang="uk-UA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61950" algn="just">
              <a:lnSpc>
                <a:spcPct val="150000"/>
              </a:lnSpc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Технічне завдання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опис вимог до системи, визначення функцій і характеристик, технічні параметри.</a:t>
            </a:r>
          </a:p>
          <a:p>
            <a:pPr indent="361950" algn="just">
              <a:lnSpc>
                <a:spcPct val="150000"/>
              </a:lnSpc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 документація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архітектура системи, діаграми бази даних, специфікації API.</a:t>
            </a:r>
          </a:p>
          <a:p>
            <a:pPr indent="361950" algn="just">
              <a:lnSpc>
                <a:spcPct val="150000"/>
              </a:lnSpc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Користувацька документація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інструкції та посібники для користувачів, пояснення основних функцій системи.</a:t>
            </a:r>
          </a:p>
          <a:p>
            <a:pPr indent="361950" algn="just">
              <a:lnSpc>
                <a:spcPct val="150000"/>
              </a:lnSpc>
            </a:pPr>
            <a:r>
              <a:rPr lang="uk-UA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Документація для підтримки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інструкції для адміністраторів, інструкції з налаштування та обслуговування.</a:t>
            </a:r>
          </a:p>
          <a:p>
            <a:pPr indent="361950" algn="just">
              <a:lnSpc>
                <a:spcPct val="150000"/>
              </a:lnSpc>
            </a:pPr>
            <a:endParaRPr lang="uk-UA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61950" algn="just">
              <a:lnSpc>
                <a:spcPct val="150000"/>
              </a:lnSpc>
            </a:pP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Ця документація дозволяє забезпечити правильне розуміння процесів розробки, налаштування та використання системи на кожному етапі.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A" altLang="en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169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2269A7-2E43-E747-8867-9D4B3483AF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F0735-D8BF-7EAF-C26A-C22B243939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6A5CBA-4CB8-CB2B-D8C6-ECFFED046AD5}"/>
              </a:ext>
            </a:extLst>
          </p:cNvPr>
          <p:cNvSpPr txBox="1"/>
          <p:nvPr/>
        </p:nvSpPr>
        <p:spPr>
          <a:xfrm>
            <a:off x="539750" y="549056"/>
            <a:ext cx="112864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8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організації обліку в умовах його комп'ютеризації</a:t>
            </a:r>
          </a:p>
          <a:p>
            <a:endParaRPr lang="en-U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C66E03-A43C-7CC7-544D-0452F302AD4F}"/>
              </a:ext>
            </a:extLst>
          </p:cNvPr>
          <p:cNvSpPr txBox="1"/>
          <p:nvPr/>
        </p:nvSpPr>
        <p:spPr>
          <a:xfrm>
            <a:off x="995680" y="2336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5E6819B1-F37F-1D29-AD77-6900308B6D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050" y="1594015"/>
            <a:ext cx="10737269" cy="4431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5334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умовах комп'ютеризації бухгалтерський облік зазнав значних змін, які пов’язані з автоматизацією процесів, підвищенням ефективності роботи бухгалтерії та зниженням ризику помилок.</a:t>
            </a:r>
          </a:p>
          <a:p>
            <a:pPr lvl="0" indent="5334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uk-UA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9525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uk-UA" sz="20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особливості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організації обліку в умовах комп'ютеризації можна виділити наступні:</a:t>
            </a:r>
          </a:p>
          <a:p>
            <a:pPr lvl="0" indent="5334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uk-UA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533400" algn="just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Автоматизація облікових процесів (швидкість обробки даних, зниження людського </a:t>
            </a:r>
            <a:r>
              <a:rPr lang="uk-UA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фактора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збереження історії);</a:t>
            </a:r>
          </a:p>
          <a:p>
            <a:pPr lvl="0" indent="533400" algn="just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endParaRPr lang="uk-UA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533400" algn="just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Інтеграція з іншими підсистемами (цілісність даних, автоматичний обмін даними);</a:t>
            </a:r>
          </a:p>
          <a:p>
            <a:pPr lvl="0" indent="533400" algn="just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endParaRPr lang="uk-UA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533400" algn="just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Стандартизація облікових процедур (уніфікація облікових процедур, легкість у контролі);</a:t>
            </a:r>
          </a:p>
          <a:p>
            <a:pPr lvl="0" indent="533400" algn="just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endParaRPr lang="uk-UA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34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 до інформації в реальному часі (оперативність,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рогнозування</a:t>
            </a:r>
            <a:r>
              <a:rPr lang="uk-UA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kumimoji="0" lang="uk-UA" sz="1800" b="0" i="0" u="none" strike="noStrike" cap="none" normalizeH="0" baseline="0" noProof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451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BA83D1-394B-6BD2-7BD4-08BE2B9DFC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277D0-6B68-A345-F251-959494CD60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DBC68A-BB75-5F9A-28C2-95D7E4C3B34B}"/>
              </a:ext>
            </a:extLst>
          </p:cNvPr>
          <p:cNvSpPr txBox="1"/>
          <p:nvPr/>
        </p:nvSpPr>
        <p:spPr>
          <a:xfrm>
            <a:off x="365761" y="330200"/>
            <a:ext cx="11286489" cy="1051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" marR="3810" indent="345440" algn="ctr">
              <a:lnSpc>
                <a:spcPct val="150000"/>
              </a:lnSpc>
              <a:spcAft>
                <a:spcPts val="1000"/>
              </a:spcAft>
              <a:buNone/>
            </a:pPr>
            <a:r>
              <a:rPr lang="uk-UA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Характеристика вимог до програмного забезпечення бухгалтерського обліку </a:t>
            </a:r>
            <a:endParaRPr lang="en-UA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72C98-F4CC-567E-7E97-C6245BD5E344}"/>
              </a:ext>
            </a:extLst>
          </p:cNvPr>
          <p:cNvSpPr txBox="1"/>
          <p:nvPr/>
        </p:nvSpPr>
        <p:spPr>
          <a:xfrm>
            <a:off x="995680" y="2336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824F382C-5C01-C58D-317F-3415A8BF5B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050" y="1488123"/>
            <a:ext cx="10737269" cy="4643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uk-UA" sz="1600" b="1" i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Функціональність</a:t>
            </a:r>
            <a:r>
              <a:rPr lang="uk-UA" sz="16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(ПО має покривати всі аспекти бухгалтерського обліку, починаючи від ведення рахунків і закінчуючи формуванням фінансових звітів).</a:t>
            </a:r>
          </a:p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uk-UA" sz="16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uk-UA" sz="1600" b="1" i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Інтерфейс і зручність використання </a:t>
            </a:r>
            <a:r>
              <a:rPr lang="uk-UA" sz="16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 повинно мати інтуїтивно зрозумілий інтерфейс, щоб користувачі могли швидко освоїти систему).</a:t>
            </a:r>
          </a:p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uk-UA" sz="16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uk-UA" sz="1600" b="1" i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Сумісність із іншими системами </a:t>
            </a:r>
            <a:r>
              <a:rPr lang="uk-UA" sz="16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 повинно бути сумісним з іншими програмами, такими як ERP-системи, програми для управлінського обліку або програмне забезпечення для управління проектами).</a:t>
            </a:r>
          </a:p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uk-UA" sz="16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uk-UA" sz="1600" b="1" i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Безпека даних </a:t>
            </a:r>
            <a:r>
              <a:rPr lang="uk-UA" sz="16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 повинно мати механізми захисту від несанкціонованого доступу, механізми резервного копіювання і відновлення даних).</a:t>
            </a:r>
          </a:p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uk-UA" sz="16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uk-UA" sz="1600" b="1" i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Масштабованість і адаптованість </a:t>
            </a:r>
            <a:r>
              <a:rPr lang="uk-UA" sz="16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 повинно бути здатним до розширення та адаптації під потреби підприємства, яке може зростати чи змінювати свою структуру).</a:t>
            </a:r>
          </a:p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uk-UA" sz="16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uk-UA" sz="1600" b="1" i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Відповідність законодавству </a:t>
            </a:r>
            <a:r>
              <a:rPr lang="uk-UA" sz="16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(повинно бути актуальним і відповідати вимогам законодавства з бухгалтерії та податків).</a:t>
            </a:r>
          </a:p>
          <a:p>
            <a:pPr marL="285750" lvl="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kumimoji="0" lang="uk-UA" sz="1800" b="0" i="0" u="none" strike="noStrike" cap="none" normalizeH="0" baseline="0" noProof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075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D7CFC5-A23D-6B40-8CAD-618EE2F4A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700DC-F5D7-7EA2-9D37-1D5079C1DE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9533B1-7418-D348-D43A-93B4293B3B23}"/>
              </a:ext>
            </a:extLst>
          </p:cNvPr>
          <p:cNvSpPr txBox="1"/>
          <p:nvPr/>
        </p:nvSpPr>
        <p:spPr>
          <a:xfrm>
            <a:off x="822961" y="595223"/>
            <a:ext cx="106883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типової конфігурації «</a:t>
            </a:r>
            <a:r>
              <a:rPr lang="pl-PL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Бухгалтерія» </a:t>
            </a:r>
            <a:endParaRPr lang="uk-UA" sz="2400" b="1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4562F7-68E7-8BD4-E75F-CCC36B0A27EF}"/>
              </a:ext>
            </a:extLst>
          </p:cNvPr>
          <p:cNvSpPr txBox="1"/>
          <p:nvPr/>
        </p:nvSpPr>
        <p:spPr>
          <a:xfrm>
            <a:off x="421640" y="1607592"/>
            <a:ext cx="1134872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3400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 «</a:t>
            </a:r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pl-PL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Бухгалтерія» – це програма, призначена для автоматизації бухгалтерського, податкового обліку та обов’язкової звітності.</a:t>
            </a:r>
          </a:p>
          <a:p>
            <a:pPr indent="533400"/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3400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 «</a:t>
            </a:r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pl-PL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Бухгалтерія» складається з трьох компонентів:</a:t>
            </a:r>
            <a:endParaRPr lang="en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3400"/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533400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Бухгалтерський облік – охоплює всі розділи бухгалтерського обліку, вимагає від користувача знання бухгалтерського та податкового обліку.</a:t>
            </a:r>
          </a:p>
          <a:p>
            <a:pPr lvl="0" indent="533400"/>
            <a:endParaRPr lang="en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533400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Оперативний облік – надає інформацію про рух та залишки товарних, грошових і матеріальних запасів підприємства.</a:t>
            </a:r>
          </a:p>
          <a:p>
            <a:pPr lvl="0" indent="533400"/>
            <a:endParaRPr lang="en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533400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Розрахунок – призначена для ведення розрахунків та зберігання їх результатів.</a:t>
            </a:r>
            <a:endParaRPr lang="en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65694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F8B635-97EC-E804-93EC-583934155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D1974-661C-8408-EF4A-BEDE0B2117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8053ED-BE23-A686-F917-DF5C5192DF25}"/>
              </a:ext>
            </a:extLst>
          </p:cNvPr>
          <p:cNvSpPr txBox="1"/>
          <p:nvPr/>
        </p:nvSpPr>
        <p:spPr>
          <a:xfrm>
            <a:off x="817879" y="1137920"/>
            <a:ext cx="105562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9525" algn="ctr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Робоча система програми «</a:t>
            </a:r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pl-PL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Бухгалтерія» має таку структуру:</a:t>
            </a:r>
          </a:p>
          <a:p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Технологічна платформа (базові компоненти).</a:t>
            </a:r>
            <a:endParaRPr lang="en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Конфігурація, орієнтована на ведення обліку в конкретній галузі.</a:t>
            </a:r>
            <a:endParaRPr lang="en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Інформаційна база, яка наповнюється користувачем під час роботи.</a:t>
            </a:r>
            <a:endParaRPr lang="en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CBE672-BD10-835F-1AAF-12C39CE79E14}"/>
              </a:ext>
            </a:extLst>
          </p:cNvPr>
          <p:cNvSpPr txBox="1"/>
          <p:nvPr/>
        </p:nvSpPr>
        <p:spPr>
          <a:xfrm>
            <a:off x="1001569" y="4623296"/>
            <a:ext cx="1018885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Інформаційна база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це окремий каталог на жорсткому диску, в якому програма накопичує та зберігає інформацію.</a:t>
            </a:r>
            <a:endParaRPr lang="en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204070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D8456C-9979-5596-A8A8-5A4A6CD199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44D6A-5340-524B-65BF-188CB0B82D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79A90F-F57E-4791-EF10-07EBA8BBF0E0}"/>
              </a:ext>
            </a:extLst>
          </p:cNvPr>
          <p:cNvSpPr txBox="1"/>
          <p:nvPr/>
        </p:nvSpPr>
        <p:spPr>
          <a:xfrm>
            <a:off x="817880" y="741680"/>
            <a:ext cx="10556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Інтерфейс програми</a:t>
            </a:r>
            <a:r>
              <a:rPr lang="en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F2F85E-9332-6DF8-925F-DD39674E54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614825"/>
            <a:ext cx="7772400" cy="423006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78E97D6-1DEF-568F-AF39-FE5533B56B5D}"/>
              </a:ext>
            </a:extLst>
          </p:cNvPr>
          <p:cNvSpPr txBox="1"/>
          <p:nvPr/>
        </p:nvSpPr>
        <p:spPr>
          <a:xfrm>
            <a:off x="4835078" y="6071708"/>
            <a:ext cx="2521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Вигляд робочого вікна</a:t>
            </a:r>
          </a:p>
        </p:txBody>
      </p:sp>
    </p:spTree>
    <p:extLst>
      <p:ext uri="{BB962C8B-B14F-4D97-AF65-F5344CB8AC3E}">
        <p14:creationId xmlns:p14="http://schemas.microsoft.com/office/powerpoint/2010/main" val="1076249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E910E1-48AF-AFD9-A681-E8BC76421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E9E24-2844-7591-8822-CE14408670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6B9708-C1FE-4E12-7524-866FF9A3DB29}"/>
              </a:ext>
            </a:extLst>
          </p:cNvPr>
          <p:cNvSpPr txBox="1"/>
          <p:nvPr/>
        </p:nvSpPr>
        <p:spPr>
          <a:xfrm>
            <a:off x="4770155" y="5827868"/>
            <a:ext cx="2651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Налаштування панелей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C30FE0-A572-8E38-8B8D-F57AD11D80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1104" y="1298321"/>
            <a:ext cx="9109791" cy="4261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4060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4AE2CF-18A2-860D-0A18-8196601CA3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6F3C4-3BBB-DD66-CD43-BBAA404254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9401F6-21C5-F0B6-7C80-43AC3DE3D741}"/>
              </a:ext>
            </a:extLst>
          </p:cNvPr>
          <p:cNvSpPr txBox="1"/>
          <p:nvPr/>
        </p:nvSpPr>
        <p:spPr>
          <a:xfrm>
            <a:off x="4835078" y="6071708"/>
            <a:ext cx="29835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Реєстрація користувачів ІБ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7E686A-0CE4-A129-5A91-AEBFF01965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920" y="416960"/>
            <a:ext cx="7447280" cy="5498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9462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0E84BB-52D6-E2A3-4716-7425CC963B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A5D44-FAB2-8378-6769-9B97ACFD67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B75ECF-4168-A0AC-DCF2-FEA0BEA158BD}"/>
              </a:ext>
            </a:extLst>
          </p:cNvPr>
          <p:cNvSpPr txBox="1"/>
          <p:nvPr/>
        </p:nvSpPr>
        <p:spPr>
          <a:xfrm>
            <a:off x="4604244" y="5835789"/>
            <a:ext cx="2359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Довідник Організації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3936E6-492F-0332-E560-05C505906B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4055" y="1022211"/>
            <a:ext cx="9383889" cy="422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6194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3E19E9-5B11-24A4-ABFF-8A20857AF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FDB71-F480-87E1-FADD-38F7492EF7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3009003-BFBF-E884-6EBA-63E513CCA4EF}"/>
              </a:ext>
            </a:extLst>
          </p:cNvPr>
          <p:cNvSpPr txBox="1"/>
          <p:nvPr/>
        </p:nvSpPr>
        <p:spPr>
          <a:xfrm>
            <a:off x="4279637" y="5906909"/>
            <a:ext cx="3632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Налаштування Параметри обліку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7FD94F-DC30-0C07-22B9-CA9B733CFD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5640" y="330200"/>
            <a:ext cx="7665720" cy="5144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645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48E2CC-D655-4B4D-8A0D-B3AA90DAA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4C58C-49F9-BDDD-00A8-07D37B321D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6179E0-649D-4EFD-8AA3-C0C332854692}"/>
              </a:ext>
            </a:extLst>
          </p:cNvPr>
          <p:cNvSpPr txBox="1"/>
          <p:nvPr/>
        </p:nvSpPr>
        <p:spPr>
          <a:xfrm>
            <a:off x="4279637" y="5581789"/>
            <a:ext cx="3664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Налаштування Облікова політика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D59A27-07CC-0A7C-27B1-52CFA695E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438" y="1783576"/>
            <a:ext cx="9621124" cy="31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3571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906D72-F021-81EC-EA7B-A81BA5DB8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06ABD5-655C-C810-272F-2D8D5961F2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4672" y="2999581"/>
            <a:ext cx="9462655" cy="858837"/>
          </a:xfrm>
        </p:spPr>
        <p:txBody>
          <a:bodyPr>
            <a:normAutofit/>
          </a:bodyPr>
          <a:lstStyle/>
          <a:p>
            <a:r>
              <a:rPr lang="uk-UA" sz="3600" noProof="0" dirty="0"/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99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903</TotalTime>
  <Words>1183</Words>
  <Application>Microsoft Macintosh PowerPoint</Application>
  <PresentationFormat>Widescreen</PresentationFormat>
  <Paragraphs>166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Aptos</vt:lpstr>
      <vt:lpstr>Aptos Display</vt:lpstr>
      <vt:lpstr>Arial</vt:lpstr>
      <vt:lpstr>Times New Roman</vt:lpstr>
      <vt:lpstr>Office Theme</vt:lpstr>
      <vt:lpstr>Тема 4. Створення і функціонування інформаційних систем бухгалтерського обліку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lev daicia</dc:creator>
  <cp:lastModifiedBy>lev daicia</cp:lastModifiedBy>
  <cp:revision>4</cp:revision>
  <dcterms:created xsi:type="dcterms:W3CDTF">2025-10-27T21:26:39Z</dcterms:created>
  <dcterms:modified xsi:type="dcterms:W3CDTF">2025-11-10T09:40:50Z</dcterms:modified>
</cp:coreProperties>
</file>