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3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Lst>
  <p:sldSz cx="9144000" cy="5143500" type="screen16x9"/>
  <p:notesSz cx="6858000" cy="9144000"/>
  <p:embeddedFontLst>
    <p:embeddedFont>
      <p:font typeface="Georgia" panose="02040502050405020303" pitchFamily="18" charset="0"/>
      <p:regular r:id="rId37"/>
      <p:bold r:id="rId38"/>
      <p:italic r:id="rId39"/>
      <p:boldItalic r:id="rId40"/>
    </p:embeddedFont>
    <p:embeddedFont>
      <p:font typeface="Montserrat" panose="00000500000000000000" pitchFamily="2" charset="-52"/>
      <p:regular r:id="rId41"/>
      <p:bold r:id="rId42"/>
      <p:italic r:id="rId43"/>
      <p:boldItalic r:id="rId44"/>
    </p:embeddedFont>
    <p:embeddedFont>
      <p:font typeface="Oswald" panose="00000500000000000000" pitchFamily="2" charset="-52"/>
      <p:regular r:id="rId45"/>
      <p:bold r:id="rId46"/>
    </p:embeddedFont>
    <p:embeddedFont>
      <p:font typeface="Playfair Display" panose="00000500000000000000" pitchFamily="2" charset="-52"/>
      <p:regular r:id="rId47"/>
      <p:bold r:id="rId48"/>
      <p:italic r:id="rId49"/>
      <p:boldItalic r:id="rId5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9" d="100"/>
          <a:sy n="99" d="100"/>
        </p:scale>
        <p:origin x="134" y="8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3.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6.fntdata"/><Relationship Id="rId47" Type="http://schemas.openxmlformats.org/officeDocument/2006/relationships/font" Target="fonts/font11.fntdata"/><Relationship Id="rId50" Type="http://schemas.openxmlformats.org/officeDocument/2006/relationships/font" Target="fonts/font14.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1.fntdata"/><Relationship Id="rId40" Type="http://schemas.openxmlformats.org/officeDocument/2006/relationships/font" Target="fonts/font4.fntdata"/><Relationship Id="rId45" Type="http://schemas.openxmlformats.org/officeDocument/2006/relationships/font" Target="fonts/font9.fntdata"/><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8.fntdata"/><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7.fntdata"/><Relationship Id="rId48" Type="http://schemas.openxmlformats.org/officeDocument/2006/relationships/font" Target="fonts/font12.fntdata"/><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2.fntdata"/><Relationship Id="rId46" Type="http://schemas.openxmlformats.org/officeDocument/2006/relationships/font" Target="fonts/font10.fntdata"/><Relationship Id="rId20" Type="http://schemas.openxmlformats.org/officeDocument/2006/relationships/slide" Target="slides/slide19.xml"/><Relationship Id="rId41" Type="http://schemas.openxmlformats.org/officeDocument/2006/relationships/font" Target="fonts/font5.fntdata"/><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49" Type="http://schemas.openxmlformats.org/officeDocument/2006/relationships/font" Target="fonts/font13.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
        <p:cNvGrpSpPr/>
        <p:nvPr/>
      </p:nvGrpSpPr>
      <p:grpSpPr>
        <a:xfrm>
          <a:off x="0" y="0"/>
          <a:ext cx="0" cy="0"/>
          <a:chOff x="0" y="0"/>
          <a:chExt cx="0" cy="0"/>
        </a:xfrm>
      </p:grpSpPr>
      <p:sp>
        <p:nvSpPr>
          <p:cNvPr id="55" name="Google Shape;5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6" name="Google Shape;5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Google Shape;61;g7a32282627_0_11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2" name="Google Shape;62;g7a32282627_0_1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
        <p:cNvGrpSpPr/>
        <p:nvPr/>
      </p:nvGrpSpPr>
      <p:grpSpPr>
        <a:xfrm>
          <a:off x="0" y="0"/>
          <a:ext cx="0" cy="0"/>
          <a:chOff x="0" y="0"/>
          <a:chExt cx="0" cy="0"/>
        </a:xfrm>
      </p:grpSpPr>
      <p:sp>
        <p:nvSpPr>
          <p:cNvPr id="68" name="Google Shape;68;gd211529539_0_4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9" name="Google Shape;69;gd211529539_0_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
        <p:cNvGrpSpPr/>
        <p:nvPr/>
      </p:nvGrpSpPr>
      <p:grpSpPr>
        <a:xfrm>
          <a:off x="0" y="0"/>
          <a:ext cx="0" cy="0"/>
          <a:chOff x="0" y="0"/>
          <a:chExt cx="0" cy="0"/>
        </a:xfrm>
      </p:grpSpPr>
      <p:sp>
        <p:nvSpPr>
          <p:cNvPr id="75" name="Google Shape;75;gd211529539_0_5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 name="Google Shape;76;gd211529539_0_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g7a32282627_0_8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 name="Google Shape;86;g7a32282627_0_8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d211529539_0_6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d211529539_0_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gd225e420d9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3" name="Google Shape;103;gd225e420d9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g7a32282627_0_4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 name="Google Shape;108;g7a32282627_0_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g7a32282627_0_7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5" name="Google Shape;115;g7a32282627_0_7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gd225e420d9_0_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 name="Google Shape;122;gd225e420d9_0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gd225e420d9_0_1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8" name="Google Shape;128;gd225e420d9_0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gd225e420d9_0_2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6" name="Google Shape;136;gd225e420d9_0_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gd2261544d8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3" name="Google Shape;143;gd2261544d8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gd2d0bcd7aa_0_1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0" name="Google Shape;150;gd2d0bcd7aa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gd2d0bcd7aa_0_2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2" name="Google Shape;162;gd2d0bcd7aa_0_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p:cNvGrpSpPr/>
        <p:nvPr/>
      </p:nvGrpSpPr>
      <p:grpSpPr>
        <a:xfrm>
          <a:off x="0" y="0"/>
          <a:ext cx="0" cy="0"/>
          <a:chOff x="0" y="0"/>
          <a:chExt cx="0" cy="0"/>
        </a:xfrm>
      </p:grpSpPr>
      <p:sp>
        <p:nvSpPr>
          <p:cNvPr id="167" name="Google Shape;167;gd2d0bcd7aa_0_2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8" name="Google Shape;168;gd2d0bcd7aa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gd2d0bcd7aa_0_3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5" name="Google Shape;175;gd2d0bcd7aa_0_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gd2d0bcd7aa_0_4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2" name="Google Shape;182;gd2d0bcd7aa_0_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gd2d0bcd7aa_0_5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9" name="Google Shape;189;gd2d0bcd7aa_0_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
        <p:cNvGrpSpPr/>
        <p:nvPr/>
      </p:nvGrpSpPr>
      <p:grpSpPr>
        <a:xfrm>
          <a:off x="0" y="0"/>
          <a:ext cx="0" cy="0"/>
          <a:chOff x="0" y="0"/>
          <a:chExt cx="0" cy="0"/>
        </a:xfrm>
      </p:grpSpPr>
      <p:sp>
        <p:nvSpPr>
          <p:cNvPr id="195" name="Google Shape;195;g7a32282627_0_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6" name="Google Shape;196;g7a32282627_0_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d2d0bcd7aa_0_5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d2d0bcd7aa_0_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gd2d0bcd7aa_0_6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7" name="Google Shape;217;gd2d0bcd7aa_0_6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3"/>
        <p:cNvGrpSpPr/>
        <p:nvPr/>
      </p:nvGrpSpPr>
      <p:grpSpPr>
        <a:xfrm>
          <a:off x="0" y="0"/>
          <a:ext cx="0" cy="0"/>
          <a:chOff x="0" y="0"/>
          <a:chExt cx="0" cy="0"/>
        </a:xfrm>
      </p:grpSpPr>
      <p:sp>
        <p:nvSpPr>
          <p:cNvPr id="224" name="Google Shape;224;gd2d0bcd7aa_0_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5" name="Google Shape;225;gd2d0bcd7aa_0_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gd2d0bcd7aa_0_7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3" name="Google Shape;233;gd2d0bcd7aa_0_7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9"/>
        <p:cNvGrpSpPr/>
        <p:nvPr/>
      </p:nvGrpSpPr>
      <p:grpSpPr>
        <a:xfrm>
          <a:off x="0" y="0"/>
          <a:ext cx="0" cy="0"/>
          <a:chOff x="0" y="0"/>
          <a:chExt cx="0" cy="0"/>
        </a:xfrm>
      </p:grpSpPr>
      <p:sp>
        <p:nvSpPr>
          <p:cNvPr id="240" name="Google Shape;240;g7a32282627_0_2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1" name="Google Shape;241;g7a32282627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g7a32282627_0_3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9" name="Google Shape;249;g7a32282627_0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5"/>
        <p:cNvGrpSpPr/>
        <p:nvPr/>
      </p:nvGrpSpPr>
      <p:grpSpPr>
        <a:xfrm>
          <a:off x="0" y="0"/>
          <a:ext cx="0" cy="0"/>
          <a:chOff x="0" y="0"/>
          <a:chExt cx="0" cy="0"/>
        </a:xfrm>
      </p:grpSpPr>
      <p:sp>
        <p:nvSpPr>
          <p:cNvPr id="256" name="Google Shape;256;g7a32282627_0_3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7" name="Google Shape;257;g7a32282627_0_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2"/>
        <p:cNvGrpSpPr/>
        <p:nvPr/>
      </p:nvGrpSpPr>
      <p:grpSpPr>
        <a:xfrm>
          <a:off x="0" y="0"/>
          <a:ext cx="0" cy="0"/>
          <a:chOff x="0" y="0"/>
          <a:chExt cx="0" cy="0"/>
        </a:xfrm>
      </p:grpSpPr>
      <p:sp>
        <p:nvSpPr>
          <p:cNvPr id="263" name="Google Shape;263;g7a32282627_0_4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4" name="Google Shape;264;g7a32282627_0_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0"/>
        <p:cNvGrpSpPr/>
        <p:nvPr/>
      </p:nvGrpSpPr>
      <p:grpSpPr>
        <a:xfrm>
          <a:off x="0" y="0"/>
          <a:ext cx="0" cy="0"/>
          <a:chOff x="0" y="0"/>
          <a:chExt cx="0" cy="0"/>
        </a:xfrm>
      </p:grpSpPr>
      <p:sp>
        <p:nvSpPr>
          <p:cNvPr id="271" name="Google Shape;271;g7a32282627_0_5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2" name="Google Shape;272;g7a32282627_0_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g7a32282627_0_6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9" name="Google Shape;279;g7a32282627_0_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5"/>
        <p:cNvGrpSpPr/>
        <p:nvPr/>
      </p:nvGrpSpPr>
      <p:grpSpPr>
        <a:xfrm>
          <a:off x="0" y="0"/>
          <a:ext cx="0" cy="0"/>
          <a:chOff x="0" y="0"/>
          <a:chExt cx="0" cy="0"/>
        </a:xfrm>
      </p:grpSpPr>
      <p:sp>
        <p:nvSpPr>
          <p:cNvPr id="286" name="Google Shape;286;g7a32282627_0_7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7" name="Google Shape;287;g7a32282627_0_7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2"/>
        <p:cNvGrpSpPr/>
        <p:nvPr/>
      </p:nvGrpSpPr>
      <p:grpSpPr>
        <a:xfrm>
          <a:off x="0" y="0"/>
          <a:ext cx="0" cy="0"/>
          <a:chOff x="0" y="0"/>
          <a:chExt cx="0" cy="0"/>
        </a:xfrm>
      </p:grpSpPr>
      <p:sp>
        <p:nvSpPr>
          <p:cNvPr id="293" name="Google Shape;293;g7a32282627_0_9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4" name="Google Shape;294;g7a32282627_0_9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9"/>
        <p:cNvGrpSpPr/>
        <p:nvPr/>
      </p:nvGrpSpPr>
      <p:grpSpPr>
        <a:xfrm>
          <a:off x="0" y="0"/>
          <a:ext cx="0" cy="0"/>
          <a:chOff x="0" y="0"/>
          <a:chExt cx="0" cy="0"/>
        </a:xfrm>
      </p:grpSpPr>
      <p:sp>
        <p:nvSpPr>
          <p:cNvPr id="300" name="Google Shape;300;g7a32282627_0_11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1" name="Google Shape;301;g7a32282627_0_1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5"/>
        <p:cNvGrpSpPr/>
        <p:nvPr/>
      </p:nvGrpSpPr>
      <p:grpSpPr>
        <a:xfrm>
          <a:off x="0" y="0"/>
          <a:ext cx="0" cy="0"/>
          <a:chOff x="0" y="0"/>
          <a:chExt cx="0" cy="0"/>
        </a:xfrm>
      </p:grpSpPr>
      <p:sp>
        <p:nvSpPr>
          <p:cNvPr id="306" name="Google Shape;306;g7a32282627_0_10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7" name="Google Shape;307;g7a32282627_0_10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dk1"/>
        </a:solidFill>
        <a:effectLst/>
      </p:bgPr>
    </p:bg>
    <p:spTree>
      <p:nvGrpSpPr>
        <p:cNvPr id="1" name="Shape 9"/>
        <p:cNvGrpSpPr/>
        <p:nvPr/>
      </p:nvGrpSpPr>
      <p:grpSpPr>
        <a:xfrm>
          <a:off x="0" y="0"/>
          <a:ext cx="0" cy="0"/>
          <a:chOff x="0" y="0"/>
          <a:chExt cx="0" cy="0"/>
        </a:xfrm>
      </p:grpSpPr>
      <p:sp>
        <p:nvSpPr>
          <p:cNvPr id="10" name="Google Shape;10;p2"/>
          <p:cNvSpPr/>
          <p:nvPr/>
        </p:nvSpPr>
        <p:spPr>
          <a:xfrm>
            <a:off x="4286250" y="0"/>
            <a:ext cx="72300" cy="51435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2"/>
          <p:cNvSpPr/>
          <p:nvPr/>
        </p:nvSpPr>
        <p:spPr>
          <a:xfrm>
            <a:off x="4358475" y="0"/>
            <a:ext cx="3853200" cy="5143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txBox="1">
            <a:spLocks noGrp="1"/>
          </p:cNvSpPr>
          <p:nvPr>
            <p:ph type="ctrTitle"/>
          </p:nvPr>
        </p:nvSpPr>
        <p:spPr>
          <a:xfrm>
            <a:off x="344250" y="1403850"/>
            <a:ext cx="8455500" cy="2146800"/>
          </a:xfrm>
          <a:prstGeom prst="rect">
            <a:avLst/>
          </a:prstGeom>
          <a:solidFill>
            <a:srgbClr val="FFFFFF"/>
          </a:solidFill>
        </p:spPr>
        <p:txBody>
          <a:bodyPr spcFirstLastPara="1" wrap="square" lIns="91425" tIns="91425" rIns="91425" bIns="91425" anchor="ctr" anchorCtr="0">
            <a:normAutofit/>
          </a:bodyPr>
          <a:lstStyle>
            <a:lvl1pPr lvl="0" algn="ctr">
              <a:spcBef>
                <a:spcPts val="0"/>
              </a:spcBef>
              <a:spcAft>
                <a:spcPts val="0"/>
              </a:spcAft>
              <a:buSzPts val="6800"/>
              <a:buFont typeface="Playfair Display"/>
              <a:buNone/>
              <a:defRPr sz="6800" b="1">
                <a:latin typeface="Playfair Display"/>
                <a:ea typeface="Playfair Display"/>
                <a:cs typeface="Playfair Display"/>
                <a:sym typeface="Playfair Display"/>
              </a:defRPr>
            </a:lvl1pPr>
            <a:lvl2pPr lvl="1" algn="ctr">
              <a:spcBef>
                <a:spcPts val="0"/>
              </a:spcBef>
              <a:spcAft>
                <a:spcPts val="0"/>
              </a:spcAft>
              <a:buSzPts val="6800"/>
              <a:buFont typeface="Playfair Display"/>
              <a:buNone/>
              <a:defRPr sz="6800" b="1">
                <a:latin typeface="Playfair Display"/>
                <a:ea typeface="Playfair Display"/>
                <a:cs typeface="Playfair Display"/>
                <a:sym typeface="Playfair Display"/>
              </a:defRPr>
            </a:lvl2pPr>
            <a:lvl3pPr lvl="2" algn="ctr">
              <a:spcBef>
                <a:spcPts val="0"/>
              </a:spcBef>
              <a:spcAft>
                <a:spcPts val="0"/>
              </a:spcAft>
              <a:buSzPts val="6800"/>
              <a:buFont typeface="Playfair Display"/>
              <a:buNone/>
              <a:defRPr sz="6800" b="1">
                <a:latin typeface="Playfair Display"/>
                <a:ea typeface="Playfair Display"/>
                <a:cs typeface="Playfair Display"/>
                <a:sym typeface="Playfair Display"/>
              </a:defRPr>
            </a:lvl3pPr>
            <a:lvl4pPr lvl="3" algn="ctr">
              <a:spcBef>
                <a:spcPts val="0"/>
              </a:spcBef>
              <a:spcAft>
                <a:spcPts val="0"/>
              </a:spcAft>
              <a:buSzPts val="6800"/>
              <a:buFont typeface="Playfair Display"/>
              <a:buNone/>
              <a:defRPr sz="6800" b="1">
                <a:latin typeface="Playfair Display"/>
                <a:ea typeface="Playfair Display"/>
                <a:cs typeface="Playfair Display"/>
                <a:sym typeface="Playfair Display"/>
              </a:defRPr>
            </a:lvl4pPr>
            <a:lvl5pPr lvl="4" algn="ctr">
              <a:spcBef>
                <a:spcPts val="0"/>
              </a:spcBef>
              <a:spcAft>
                <a:spcPts val="0"/>
              </a:spcAft>
              <a:buSzPts val="6800"/>
              <a:buFont typeface="Playfair Display"/>
              <a:buNone/>
              <a:defRPr sz="6800" b="1">
                <a:latin typeface="Playfair Display"/>
                <a:ea typeface="Playfair Display"/>
                <a:cs typeface="Playfair Display"/>
                <a:sym typeface="Playfair Display"/>
              </a:defRPr>
            </a:lvl5pPr>
            <a:lvl6pPr lvl="5" algn="ctr">
              <a:spcBef>
                <a:spcPts val="0"/>
              </a:spcBef>
              <a:spcAft>
                <a:spcPts val="0"/>
              </a:spcAft>
              <a:buSzPts val="6800"/>
              <a:buFont typeface="Playfair Display"/>
              <a:buNone/>
              <a:defRPr sz="6800" b="1">
                <a:latin typeface="Playfair Display"/>
                <a:ea typeface="Playfair Display"/>
                <a:cs typeface="Playfair Display"/>
                <a:sym typeface="Playfair Display"/>
              </a:defRPr>
            </a:lvl6pPr>
            <a:lvl7pPr lvl="6" algn="ctr">
              <a:spcBef>
                <a:spcPts val="0"/>
              </a:spcBef>
              <a:spcAft>
                <a:spcPts val="0"/>
              </a:spcAft>
              <a:buSzPts val="6800"/>
              <a:buFont typeface="Playfair Display"/>
              <a:buNone/>
              <a:defRPr sz="6800" b="1">
                <a:latin typeface="Playfair Display"/>
                <a:ea typeface="Playfair Display"/>
                <a:cs typeface="Playfair Display"/>
                <a:sym typeface="Playfair Display"/>
              </a:defRPr>
            </a:lvl7pPr>
            <a:lvl8pPr lvl="7" algn="ctr">
              <a:spcBef>
                <a:spcPts val="0"/>
              </a:spcBef>
              <a:spcAft>
                <a:spcPts val="0"/>
              </a:spcAft>
              <a:buSzPts val="6800"/>
              <a:buFont typeface="Playfair Display"/>
              <a:buNone/>
              <a:defRPr sz="6800" b="1">
                <a:latin typeface="Playfair Display"/>
                <a:ea typeface="Playfair Display"/>
                <a:cs typeface="Playfair Display"/>
                <a:sym typeface="Playfair Display"/>
              </a:defRPr>
            </a:lvl8pPr>
            <a:lvl9pPr lvl="8" algn="ctr">
              <a:spcBef>
                <a:spcPts val="0"/>
              </a:spcBef>
              <a:spcAft>
                <a:spcPts val="0"/>
              </a:spcAft>
              <a:buSzPts val="6800"/>
              <a:buFont typeface="Playfair Display"/>
              <a:buNone/>
              <a:defRPr sz="6800" b="1">
                <a:latin typeface="Playfair Display"/>
                <a:ea typeface="Playfair Display"/>
                <a:cs typeface="Playfair Display"/>
                <a:sym typeface="Playfair Display"/>
              </a:defRPr>
            </a:lvl9pPr>
          </a:lstStyle>
          <a:p>
            <a:endParaRPr/>
          </a:p>
        </p:txBody>
      </p:sp>
      <p:sp>
        <p:nvSpPr>
          <p:cNvPr id="13" name="Google Shape;13;p2"/>
          <p:cNvSpPr txBox="1">
            <a:spLocks noGrp="1"/>
          </p:cNvSpPr>
          <p:nvPr>
            <p:ph type="subTitle" idx="1"/>
          </p:nvPr>
        </p:nvSpPr>
        <p:spPr>
          <a:xfrm>
            <a:off x="344250" y="3550650"/>
            <a:ext cx="4910100" cy="577800"/>
          </a:xfrm>
          <a:prstGeom prst="rect">
            <a:avLst/>
          </a:prstGeom>
          <a:solidFill>
            <a:schemeClr val="dk2"/>
          </a:solidFill>
        </p:spPr>
        <p:txBody>
          <a:bodyPr spcFirstLastPara="1" wrap="square" lIns="91425" tIns="91425" rIns="91425" bIns="91425" anchor="ctr" anchorCtr="0">
            <a:normAutofit/>
          </a:bodyPr>
          <a:lstStyle>
            <a:lvl1pPr lvl="0">
              <a:lnSpc>
                <a:spcPct val="100000"/>
              </a:lnSpc>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1pPr>
            <a:lvl2pPr lvl="1">
              <a:lnSpc>
                <a:spcPct val="100000"/>
              </a:lnSpc>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2pPr>
            <a:lvl3pPr lvl="2">
              <a:lnSpc>
                <a:spcPct val="100000"/>
              </a:lnSpc>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3pPr>
            <a:lvl4pPr lvl="3">
              <a:lnSpc>
                <a:spcPct val="100000"/>
              </a:lnSpc>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4pPr>
            <a:lvl5pPr lvl="4">
              <a:lnSpc>
                <a:spcPct val="100000"/>
              </a:lnSpc>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5pPr>
            <a:lvl6pPr lvl="5">
              <a:lnSpc>
                <a:spcPct val="100000"/>
              </a:lnSpc>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6pPr>
            <a:lvl7pPr lvl="6">
              <a:lnSpc>
                <a:spcPct val="100000"/>
              </a:lnSpc>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7pPr>
            <a:lvl8pPr lvl="7">
              <a:lnSpc>
                <a:spcPct val="100000"/>
              </a:lnSpc>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8pPr>
            <a:lvl9pPr lvl="8">
              <a:lnSpc>
                <a:spcPct val="100000"/>
              </a:lnSpc>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9pPr>
          </a:lstStyle>
          <a:p>
            <a:endParaRPr/>
          </a:p>
        </p:txBody>
      </p:sp>
      <p:sp>
        <p:nvSpPr>
          <p:cNvPr id="14" name="Google Shape;14;p2"/>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accent4"/>
        </a:solidFill>
        <a:effectLst/>
      </p:bgPr>
    </p:bg>
    <p:spTree>
      <p:nvGrpSpPr>
        <p:cNvPr id="1" name="Shape 15"/>
        <p:cNvGrpSpPr/>
        <p:nvPr/>
      </p:nvGrpSpPr>
      <p:grpSpPr>
        <a:xfrm>
          <a:off x="0" y="0"/>
          <a:ext cx="0" cy="0"/>
          <a:chOff x="0" y="0"/>
          <a:chExt cx="0" cy="0"/>
        </a:xfrm>
      </p:grpSpPr>
      <p:sp>
        <p:nvSpPr>
          <p:cNvPr id="16" name="Google Shape;16;p3"/>
          <p:cNvSpPr/>
          <p:nvPr/>
        </p:nvSpPr>
        <p:spPr>
          <a:xfrm rot="5400000">
            <a:off x="4550700" y="-498600"/>
            <a:ext cx="42600" cy="84558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7;p3"/>
          <p:cNvSpPr txBox="1">
            <a:spLocks noGrp="1"/>
          </p:cNvSpPr>
          <p:nvPr>
            <p:ph type="title"/>
          </p:nvPr>
        </p:nvSpPr>
        <p:spPr>
          <a:xfrm>
            <a:off x="344250" y="1403850"/>
            <a:ext cx="8455500" cy="2146800"/>
          </a:xfrm>
          <a:prstGeom prst="rect">
            <a:avLst/>
          </a:prstGeom>
          <a:solidFill>
            <a:srgbClr val="FFFFFF"/>
          </a:solidFill>
        </p:spPr>
        <p:txBody>
          <a:bodyPr spcFirstLastPara="1" wrap="square" lIns="91425" tIns="91425" rIns="91425" bIns="91425" anchor="ctr" anchorCtr="0">
            <a:normAutofit/>
          </a:bodyPr>
          <a:lstStyle>
            <a:lvl1pPr lvl="0" algn="ctr">
              <a:spcBef>
                <a:spcPts val="0"/>
              </a:spcBef>
              <a:spcAft>
                <a:spcPts val="0"/>
              </a:spcAft>
              <a:buSzPts val="4800"/>
              <a:buFont typeface="Playfair Display"/>
              <a:buNone/>
              <a:defRPr sz="4800" b="1">
                <a:latin typeface="Playfair Display"/>
                <a:ea typeface="Playfair Display"/>
                <a:cs typeface="Playfair Display"/>
                <a:sym typeface="Playfair Display"/>
              </a:defRPr>
            </a:lvl1pPr>
            <a:lvl2pPr lvl="1" algn="ctr">
              <a:spcBef>
                <a:spcPts val="0"/>
              </a:spcBef>
              <a:spcAft>
                <a:spcPts val="0"/>
              </a:spcAft>
              <a:buSzPts val="4800"/>
              <a:buFont typeface="Playfair Display"/>
              <a:buNone/>
              <a:defRPr sz="4800" b="1">
                <a:latin typeface="Playfair Display"/>
                <a:ea typeface="Playfair Display"/>
                <a:cs typeface="Playfair Display"/>
                <a:sym typeface="Playfair Display"/>
              </a:defRPr>
            </a:lvl2pPr>
            <a:lvl3pPr lvl="2" algn="ctr">
              <a:spcBef>
                <a:spcPts val="0"/>
              </a:spcBef>
              <a:spcAft>
                <a:spcPts val="0"/>
              </a:spcAft>
              <a:buSzPts val="4800"/>
              <a:buFont typeface="Playfair Display"/>
              <a:buNone/>
              <a:defRPr sz="4800" b="1">
                <a:latin typeface="Playfair Display"/>
                <a:ea typeface="Playfair Display"/>
                <a:cs typeface="Playfair Display"/>
                <a:sym typeface="Playfair Display"/>
              </a:defRPr>
            </a:lvl3pPr>
            <a:lvl4pPr lvl="3" algn="ctr">
              <a:spcBef>
                <a:spcPts val="0"/>
              </a:spcBef>
              <a:spcAft>
                <a:spcPts val="0"/>
              </a:spcAft>
              <a:buSzPts val="4800"/>
              <a:buFont typeface="Playfair Display"/>
              <a:buNone/>
              <a:defRPr sz="4800" b="1">
                <a:latin typeface="Playfair Display"/>
                <a:ea typeface="Playfair Display"/>
                <a:cs typeface="Playfair Display"/>
                <a:sym typeface="Playfair Display"/>
              </a:defRPr>
            </a:lvl4pPr>
            <a:lvl5pPr lvl="4" algn="ctr">
              <a:spcBef>
                <a:spcPts val="0"/>
              </a:spcBef>
              <a:spcAft>
                <a:spcPts val="0"/>
              </a:spcAft>
              <a:buSzPts val="4800"/>
              <a:buFont typeface="Playfair Display"/>
              <a:buNone/>
              <a:defRPr sz="4800" b="1">
                <a:latin typeface="Playfair Display"/>
                <a:ea typeface="Playfair Display"/>
                <a:cs typeface="Playfair Display"/>
                <a:sym typeface="Playfair Display"/>
              </a:defRPr>
            </a:lvl5pPr>
            <a:lvl6pPr lvl="5" algn="ctr">
              <a:spcBef>
                <a:spcPts val="0"/>
              </a:spcBef>
              <a:spcAft>
                <a:spcPts val="0"/>
              </a:spcAft>
              <a:buSzPts val="4800"/>
              <a:buFont typeface="Playfair Display"/>
              <a:buNone/>
              <a:defRPr sz="4800" b="1">
                <a:latin typeface="Playfair Display"/>
                <a:ea typeface="Playfair Display"/>
                <a:cs typeface="Playfair Display"/>
                <a:sym typeface="Playfair Display"/>
              </a:defRPr>
            </a:lvl6pPr>
            <a:lvl7pPr lvl="6" algn="ctr">
              <a:spcBef>
                <a:spcPts val="0"/>
              </a:spcBef>
              <a:spcAft>
                <a:spcPts val="0"/>
              </a:spcAft>
              <a:buSzPts val="4800"/>
              <a:buFont typeface="Playfair Display"/>
              <a:buNone/>
              <a:defRPr sz="4800" b="1">
                <a:latin typeface="Playfair Display"/>
                <a:ea typeface="Playfair Display"/>
                <a:cs typeface="Playfair Display"/>
                <a:sym typeface="Playfair Display"/>
              </a:defRPr>
            </a:lvl7pPr>
            <a:lvl8pPr lvl="7" algn="ctr">
              <a:spcBef>
                <a:spcPts val="0"/>
              </a:spcBef>
              <a:spcAft>
                <a:spcPts val="0"/>
              </a:spcAft>
              <a:buSzPts val="4800"/>
              <a:buFont typeface="Playfair Display"/>
              <a:buNone/>
              <a:defRPr sz="4800" b="1">
                <a:latin typeface="Playfair Display"/>
                <a:ea typeface="Playfair Display"/>
                <a:cs typeface="Playfair Display"/>
                <a:sym typeface="Playfair Display"/>
              </a:defRPr>
            </a:lvl8pPr>
            <a:lvl9pPr lvl="8" algn="ctr">
              <a:spcBef>
                <a:spcPts val="0"/>
              </a:spcBef>
              <a:spcAft>
                <a:spcPts val="0"/>
              </a:spcAft>
              <a:buSzPts val="4800"/>
              <a:buFont typeface="Playfair Display"/>
              <a:buNone/>
              <a:defRPr sz="4800" b="1">
                <a:latin typeface="Playfair Display"/>
                <a:ea typeface="Playfair Display"/>
                <a:cs typeface="Playfair Display"/>
                <a:sym typeface="Playfair Display"/>
              </a:defRPr>
            </a:lvl9pPr>
          </a:lstStyle>
          <a:p>
            <a:endParaRPr/>
          </a:p>
        </p:txBody>
      </p:sp>
      <p:sp>
        <p:nvSpPr>
          <p:cNvPr id="18" name="Google Shape;18;p3"/>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9"/>
        <p:cNvGrpSpPr/>
        <p:nvPr/>
      </p:nvGrpSpPr>
      <p:grpSpPr>
        <a:xfrm>
          <a:off x="0" y="0"/>
          <a:ext cx="0" cy="0"/>
          <a:chOff x="0" y="0"/>
          <a:chExt cx="0" cy="0"/>
        </a:xfrm>
      </p:grpSpPr>
      <p:sp>
        <p:nvSpPr>
          <p:cNvPr id="20" name="Google Shape;20;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21" name="Google Shape;21;p4"/>
          <p:cNvSpPr txBox="1">
            <a:spLocks noGrp="1"/>
          </p:cNvSpPr>
          <p:nvPr>
            <p:ph type="body" idx="1"/>
          </p:nvPr>
        </p:nvSpPr>
        <p:spPr>
          <a:xfrm>
            <a:off x="311700" y="1234075"/>
            <a:ext cx="8520600" cy="33348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22" name="Google Shape;22;p4"/>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3"/>
        <p:cNvGrpSpPr/>
        <p:nvPr/>
      </p:nvGrpSpPr>
      <p:grpSpPr>
        <a:xfrm>
          <a:off x="0" y="0"/>
          <a:ext cx="0" cy="0"/>
          <a:chOff x="0" y="0"/>
          <a:chExt cx="0" cy="0"/>
        </a:xfrm>
      </p:grpSpPr>
      <p:sp>
        <p:nvSpPr>
          <p:cNvPr id="24" name="Google Shape;24;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25" name="Google Shape;25;p5"/>
          <p:cNvSpPr txBox="1">
            <a:spLocks noGrp="1"/>
          </p:cNvSpPr>
          <p:nvPr>
            <p:ph type="body" idx="1"/>
          </p:nvPr>
        </p:nvSpPr>
        <p:spPr>
          <a:xfrm>
            <a:off x="311700" y="1234050"/>
            <a:ext cx="3999900" cy="33348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6" name="Google Shape;26;p5"/>
          <p:cNvSpPr txBox="1">
            <a:spLocks noGrp="1"/>
          </p:cNvSpPr>
          <p:nvPr>
            <p:ph type="body" idx="2"/>
          </p:nvPr>
        </p:nvSpPr>
        <p:spPr>
          <a:xfrm>
            <a:off x="4832400" y="1234050"/>
            <a:ext cx="3999900" cy="33348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7" name="Google Shape;27;p5"/>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8"/>
        <p:cNvGrpSpPr/>
        <p:nvPr/>
      </p:nvGrpSpPr>
      <p:grpSpPr>
        <a:xfrm>
          <a:off x="0" y="0"/>
          <a:ext cx="0" cy="0"/>
          <a:chOff x="0" y="0"/>
          <a:chExt cx="0" cy="0"/>
        </a:xfrm>
      </p:grpSpPr>
      <p:sp>
        <p:nvSpPr>
          <p:cNvPr id="29" name="Google Shape;29;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30" name="Google Shape;30;p6"/>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1"/>
        <p:cNvGrpSpPr/>
        <p:nvPr/>
      </p:nvGrpSpPr>
      <p:grpSpPr>
        <a:xfrm>
          <a:off x="0" y="0"/>
          <a:ext cx="0" cy="0"/>
          <a:chOff x="0" y="0"/>
          <a:chExt cx="0" cy="0"/>
        </a:xfrm>
      </p:grpSpPr>
      <p:sp>
        <p:nvSpPr>
          <p:cNvPr id="32" name="Google Shape;32;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3" name="Google Shape;33;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4" name="Google Shape;34;p7"/>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accent3"/>
        </a:solidFill>
        <a:effectLst/>
      </p:bgPr>
    </p:bg>
    <p:spTree>
      <p:nvGrpSpPr>
        <p:cNvPr id="1" name="Shape 35"/>
        <p:cNvGrpSpPr/>
        <p:nvPr/>
      </p:nvGrpSpPr>
      <p:grpSpPr>
        <a:xfrm>
          <a:off x="0" y="0"/>
          <a:ext cx="0" cy="0"/>
          <a:chOff x="0" y="0"/>
          <a:chExt cx="0" cy="0"/>
        </a:xfrm>
      </p:grpSpPr>
      <p:sp>
        <p:nvSpPr>
          <p:cNvPr id="36" name="Google Shape;36;p8"/>
          <p:cNvSpPr txBox="1">
            <a:spLocks noGrp="1"/>
          </p:cNvSpPr>
          <p:nvPr>
            <p:ph type="title"/>
          </p:nvPr>
        </p:nvSpPr>
        <p:spPr>
          <a:xfrm>
            <a:off x="490250" y="526350"/>
            <a:ext cx="5618700" cy="40908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1pPr>
            <a:lvl2pPr lvl="1">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2pPr>
            <a:lvl3pPr lvl="2">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3pPr>
            <a:lvl4pPr lvl="3">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4pPr>
            <a:lvl5pPr lvl="4">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5pPr>
            <a:lvl6pPr lvl="5">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6pPr>
            <a:lvl7pPr lvl="6">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7pPr>
            <a:lvl8pPr lvl="7">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8pPr>
            <a:lvl9pPr lvl="8">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9pPr>
          </a:lstStyle>
          <a:p>
            <a:endParaRPr/>
          </a:p>
        </p:txBody>
      </p:sp>
      <p:sp>
        <p:nvSpPr>
          <p:cNvPr id="37" name="Google Shape;37;p8"/>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8"/>
        <p:cNvGrpSpPr/>
        <p:nvPr/>
      </p:nvGrpSpPr>
      <p:grpSpPr>
        <a:xfrm>
          <a:off x="0" y="0"/>
          <a:ext cx="0" cy="0"/>
          <a:chOff x="0" y="0"/>
          <a:chExt cx="0" cy="0"/>
        </a:xfrm>
      </p:grpSpPr>
      <p:sp>
        <p:nvSpPr>
          <p:cNvPr id="39" name="Google Shape;39;p9"/>
          <p:cNvSpPr/>
          <p:nvPr/>
        </p:nvSpPr>
        <p:spPr>
          <a:xfrm>
            <a:off x="4572000" y="-75"/>
            <a:ext cx="4572000" cy="51435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40" name="Google Shape;40;p9"/>
          <p:cNvCxnSpPr/>
          <p:nvPr/>
        </p:nvCxnSpPr>
        <p:spPr>
          <a:xfrm>
            <a:off x="5029675" y="4495500"/>
            <a:ext cx="468300" cy="0"/>
          </a:xfrm>
          <a:prstGeom prst="straightConnector1">
            <a:avLst/>
          </a:prstGeom>
          <a:noFill/>
          <a:ln w="19050" cap="flat" cmpd="sng">
            <a:solidFill>
              <a:schemeClr val="dk2"/>
            </a:solidFill>
            <a:prstDash val="solid"/>
            <a:round/>
            <a:headEnd type="none" w="sm" len="sm"/>
            <a:tailEnd type="none" w="sm" len="sm"/>
          </a:ln>
        </p:spPr>
      </p:cxnSp>
      <p:sp>
        <p:nvSpPr>
          <p:cNvPr id="41" name="Google Shape;41;p9"/>
          <p:cNvSpPr txBox="1">
            <a:spLocks noGrp="1"/>
          </p:cNvSpPr>
          <p:nvPr>
            <p:ph type="title"/>
          </p:nvPr>
        </p:nvSpPr>
        <p:spPr>
          <a:xfrm>
            <a:off x="265500" y="1081675"/>
            <a:ext cx="4045200" cy="17862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42" name="Google Shape;42;p9"/>
          <p:cNvSpPr txBox="1">
            <a:spLocks noGrp="1"/>
          </p:cNvSpPr>
          <p:nvPr>
            <p:ph type="subTitle" idx="1"/>
          </p:nvPr>
        </p:nvSpPr>
        <p:spPr>
          <a:xfrm>
            <a:off x="265500" y="2921401"/>
            <a:ext cx="4045200" cy="13455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43" name="Google Shape;43;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highlight>
                  <a:schemeClr val="lt1"/>
                </a:highlight>
              </a:defRPr>
            </a:lvl1pPr>
            <a:lvl2pPr marL="914400" lvl="1" indent="-317500">
              <a:spcBef>
                <a:spcPts val="0"/>
              </a:spcBef>
              <a:spcAft>
                <a:spcPts val="0"/>
              </a:spcAft>
              <a:buSzPts val="1400"/>
              <a:buChar char="○"/>
              <a:defRPr>
                <a:highlight>
                  <a:schemeClr val="lt1"/>
                </a:highlight>
              </a:defRPr>
            </a:lvl2pPr>
            <a:lvl3pPr marL="1371600" lvl="2" indent="-317500">
              <a:spcBef>
                <a:spcPts val="0"/>
              </a:spcBef>
              <a:spcAft>
                <a:spcPts val="0"/>
              </a:spcAft>
              <a:buSzPts val="1400"/>
              <a:buChar char="■"/>
              <a:defRPr>
                <a:highlight>
                  <a:schemeClr val="lt1"/>
                </a:highlight>
              </a:defRPr>
            </a:lvl3pPr>
            <a:lvl4pPr marL="1828800" lvl="3" indent="-317500">
              <a:spcBef>
                <a:spcPts val="0"/>
              </a:spcBef>
              <a:spcAft>
                <a:spcPts val="0"/>
              </a:spcAft>
              <a:buSzPts val="1400"/>
              <a:buChar char="●"/>
              <a:defRPr>
                <a:highlight>
                  <a:schemeClr val="lt1"/>
                </a:highlight>
              </a:defRPr>
            </a:lvl4pPr>
            <a:lvl5pPr marL="2286000" lvl="4" indent="-317500">
              <a:spcBef>
                <a:spcPts val="0"/>
              </a:spcBef>
              <a:spcAft>
                <a:spcPts val="0"/>
              </a:spcAft>
              <a:buSzPts val="1400"/>
              <a:buChar char="○"/>
              <a:defRPr>
                <a:highlight>
                  <a:schemeClr val="lt1"/>
                </a:highlight>
              </a:defRPr>
            </a:lvl5pPr>
            <a:lvl6pPr marL="2743200" lvl="5" indent="-317500">
              <a:spcBef>
                <a:spcPts val="0"/>
              </a:spcBef>
              <a:spcAft>
                <a:spcPts val="0"/>
              </a:spcAft>
              <a:buSzPts val="1400"/>
              <a:buChar char="■"/>
              <a:defRPr>
                <a:highlight>
                  <a:schemeClr val="lt1"/>
                </a:highlight>
              </a:defRPr>
            </a:lvl6pPr>
            <a:lvl7pPr marL="3200400" lvl="6" indent="-317500">
              <a:spcBef>
                <a:spcPts val="0"/>
              </a:spcBef>
              <a:spcAft>
                <a:spcPts val="0"/>
              </a:spcAft>
              <a:buSzPts val="1400"/>
              <a:buChar char="●"/>
              <a:defRPr>
                <a:highlight>
                  <a:schemeClr val="lt1"/>
                </a:highlight>
              </a:defRPr>
            </a:lvl7pPr>
            <a:lvl8pPr marL="3657600" lvl="7" indent="-317500">
              <a:spcBef>
                <a:spcPts val="0"/>
              </a:spcBef>
              <a:spcAft>
                <a:spcPts val="0"/>
              </a:spcAft>
              <a:buSzPts val="1400"/>
              <a:buChar char="○"/>
              <a:defRPr>
                <a:highlight>
                  <a:schemeClr val="lt1"/>
                </a:highlight>
              </a:defRPr>
            </a:lvl8pPr>
            <a:lvl9pPr marL="4114800" lvl="8" indent="-317500">
              <a:spcBef>
                <a:spcPts val="0"/>
              </a:spcBef>
              <a:spcAft>
                <a:spcPts val="0"/>
              </a:spcAft>
              <a:buSzPts val="1400"/>
              <a:buChar char="■"/>
              <a:defRPr>
                <a:highlight>
                  <a:schemeClr val="lt1"/>
                </a:highlight>
              </a:defRPr>
            </a:lvl9pPr>
          </a:lstStyle>
          <a:p>
            <a:endParaRPr/>
          </a:p>
        </p:txBody>
      </p:sp>
      <p:sp>
        <p:nvSpPr>
          <p:cNvPr id="44" name="Google Shape;44;p9"/>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5"/>
        <p:cNvGrpSpPr/>
        <p:nvPr/>
      </p:nvGrpSpPr>
      <p:grpSpPr>
        <a:xfrm>
          <a:off x="0" y="0"/>
          <a:ext cx="0" cy="0"/>
          <a:chOff x="0" y="0"/>
          <a:chExt cx="0" cy="0"/>
        </a:xfrm>
      </p:grpSpPr>
      <p:sp>
        <p:nvSpPr>
          <p:cNvPr id="46" name="Google Shape;46;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highlight>
                  <a:schemeClr val="dk1"/>
                </a:highlight>
              </a:defRPr>
            </a:lvl1pPr>
          </a:lstStyle>
          <a:p>
            <a:endParaRPr/>
          </a:p>
        </p:txBody>
      </p:sp>
      <p:sp>
        <p:nvSpPr>
          <p:cNvPr id="47" name="Google Shape;47;p10"/>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8"/>
        <p:cNvGrpSpPr/>
        <p:nvPr/>
      </p:nvGrpSpPr>
      <p:grpSpPr>
        <a:xfrm>
          <a:off x="0" y="0"/>
          <a:ext cx="0" cy="0"/>
          <a:chOff x="0" y="0"/>
          <a:chExt cx="0" cy="0"/>
        </a:xfrm>
      </p:grpSpPr>
      <p:sp>
        <p:nvSpPr>
          <p:cNvPr id="49" name="Google Shape;49;p11"/>
          <p:cNvSpPr txBox="1">
            <a:spLocks noGrp="1"/>
          </p:cNvSpPr>
          <p:nvPr>
            <p:ph type="title" hasCustomPrompt="1"/>
          </p:nvPr>
        </p:nvSpPr>
        <p:spPr>
          <a:xfrm>
            <a:off x="311700" y="999925"/>
            <a:ext cx="8520600" cy="2146200"/>
          </a:xfrm>
          <a:prstGeom prst="rect">
            <a:avLst/>
          </a:prstGeom>
        </p:spPr>
        <p:txBody>
          <a:bodyPr spcFirstLastPara="1" wrap="square" lIns="91425" tIns="91425" rIns="91425" bIns="91425" anchor="b" anchorCtr="0">
            <a:normAutofit/>
          </a:bodyPr>
          <a:lstStyle>
            <a:lvl1pPr lvl="0" algn="ctr">
              <a:spcBef>
                <a:spcPts val="0"/>
              </a:spcBef>
              <a:spcAft>
                <a:spcPts val="0"/>
              </a:spcAft>
              <a:buSzPts val="14000"/>
              <a:buFont typeface="Montserrat"/>
              <a:buNone/>
              <a:defRPr sz="14000">
                <a:latin typeface="Montserrat"/>
                <a:ea typeface="Montserrat"/>
                <a:cs typeface="Montserrat"/>
                <a:sym typeface="Montserrat"/>
              </a:defRPr>
            </a:lvl1pPr>
            <a:lvl2pPr lvl="1" algn="ctr">
              <a:spcBef>
                <a:spcPts val="0"/>
              </a:spcBef>
              <a:spcAft>
                <a:spcPts val="0"/>
              </a:spcAft>
              <a:buSzPts val="14000"/>
              <a:buFont typeface="Montserrat"/>
              <a:buNone/>
              <a:defRPr sz="14000">
                <a:latin typeface="Montserrat"/>
                <a:ea typeface="Montserrat"/>
                <a:cs typeface="Montserrat"/>
                <a:sym typeface="Montserrat"/>
              </a:defRPr>
            </a:lvl2pPr>
            <a:lvl3pPr lvl="2" algn="ctr">
              <a:spcBef>
                <a:spcPts val="0"/>
              </a:spcBef>
              <a:spcAft>
                <a:spcPts val="0"/>
              </a:spcAft>
              <a:buSzPts val="14000"/>
              <a:buFont typeface="Montserrat"/>
              <a:buNone/>
              <a:defRPr sz="14000">
                <a:latin typeface="Montserrat"/>
                <a:ea typeface="Montserrat"/>
                <a:cs typeface="Montserrat"/>
                <a:sym typeface="Montserrat"/>
              </a:defRPr>
            </a:lvl3pPr>
            <a:lvl4pPr lvl="3" algn="ctr">
              <a:spcBef>
                <a:spcPts val="0"/>
              </a:spcBef>
              <a:spcAft>
                <a:spcPts val="0"/>
              </a:spcAft>
              <a:buSzPts val="14000"/>
              <a:buFont typeface="Montserrat"/>
              <a:buNone/>
              <a:defRPr sz="14000">
                <a:latin typeface="Montserrat"/>
                <a:ea typeface="Montserrat"/>
                <a:cs typeface="Montserrat"/>
                <a:sym typeface="Montserrat"/>
              </a:defRPr>
            </a:lvl4pPr>
            <a:lvl5pPr lvl="4" algn="ctr">
              <a:spcBef>
                <a:spcPts val="0"/>
              </a:spcBef>
              <a:spcAft>
                <a:spcPts val="0"/>
              </a:spcAft>
              <a:buSzPts val="14000"/>
              <a:buFont typeface="Montserrat"/>
              <a:buNone/>
              <a:defRPr sz="14000">
                <a:latin typeface="Montserrat"/>
                <a:ea typeface="Montserrat"/>
                <a:cs typeface="Montserrat"/>
                <a:sym typeface="Montserrat"/>
              </a:defRPr>
            </a:lvl5pPr>
            <a:lvl6pPr lvl="5" algn="ctr">
              <a:spcBef>
                <a:spcPts val="0"/>
              </a:spcBef>
              <a:spcAft>
                <a:spcPts val="0"/>
              </a:spcAft>
              <a:buSzPts val="14000"/>
              <a:buFont typeface="Montserrat"/>
              <a:buNone/>
              <a:defRPr sz="14000">
                <a:latin typeface="Montserrat"/>
                <a:ea typeface="Montserrat"/>
                <a:cs typeface="Montserrat"/>
                <a:sym typeface="Montserrat"/>
              </a:defRPr>
            </a:lvl6pPr>
            <a:lvl7pPr lvl="6" algn="ctr">
              <a:spcBef>
                <a:spcPts val="0"/>
              </a:spcBef>
              <a:spcAft>
                <a:spcPts val="0"/>
              </a:spcAft>
              <a:buSzPts val="14000"/>
              <a:buFont typeface="Montserrat"/>
              <a:buNone/>
              <a:defRPr sz="14000">
                <a:latin typeface="Montserrat"/>
                <a:ea typeface="Montserrat"/>
                <a:cs typeface="Montserrat"/>
                <a:sym typeface="Montserrat"/>
              </a:defRPr>
            </a:lvl7pPr>
            <a:lvl8pPr lvl="7" algn="ctr">
              <a:spcBef>
                <a:spcPts val="0"/>
              </a:spcBef>
              <a:spcAft>
                <a:spcPts val="0"/>
              </a:spcAft>
              <a:buSzPts val="14000"/>
              <a:buFont typeface="Montserrat"/>
              <a:buNone/>
              <a:defRPr sz="14000">
                <a:latin typeface="Montserrat"/>
                <a:ea typeface="Montserrat"/>
                <a:cs typeface="Montserrat"/>
                <a:sym typeface="Montserrat"/>
              </a:defRPr>
            </a:lvl8pPr>
            <a:lvl9pPr lvl="8" algn="ctr">
              <a:spcBef>
                <a:spcPts val="0"/>
              </a:spcBef>
              <a:spcAft>
                <a:spcPts val="0"/>
              </a:spcAft>
              <a:buSzPts val="14000"/>
              <a:buFont typeface="Montserrat"/>
              <a:buNone/>
              <a:defRPr sz="14000">
                <a:latin typeface="Montserrat"/>
                <a:ea typeface="Montserrat"/>
                <a:cs typeface="Montserrat"/>
                <a:sym typeface="Montserrat"/>
              </a:defRPr>
            </a:lvl9pPr>
          </a:lstStyle>
          <a:p>
            <a:r>
              <a:t>xx%</a:t>
            </a:r>
          </a:p>
        </p:txBody>
      </p:sp>
      <p:sp>
        <p:nvSpPr>
          <p:cNvPr id="50" name="Google Shape;50;p11"/>
          <p:cNvSpPr txBox="1">
            <a:spLocks noGrp="1"/>
          </p:cNvSpPr>
          <p:nvPr>
            <p:ph type="body" idx="1"/>
          </p:nvPr>
        </p:nvSpPr>
        <p:spPr>
          <a:xfrm>
            <a:off x="311700" y="32284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highlight>
                  <a:schemeClr val="dk1"/>
                </a:highlight>
              </a:defRPr>
            </a:lvl1pPr>
            <a:lvl2pPr marL="914400" lvl="1" indent="-317500" algn="ctr">
              <a:spcBef>
                <a:spcPts val="0"/>
              </a:spcBef>
              <a:spcAft>
                <a:spcPts val="0"/>
              </a:spcAft>
              <a:buSzPts val="1400"/>
              <a:buChar char="○"/>
              <a:defRPr>
                <a:highlight>
                  <a:schemeClr val="dk1"/>
                </a:highlight>
              </a:defRPr>
            </a:lvl2pPr>
            <a:lvl3pPr marL="1371600" lvl="2" indent="-317500" algn="ctr">
              <a:spcBef>
                <a:spcPts val="0"/>
              </a:spcBef>
              <a:spcAft>
                <a:spcPts val="0"/>
              </a:spcAft>
              <a:buSzPts val="1400"/>
              <a:buChar char="■"/>
              <a:defRPr>
                <a:highlight>
                  <a:schemeClr val="dk1"/>
                </a:highlight>
              </a:defRPr>
            </a:lvl3pPr>
            <a:lvl4pPr marL="1828800" lvl="3" indent="-317500" algn="ctr">
              <a:spcBef>
                <a:spcPts val="0"/>
              </a:spcBef>
              <a:spcAft>
                <a:spcPts val="0"/>
              </a:spcAft>
              <a:buSzPts val="1400"/>
              <a:buChar char="●"/>
              <a:defRPr>
                <a:highlight>
                  <a:schemeClr val="dk1"/>
                </a:highlight>
              </a:defRPr>
            </a:lvl4pPr>
            <a:lvl5pPr marL="2286000" lvl="4" indent="-317500" algn="ctr">
              <a:spcBef>
                <a:spcPts val="0"/>
              </a:spcBef>
              <a:spcAft>
                <a:spcPts val="0"/>
              </a:spcAft>
              <a:buSzPts val="1400"/>
              <a:buChar char="○"/>
              <a:defRPr>
                <a:highlight>
                  <a:schemeClr val="dk1"/>
                </a:highlight>
              </a:defRPr>
            </a:lvl5pPr>
            <a:lvl6pPr marL="2743200" lvl="5" indent="-317500" algn="ctr">
              <a:spcBef>
                <a:spcPts val="0"/>
              </a:spcBef>
              <a:spcAft>
                <a:spcPts val="0"/>
              </a:spcAft>
              <a:buSzPts val="1400"/>
              <a:buChar char="■"/>
              <a:defRPr>
                <a:highlight>
                  <a:schemeClr val="dk1"/>
                </a:highlight>
              </a:defRPr>
            </a:lvl6pPr>
            <a:lvl7pPr marL="3200400" lvl="6" indent="-317500" algn="ctr">
              <a:spcBef>
                <a:spcPts val="0"/>
              </a:spcBef>
              <a:spcAft>
                <a:spcPts val="0"/>
              </a:spcAft>
              <a:buSzPts val="1400"/>
              <a:buChar char="●"/>
              <a:defRPr>
                <a:highlight>
                  <a:schemeClr val="dk1"/>
                </a:highlight>
              </a:defRPr>
            </a:lvl7pPr>
            <a:lvl8pPr marL="3657600" lvl="7" indent="-317500" algn="ctr">
              <a:spcBef>
                <a:spcPts val="0"/>
              </a:spcBef>
              <a:spcAft>
                <a:spcPts val="0"/>
              </a:spcAft>
              <a:buSzPts val="1400"/>
              <a:buChar char="○"/>
              <a:defRPr>
                <a:highlight>
                  <a:schemeClr val="dk1"/>
                </a:highlight>
              </a:defRPr>
            </a:lvl8pPr>
            <a:lvl9pPr marL="4114800" lvl="8" indent="-317500" algn="ctr">
              <a:spcBef>
                <a:spcPts val="0"/>
              </a:spcBef>
              <a:spcAft>
                <a:spcPts val="0"/>
              </a:spcAft>
              <a:buSzPts val="1400"/>
              <a:buChar char="■"/>
              <a:defRPr>
                <a:highlight>
                  <a:schemeClr val="dk1"/>
                </a:highlight>
              </a:defRPr>
            </a:lvl9pPr>
          </a:lstStyle>
          <a:p>
            <a:endParaRPr/>
          </a:p>
        </p:txBody>
      </p:sp>
      <p:sp>
        <p:nvSpPr>
          <p:cNvPr id="51" name="Google Shape;51;p11"/>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2"/>
        <p:cNvGrpSpPr/>
        <p:nvPr/>
      </p:nvGrpSpPr>
      <p:grpSpPr>
        <a:xfrm>
          <a:off x="0" y="0"/>
          <a:ext cx="0" cy="0"/>
          <a:chOff x="0" y="0"/>
          <a:chExt cx="0" cy="0"/>
        </a:xfrm>
      </p:grpSpPr>
      <p:sp>
        <p:nvSpPr>
          <p:cNvPr id="53" name="Google Shape;53;p12"/>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pop">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1pPr>
            <a:lvl2pPr lvl="1">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2pPr>
            <a:lvl3pPr lvl="2">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3pPr>
            <a:lvl4pPr lvl="3">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4pPr>
            <a:lvl5pPr lvl="4">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5pPr>
            <a:lvl6pPr lvl="5">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6pPr>
            <a:lvl7pPr lvl="6">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7pPr>
            <a:lvl8pPr lvl="7">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8pPr>
            <a:lvl9pPr lvl="8">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9pPr>
          </a:lstStyle>
          <a:p>
            <a:endParaRPr/>
          </a:p>
        </p:txBody>
      </p:sp>
      <p:sp>
        <p:nvSpPr>
          <p:cNvPr id="7" name="Google Shape;7;p1"/>
          <p:cNvSpPr txBox="1">
            <a:spLocks noGrp="1"/>
          </p:cNvSpPr>
          <p:nvPr>
            <p:ph type="body" idx="1"/>
          </p:nvPr>
        </p:nvSpPr>
        <p:spPr>
          <a:xfrm>
            <a:off x="311700" y="1234075"/>
            <a:ext cx="8520600" cy="33348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Font typeface="Playfair Display"/>
              <a:buChar char="●"/>
              <a:defRPr sz="1800">
                <a:solidFill>
                  <a:schemeClr val="dk2"/>
                </a:solidFill>
                <a:latin typeface="Playfair Display"/>
                <a:ea typeface="Playfair Display"/>
                <a:cs typeface="Playfair Display"/>
                <a:sym typeface="Playfair Display"/>
              </a:defRPr>
            </a:lvl1pPr>
            <a:lvl2pPr marL="914400" lvl="1" indent="-317500">
              <a:lnSpc>
                <a:spcPct val="115000"/>
              </a:lnSpc>
              <a:spcBef>
                <a:spcPts val="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2pPr>
            <a:lvl3pPr marL="1371600" lvl="2" indent="-317500">
              <a:lnSpc>
                <a:spcPct val="115000"/>
              </a:lnSpc>
              <a:spcBef>
                <a:spcPts val="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3pPr>
            <a:lvl4pPr marL="1828800" lvl="3" indent="-317500">
              <a:lnSpc>
                <a:spcPct val="115000"/>
              </a:lnSpc>
              <a:spcBef>
                <a:spcPts val="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4pPr>
            <a:lvl5pPr marL="2286000" lvl="4" indent="-317500">
              <a:lnSpc>
                <a:spcPct val="115000"/>
              </a:lnSpc>
              <a:spcBef>
                <a:spcPts val="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5pPr>
            <a:lvl6pPr marL="2743200" lvl="5" indent="-317500">
              <a:lnSpc>
                <a:spcPct val="115000"/>
              </a:lnSpc>
              <a:spcBef>
                <a:spcPts val="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6pPr>
            <a:lvl7pPr marL="3200400" lvl="6" indent="-317500">
              <a:lnSpc>
                <a:spcPct val="115000"/>
              </a:lnSpc>
              <a:spcBef>
                <a:spcPts val="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7pPr>
            <a:lvl8pPr marL="3657600" lvl="7" indent="-317500">
              <a:lnSpc>
                <a:spcPct val="115000"/>
              </a:lnSpc>
              <a:spcBef>
                <a:spcPts val="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8pPr>
            <a:lvl9pPr marL="4114800" lvl="8" indent="-317500">
              <a:lnSpc>
                <a:spcPct val="115000"/>
              </a:lnSpc>
              <a:spcBef>
                <a:spcPts val="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9pPr>
          </a:lstStyle>
          <a:p>
            <a:endParaRPr/>
          </a:p>
        </p:txBody>
      </p:sp>
      <p:sp>
        <p:nvSpPr>
          <p:cNvPr id="8" name="Google Shape;8;p1"/>
          <p:cNvSpPr txBox="1">
            <a:spLocks noGrp="1"/>
          </p:cNvSpPr>
          <p:nvPr>
            <p:ph type="sldNum" idx="12"/>
          </p:nvPr>
        </p:nvSpPr>
        <p:spPr>
          <a:xfrm>
            <a:off x="8497999" y="4688759"/>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latin typeface="Playfair Display"/>
                <a:ea typeface="Playfair Display"/>
                <a:cs typeface="Playfair Display"/>
                <a:sym typeface="Playfair Display"/>
              </a:defRPr>
            </a:lvl1pPr>
            <a:lvl2pPr lvl="1" algn="r">
              <a:buNone/>
              <a:defRPr sz="1000">
                <a:solidFill>
                  <a:schemeClr val="dk2"/>
                </a:solidFill>
                <a:latin typeface="Playfair Display"/>
                <a:ea typeface="Playfair Display"/>
                <a:cs typeface="Playfair Display"/>
                <a:sym typeface="Playfair Display"/>
              </a:defRPr>
            </a:lvl2pPr>
            <a:lvl3pPr lvl="2" algn="r">
              <a:buNone/>
              <a:defRPr sz="1000">
                <a:solidFill>
                  <a:schemeClr val="dk2"/>
                </a:solidFill>
                <a:latin typeface="Playfair Display"/>
                <a:ea typeface="Playfair Display"/>
                <a:cs typeface="Playfair Display"/>
                <a:sym typeface="Playfair Display"/>
              </a:defRPr>
            </a:lvl3pPr>
            <a:lvl4pPr lvl="3" algn="r">
              <a:buNone/>
              <a:defRPr sz="1000">
                <a:solidFill>
                  <a:schemeClr val="dk2"/>
                </a:solidFill>
                <a:latin typeface="Playfair Display"/>
                <a:ea typeface="Playfair Display"/>
                <a:cs typeface="Playfair Display"/>
                <a:sym typeface="Playfair Display"/>
              </a:defRPr>
            </a:lvl4pPr>
            <a:lvl5pPr lvl="4" algn="r">
              <a:buNone/>
              <a:defRPr sz="1000">
                <a:solidFill>
                  <a:schemeClr val="dk2"/>
                </a:solidFill>
                <a:latin typeface="Playfair Display"/>
                <a:ea typeface="Playfair Display"/>
                <a:cs typeface="Playfair Display"/>
                <a:sym typeface="Playfair Display"/>
              </a:defRPr>
            </a:lvl5pPr>
            <a:lvl6pPr lvl="5" algn="r">
              <a:buNone/>
              <a:defRPr sz="1000">
                <a:solidFill>
                  <a:schemeClr val="dk2"/>
                </a:solidFill>
                <a:latin typeface="Playfair Display"/>
                <a:ea typeface="Playfair Display"/>
                <a:cs typeface="Playfair Display"/>
                <a:sym typeface="Playfair Display"/>
              </a:defRPr>
            </a:lvl6pPr>
            <a:lvl7pPr lvl="6" algn="r">
              <a:buNone/>
              <a:defRPr sz="1000">
                <a:solidFill>
                  <a:schemeClr val="dk2"/>
                </a:solidFill>
                <a:latin typeface="Playfair Display"/>
                <a:ea typeface="Playfair Display"/>
                <a:cs typeface="Playfair Display"/>
                <a:sym typeface="Playfair Display"/>
              </a:defRPr>
            </a:lvl7pPr>
            <a:lvl8pPr lvl="7" algn="r">
              <a:buNone/>
              <a:defRPr sz="1000">
                <a:solidFill>
                  <a:schemeClr val="dk2"/>
                </a:solidFill>
                <a:latin typeface="Playfair Display"/>
                <a:ea typeface="Playfair Display"/>
                <a:cs typeface="Playfair Display"/>
                <a:sym typeface="Playfair Display"/>
              </a:defRPr>
            </a:lvl8pPr>
            <a:lvl9pPr lvl="8" algn="r">
              <a:buNone/>
              <a:defRPr sz="1000">
                <a:solidFill>
                  <a:schemeClr val="dk2"/>
                </a:solidFill>
                <a:latin typeface="Playfair Display"/>
                <a:ea typeface="Playfair Display"/>
                <a:cs typeface="Playfair Display"/>
                <a:sym typeface="Playfair Display"/>
              </a:defRPr>
            </a:lvl9pPr>
          </a:lstStyle>
          <a:p>
            <a:pPr marL="0" lvl="0" indent="0" algn="r" rtl="0">
              <a:spcBef>
                <a:spcPts val="0"/>
              </a:spcBef>
              <a:spcAft>
                <a:spcPts val="0"/>
              </a:spcAft>
              <a:buNone/>
            </a:pPr>
            <a:fld id="{00000000-1234-1234-1234-123412341234}" type="slidenum">
              <a:rPr lang="ru"/>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9.xml"/><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0.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2.xml"/><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3.xml"/><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4.xml"/><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5.xml"/><Relationship Id="rId1" Type="http://schemas.openxmlformats.org/officeDocument/2006/relationships/slideLayout" Target="../slideLayouts/slideLayout11.xml"/><Relationship Id="rId4" Type="http://schemas.openxmlformats.org/officeDocument/2006/relationships/image" Target="../media/image17.png"/></Relationships>
</file>

<file path=ppt/slides/_rels/slide2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6.xml"/><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7.xml"/><Relationship Id="rId1" Type="http://schemas.openxmlformats.org/officeDocument/2006/relationships/slideLayout" Target="../slideLayouts/slideLayout11.xml"/></Relationships>
</file>

<file path=ppt/slides/_rels/slide2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8.xml"/><Relationship Id="rId1" Type="http://schemas.openxmlformats.org/officeDocument/2006/relationships/slideLayout" Target="../slideLayouts/slideLayout11.xml"/></Relationships>
</file>

<file path=ppt/slides/_rels/slide2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9.xml"/><Relationship Id="rId1" Type="http://schemas.openxmlformats.org/officeDocument/2006/relationships/slideLayout" Target="../slideLayouts/slideLayout11.xml"/></Relationships>
</file>

<file path=ppt/slides/_rels/slide3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0.xml"/><Relationship Id="rId1" Type="http://schemas.openxmlformats.org/officeDocument/2006/relationships/slideLayout" Target="../slideLayouts/slideLayout11.xml"/><Relationship Id="rId4" Type="http://schemas.openxmlformats.org/officeDocument/2006/relationships/image" Target="../media/image23.png"/></Relationships>
</file>

<file path=ppt/slides/_rels/slide3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1.xml"/><Relationship Id="rId1" Type="http://schemas.openxmlformats.org/officeDocument/2006/relationships/slideLayout" Target="../slideLayouts/slideLayout1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9.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7"/>
        <p:cNvGrpSpPr/>
        <p:nvPr/>
      </p:nvGrpSpPr>
      <p:grpSpPr>
        <a:xfrm>
          <a:off x="0" y="0"/>
          <a:ext cx="0" cy="0"/>
          <a:chOff x="0" y="0"/>
          <a:chExt cx="0" cy="0"/>
        </a:xfrm>
      </p:grpSpPr>
      <p:sp>
        <p:nvSpPr>
          <p:cNvPr id="58" name="Google Shape;58;p13"/>
          <p:cNvSpPr txBox="1">
            <a:spLocks noGrp="1"/>
          </p:cNvSpPr>
          <p:nvPr>
            <p:ph type="ctrTitle"/>
          </p:nvPr>
        </p:nvSpPr>
        <p:spPr>
          <a:xfrm>
            <a:off x="344250" y="1403850"/>
            <a:ext cx="8455500" cy="2146800"/>
          </a:xfrm>
          <a:prstGeom prst="rect">
            <a:avLst/>
          </a:prstGeom>
        </p:spPr>
        <p:txBody>
          <a:bodyPr spcFirstLastPara="1" wrap="square" lIns="91425" tIns="91425" rIns="91425" bIns="91425" anchor="ctr" anchorCtr="0">
            <a:normAutofit fontScale="90000"/>
          </a:bodyPr>
          <a:lstStyle/>
          <a:p>
            <a:pPr marL="0" lvl="0" indent="0" algn="ctr" rtl="0">
              <a:spcBef>
                <a:spcPts val="0"/>
              </a:spcBef>
              <a:spcAft>
                <a:spcPts val="0"/>
              </a:spcAft>
              <a:buNone/>
            </a:pPr>
            <a:r>
              <a:rPr lang="ru"/>
              <a:t>Гендерна соціологія</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Shape 63"/>
        <p:cNvGrpSpPr/>
        <p:nvPr/>
      </p:nvGrpSpPr>
      <p:grpSpPr>
        <a:xfrm>
          <a:off x="0" y="0"/>
          <a:ext cx="0" cy="0"/>
          <a:chOff x="0" y="0"/>
          <a:chExt cx="0" cy="0"/>
        </a:xfrm>
      </p:grpSpPr>
      <p:sp>
        <p:nvSpPr>
          <p:cNvPr id="64" name="Google Shape;64;p14"/>
          <p:cNvSpPr txBox="1"/>
          <p:nvPr/>
        </p:nvSpPr>
        <p:spPr>
          <a:xfrm>
            <a:off x="3877675" y="977788"/>
            <a:ext cx="3961800" cy="5079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ru" sz="2100" b="1">
                <a:latin typeface="Georgia"/>
                <a:ea typeface="Georgia"/>
                <a:cs typeface="Georgia"/>
                <a:sym typeface="Georgia"/>
              </a:rPr>
              <a:t>ОСНОВНІ ПИТАННЯ:</a:t>
            </a:r>
            <a:endParaRPr sz="2100" b="1">
              <a:latin typeface="Georgia"/>
              <a:ea typeface="Georgia"/>
              <a:cs typeface="Georgia"/>
              <a:sym typeface="Georgia"/>
            </a:endParaRPr>
          </a:p>
        </p:txBody>
      </p:sp>
      <p:sp>
        <p:nvSpPr>
          <p:cNvPr id="65" name="Google Shape;65;p14"/>
          <p:cNvSpPr txBox="1"/>
          <p:nvPr/>
        </p:nvSpPr>
        <p:spPr>
          <a:xfrm>
            <a:off x="959400" y="2645625"/>
            <a:ext cx="7225200" cy="1477500"/>
          </a:xfrm>
          <a:prstGeom prst="rect">
            <a:avLst/>
          </a:prstGeom>
          <a:noFill/>
          <a:ln>
            <a:noFill/>
          </a:ln>
        </p:spPr>
        <p:txBody>
          <a:bodyPr spcFirstLastPara="1" wrap="square" lIns="91425" tIns="91425" rIns="91425" bIns="91425" anchor="t" anchorCtr="0">
            <a:spAutoFit/>
          </a:bodyPr>
          <a:lstStyle/>
          <a:p>
            <a:pPr marL="457200" lvl="0" indent="-361950" algn="l" rtl="0">
              <a:spcBef>
                <a:spcPts val="0"/>
              </a:spcBef>
              <a:spcAft>
                <a:spcPts val="0"/>
              </a:spcAft>
              <a:buSzPts val="2100"/>
              <a:buFont typeface="Georgia"/>
              <a:buAutoNum type="arabicPeriod"/>
            </a:pPr>
            <a:r>
              <a:rPr lang="ru" sz="2100">
                <a:latin typeface="Georgia"/>
                <a:ea typeface="Georgia"/>
                <a:cs typeface="Georgia"/>
                <a:sym typeface="Georgia"/>
              </a:rPr>
              <a:t>Поняття “гендерна соціологія”, основні категорії гендерної соціології</a:t>
            </a:r>
            <a:endParaRPr sz="2100">
              <a:latin typeface="Georgia"/>
              <a:ea typeface="Georgia"/>
              <a:cs typeface="Georgia"/>
              <a:sym typeface="Georgia"/>
            </a:endParaRPr>
          </a:p>
          <a:p>
            <a:pPr marL="457200" lvl="0" indent="-361950" algn="l" rtl="0">
              <a:spcBef>
                <a:spcPts val="0"/>
              </a:spcBef>
              <a:spcAft>
                <a:spcPts val="0"/>
              </a:spcAft>
              <a:buSzPts val="2100"/>
              <a:buFont typeface="Georgia"/>
              <a:buAutoNum type="arabicPeriod"/>
            </a:pPr>
            <a:r>
              <a:rPr lang="ru" sz="2100">
                <a:latin typeface="Georgia"/>
                <a:ea typeface="Georgia"/>
                <a:cs typeface="Georgia"/>
                <a:sym typeface="Georgia"/>
              </a:rPr>
              <a:t>Основні теорії гендеру</a:t>
            </a:r>
            <a:endParaRPr sz="2100">
              <a:latin typeface="Georgia"/>
              <a:ea typeface="Georgia"/>
              <a:cs typeface="Georgia"/>
              <a:sym typeface="Georgia"/>
            </a:endParaRPr>
          </a:p>
          <a:p>
            <a:pPr marL="457200" lvl="0" indent="-361950" algn="l" rtl="0">
              <a:spcBef>
                <a:spcPts val="0"/>
              </a:spcBef>
              <a:spcAft>
                <a:spcPts val="0"/>
              </a:spcAft>
              <a:buSzPts val="2100"/>
              <a:buFont typeface="Georgia"/>
              <a:buAutoNum type="arabicPeriod"/>
            </a:pPr>
            <a:r>
              <a:rPr lang="ru" sz="2100">
                <a:latin typeface="Georgia"/>
                <a:ea typeface="Georgia"/>
                <a:cs typeface="Georgia"/>
                <a:sym typeface="Georgia"/>
              </a:rPr>
              <a:t>Теорії формування гендерних ролей</a:t>
            </a:r>
            <a:endParaRPr sz="2100">
              <a:latin typeface="Georgia"/>
              <a:ea typeface="Georgia"/>
              <a:cs typeface="Georgia"/>
              <a:sym typeface="Georgia"/>
            </a:endParaRPr>
          </a:p>
        </p:txBody>
      </p:sp>
      <p:pic>
        <p:nvPicPr>
          <p:cNvPr id="66" name="Google Shape;66;p14"/>
          <p:cNvPicPr preferRelativeResize="0"/>
          <p:nvPr/>
        </p:nvPicPr>
        <p:blipFill>
          <a:blip r:embed="rId3">
            <a:alphaModFix/>
          </a:blip>
          <a:stretch>
            <a:fillRect/>
          </a:stretch>
        </p:blipFill>
        <p:spPr>
          <a:xfrm>
            <a:off x="959400" y="649525"/>
            <a:ext cx="2771775" cy="164782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70"/>
        <p:cNvGrpSpPr/>
        <p:nvPr/>
      </p:nvGrpSpPr>
      <p:grpSpPr>
        <a:xfrm>
          <a:off x="0" y="0"/>
          <a:ext cx="0" cy="0"/>
          <a:chOff x="0" y="0"/>
          <a:chExt cx="0" cy="0"/>
        </a:xfrm>
      </p:grpSpPr>
      <p:sp>
        <p:nvSpPr>
          <p:cNvPr id="71" name="Google Shape;71;p15"/>
          <p:cNvSpPr txBox="1">
            <a:spLocks noGrp="1"/>
          </p:cNvSpPr>
          <p:nvPr>
            <p:ph type="title"/>
          </p:nvPr>
        </p:nvSpPr>
        <p:spPr>
          <a:xfrm>
            <a:off x="3719975" y="1022525"/>
            <a:ext cx="4807800" cy="572700"/>
          </a:xfrm>
          <a:prstGeom prst="rect">
            <a:avLst/>
          </a:prstGeom>
        </p:spPr>
        <p:txBody>
          <a:bodyPr spcFirstLastPara="1" wrap="square" lIns="91425" tIns="91425" rIns="91425" bIns="91425" anchor="t" anchorCtr="0">
            <a:normAutofit fontScale="90000"/>
          </a:bodyPr>
          <a:lstStyle/>
          <a:p>
            <a:pPr marL="0" lvl="0" indent="0" algn="ctr" rtl="0">
              <a:spcBef>
                <a:spcPts val="0"/>
              </a:spcBef>
              <a:spcAft>
                <a:spcPts val="0"/>
              </a:spcAft>
              <a:buNone/>
            </a:pPr>
            <a:r>
              <a:rPr lang="ru"/>
              <a:t>Поняття “гендерна соціологія”</a:t>
            </a:r>
            <a:endParaRPr/>
          </a:p>
        </p:txBody>
      </p:sp>
      <p:pic>
        <p:nvPicPr>
          <p:cNvPr id="72" name="Google Shape;72;p15"/>
          <p:cNvPicPr preferRelativeResize="0"/>
          <p:nvPr/>
        </p:nvPicPr>
        <p:blipFill>
          <a:blip r:embed="rId3">
            <a:alphaModFix/>
          </a:blip>
          <a:stretch>
            <a:fillRect/>
          </a:stretch>
        </p:blipFill>
        <p:spPr>
          <a:xfrm>
            <a:off x="813288" y="541275"/>
            <a:ext cx="2638425" cy="1733550"/>
          </a:xfrm>
          <a:prstGeom prst="rect">
            <a:avLst/>
          </a:prstGeom>
          <a:noFill/>
          <a:ln>
            <a:noFill/>
          </a:ln>
        </p:spPr>
      </p:pic>
      <p:sp>
        <p:nvSpPr>
          <p:cNvPr id="73" name="Google Shape;73;p15"/>
          <p:cNvSpPr txBox="1"/>
          <p:nvPr/>
        </p:nvSpPr>
        <p:spPr>
          <a:xfrm>
            <a:off x="813300" y="2435975"/>
            <a:ext cx="7458600" cy="2124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ru" sz="2100" b="1" i="1">
                <a:latin typeface="Georgia"/>
                <a:ea typeface="Georgia"/>
                <a:cs typeface="Georgia"/>
                <a:sym typeface="Georgia"/>
              </a:rPr>
              <a:t>Гендерна соціологія - </a:t>
            </a:r>
            <a:r>
              <a:rPr lang="ru" sz="2100" i="1">
                <a:latin typeface="Georgia"/>
                <a:ea typeface="Georgia"/>
                <a:cs typeface="Georgia"/>
                <a:sym typeface="Georgia"/>
              </a:rPr>
              <a:t>галузь соціології, яка вивчає закономірності диференціації чоловічих та жіночих ролей, статеві відмінності на всіх рівнях та їх вплив на людське існування та співіснування,  на особливості соціальної організації, специфіку чоловічої та жіночої соціальних спільнот.</a:t>
            </a:r>
            <a:endParaRPr sz="2100" i="1">
              <a:latin typeface="Georgia"/>
              <a:ea typeface="Georgia"/>
              <a:cs typeface="Georgia"/>
              <a:sym typeface="Georgia"/>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Shape 77"/>
        <p:cNvGrpSpPr/>
        <p:nvPr/>
      </p:nvGrpSpPr>
      <p:grpSpPr>
        <a:xfrm>
          <a:off x="0" y="0"/>
          <a:ext cx="0" cy="0"/>
          <a:chOff x="0" y="0"/>
          <a:chExt cx="0" cy="0"/>
        </a:xfrm>
      </p:grpSpPr>
      <p:sp>
        <p:nvSpPr>
          <p:cNvPr id="78" name="Google Shape;78;p16"/>
          <p:cNvSpPr txBox="1">
            <a:spLocks noGrp="1"/>
          </p:cNvSpPr>
          <p:nvPr>
            <p:ph type="title"/>
          </p:nvPr>
        </p:nvSpPr>
        <p:spPr>
          <a:xfrm>
            <a:off x="265500" y="557925"/>
            <a:ext cx="4045200" cy="1456500"/>
          </a:xfrm>
          <a:prstGeom prst="rect">
            <a:avLst/>
          </a:prstGeom>
        </p:spPr>
        <p:txBody>
          <a:bodyPr spcFirstLastPara="1" wrap="square" lIns="91425" tIns="91425" rIns="91425" bIns="91425" anchor="b" anchorCtr="0">
            <a:normAutofit/>
          </a:bodyPr>
          <a:lstStyle/>
          <a:p>
            <a:pPr marL="0" lvl="0" indent="0" algn="ctr" rtl="0">
              <a:spcBef>
                <a:spcPts val="0"/>
              </a:spcBef>
              <a:spcAft>
                <a:spcPts val="0"/>
              </a:spcAft>
              <a:buNone/>
            </a:pPr>
            <a:r>
              <a:rPr lang="ru"/>
              <a:t>Гендер</a:t>
            </a:r>
            <a:endParaRPr/>
          </a:p>
        </p:txBody>
      </p:sp>
      <p:sp>
        <p:nvSpPr>
          <p:cNvPr id="79" name="Google Shape;79;p16"/>
          <p:cNvSpPr txBox="1">
            <a:spLocks noGrp="1"/>
          </p:cNvSpPr>
          <p:nvPr>
            <p:ph type="body" idx="2"/>
          </p:nvPr>
        </p:nvSpPr>
        <p:spPr>
          <a:xfrm>
            <a:off x="4937275" y="187025"/>
            <a:ext cx="3837000" cy="2734500"/>
          </a:xfrm>
          <a:prstGeom prst="rect">
            <a:avLst/>
          </a:prstGeom>
        </p:spPr>
        <p:txBody>
          <a:bodyPr spcFirstLastPara="1" wrap="square" lIns="91425" tIns="91425" rIns="91425" bIns="91425" anchor="ctr" anchorCtr="0">
            <a:normAutofit/>
          </a:bodyPr>
          <a:lstStyle/>
          <a:p>
            <a:pPr marL="0" lvl="0" indent="0" algn="ctr" rtl="0">
              <a:spcBef>
                <a:spcPts val="0"/>
              </a:spcBef>
              <a:spcAft>
                <a:spcPts val="1200"/>
              </a:spcAft>
              <a:buNone/>
            </a:pPr>
            <a:r>
              <a:rPr lang="ru" sz="4200">
                <a:latin typeface="Oswald"/>
                <a:ea typeface="Oswald"/>
                <a:cs typeface="Oswald"/>
                <a:sym typeface="Oswald"/>
              </a:rPr>
              <a:t>Стать</a:t>
            </a:r>
            <a:endParaRPr sz="4200">
              <a:latin typeface="Oswald"/>
              <a:ea typeface="Oswald"/>
              <a:cs typeface="Oswald"/>
              <a:sym typeface="Oswald"/>
            </a:endParaRPr>
          </a:p>
        </p:txBody>
      </p:sp>
      <p:sp>
        <p:nvSpPr>
          <p:cNvPr id="80" name="Google Shape;80;p16"/>
          <p:cNvSpPr txBox="1">
            <a:spLocks noGrp="1"/>
          </p:cNvSpPr>
          <p:nvPr>
            <p:ph type="subTitle" idx="1"/>
          </p:nvPr>
        </p:nvSpPr>
        <p:spPr>
          <a:xfrm>
            <a:off x="346075" y="2562951"/>
            <a:ext cx="4045200" cy="13455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r>
              <a:rPr lang="ru" b="1">
                <a:latin typeface="Georgia"/>
                <a:ea typeface="Georgia"/>
                <a:cs typeface="Georgia"/>
                <a:sym typeface="Georgia"/>
              </a:rPr>
              <a:t>соціальне очікування від представників кожної статі</a:t>
            </a:r>
            <a:endParaRPr b="1">
              <a:latin typeface="Georgia"/>
              <a:ea typeface="Georgia"/>
              <a:cs typeface="Georgia"/>
              <a:sym typeface="Georgia"/>
            </a:endParaRPr>
          </a:p>
        </p:txBody>
      </p:sp>
      <p:sp>
        <p:nvSpPr>
          <p:cNvPr id="81" name="Google Shape;81;p16"/>
          <p:cNvSpPr txBox="1"/>
          <p:nvPr/>
        </p:nvSpPr>
        <p:spPr>
          <a:xfrm>
            <a:off x="5156925" y="3075350"/>
            <a:ext cx="3424500" cy="10608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latin typeface="Playfair Display"/>
              <a:ea typeface="Playfair Display"/>
              <a:cs typeface="Playfair Display"/>
              <a:sym typeface="Playfair Display"/>
            </a:endParaRPr>
          </a:p>
        </p:txBody>
      </p:sp>
      <p:sp>
        <p:nvSpPr>
          <p:cNvPr id="82" name="Google Shape;82;p16"/>
          <p:cNvSpPr txBox="1"/>
          <p:nvPr/>
        </p:nvSpPr>
        <p:spPr>
          <a:xfrm>
            <a:off x="5009175" y="2335250"/>
            <a:ext cx="3720000" cy="18009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ru" sz="2100" b="1">
                <a:latin typeface="Georgia"/>
                <a:ea typeface="Georgia"/>
                <a:cs typeface="Georgia"/>
                <a:sym typeface="Georgia"/>
              </a:rPr>
              <a:t>анатомо-фізичні особливості людей, на основі яких людські істоти розрізняються як чоловіки та жінки</a:t>
            </a:r>
            <a:endParaRPr sz="2100" b="1">
              <a:latin typeface="Georgia"/>
              <a:ea typeface="Georgia"/>
              <a:cs typeface="Georgia"/>
              <a:sym typeface="Georgia"/>
            </a:endParaRPr>
          </a:p>
        </p:txBody>
      </p:sp>
      <p:cxnSp>
        <p:nvCxnSpPr>
          <p:cNvPr id="83" name="Google Shape;83;p16"/>
          <p:cNvCxnSpPr/>
          <p:nvPr/>
        </p:nvCxnSpPr>
        <p:spPr>
          <a:xfrm>
            <a:off x="4579450" y="0"/>
            <a:ext cx="27000" cy="5143500"/>
          </a:xfrm>
          <a:prstGeom prst="straightConnector1">
            <a:avLst/>
          </a:prstGeom>
          <a:noFill/>
          <a:ln w="76200" cap="flat" cmpd="sng">
            <a:solidFill>
              <a:schemeClr val="dk2"/>
            </a:solidFill>
            <a:prstDash val="solid"/>
            <a:round/>
            <a:headEnd type="none" w="med" len="med"/>
            <a:tailEnd type="none" w="med" len="med"/>
          </a:ln>
        </p:spPr>
      </p:cxn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Shape 87"/>
        <p:cNvGrpSpPr/>
        <p:nvPr/>
      </p:nvGrpSpPr>
      <p:grpSpPr>
        <a:xfrm>
          <a:off x="0" y="0"/>
          <a:ext cx="0" cy="0"/>
          <a:chOff x="0" y="0"/>
          <a:chExt cx="0" cy="0"/>
        </a:xfrm>
      </p:grpSpPr>
      <p:sp>
        <p:nvSpPr>
          <p:cNvPr id="88" name="Google Shape;88;p17"/>
          <p:cNvSpPr txBox="1">
            <a:spLocks noGrp="1"/>
          </p:cNvSpPr>
          <p:nvPr>
            <p:ph type="title"/>
          </p:nvPr>
        </p:nvSpPr>
        <p:spPr>
          <a:xfrm>
            <a:off x="265500" y="557925"/>
            <a:ext cx="4045200" cy="1456500"/>
          </a:xfrm>
          <a:prstGeom prst="rect">
            <a:avLst/>
          </a:prstGeom>
        </p:spPr>
        <p:txBody>
          <a:bodyPr spcFirstLastPara="1" wrap="square" lIns="91425" tIns="91425" rIns="91425" bIns="91425" anchor="b" anchorCtr="0">
            <a:normAutofit fontScale="90000"/>
          </a:bodyPr>
          <a:lstStyle/>
          <a:p>
            <a:pPr marL="0" lvl="0" indent="0" algn="ctr" rtl="0">
              <a:spcBef>
                <a:spcPts val="0"/>
              </a:spcBef>
              <a:spcAft>
                <a:spcPts val="0"/>
              </a:spcAft>
              <a:buNone/>
            </a:pPr>
            <a:r>
              <a:rPr lang="ru"/>
              <a:t> Гендерна ідентичність</a:t>
            </a:r>
            <a:endParaRPr/>
          </a:p>
        </p:txBody>
      </p:sp>
      <p:sp>
        <p:nvSpPr>
          <p:cNvPr id="89" name="Google Shape;89;p17"/>
          <p:cNvSpPr txBox="1">
            <a:spLocks noGrp="1"/>
          </p:cNvSpPr>
          <p:nvPr>
            <p:ph type="body" idx="2"/>
          </p:nvPr>
        </p:nvSpPr>
        <p:spPr>
          <a:xfrm>
            <a:off x="4937275" y="187025"/>
            <a:ext cx="3837000" cy="2310900"/>
          </a:xfrm>
          <a:prstGeom prst="rect">
            <a:avLst/>
          </a:prstGeom>
        </p:spPr>
        <p:txBody>
          <a:bodyPr spcFirstLastPara="1" wrap="square" lIns="91425" tIns="91425" rIns="91425" bIns="91425" anchor="ctr" anchorCtr="0">
            <a:normAutofit/>
          </a:bodyPr>
          <a:lstStyle/>
          <a:p>
            <a:pPr marL="0" lvl="0" indent="0" algn="ctr" rtl="0">
              <a:spcBef>
                <a:spcPts val="0"/>
              </a:spcBef>
              <a:spcAft>
                <a:spcPts val="1200"/>
              </a:spcAft>
              <a:buNone/>
            </a:pPr>
            <a:r>
              <a:rPr lang="ru" sz="3700">
                <a:latin typeface="Oswald"/>
                <a:ea typeface="Oswald"/>
                <a:cs typeface="Oswald"/>
                <a:sym typeface="Oswald"/>
              </a:rPr>
              <a:t> Статева ідентичність</a:t>
            </a:r>
            <a:endParaRPr sz="3700">
              <a:latin typeface="Oswald"/>
              <a:ea typeface="Oswald"/>
              <a:cs typeface="Oswald"/>
              <a:sym typeface="Oswald"/>
            </a:endParaRPr>
          </a:p>
        </p:txBody>
      </p:sp>
      <p:sp>
        <p:nvSpPr>
          <p:cNvPr id="90" name="Google Shape;90;p17"/>
          <p:cNvSpPr txBox="1">
            <a:spLocks noGrp="1"/>
          </p:cNvSpPr>
          <p:nvPr>
            <p:ph type="subTitle" idx="1"/>
          </p:nvPr>
        </p:nvSpPr>
        <p:spPr>
          <a:xfrm>
            <a:off x="346075" y="2562949"/>
            <a:ext cx="4045200" cy="2217900"/>
          </a:xfrm>
          <a:prstGeom prst="rect">
            <a:avLst/>
          </a:prstGeom>
        </p:spPr>
        <p:txBody>
          <a:bodyPr spcFirstLastPara="1" wrap="square" lIns="91425" tIns="91425" rIns="91425" bIns="91425" anchor="t" anchorCtr="0">
            <a:normAutofit fontScale="92500" lnSpcReduction="10000"/>
          </a:bodyPr>
          <a:lstStyle/>
          <a:p>
            <a:pPr marL="0" lvl="0" indent="0" algn="ctr" rtl="0">
              <a:spcBef>
                <a:spcPts val="0"/>
              </a:spcBef>
              <a:spcAft>
                <a:spcPts val="0"/>
              </a:spcAft>
              <a:buNone/>
            </a:pPr>
            <a:r>
              <a:rPr lang="ru" b="1">
                <a:latin typeface="Georgia"/>
                <a:ea typeface="Georgia"/>
                <a:cs typeface="Georgia"/>
                <a:sym typeface="Georgia"/>
              </a:rPr>
              <a:t>переживання своєї відповідності гендерним ролям, тобто сукупності суспільних норм і стереотипів поведінки, характерних для представників певної статі</a:t>
            </a:r>
            <a:endParaRPr b="1">
              <a:latin typeface="Georgia"/>
              <a:ea typeface="Georgia"/>
              <a:cs typeface="Georgia"/>
              <a:sym typeface="Georgia"/>
            </a:endParaRPr>
          </a:p>
        </p:txBody>
      </p:sp>
      <p:sp>
        <p:nvSpPr>
          <p:cNvPr id="91" name="Google Shape;91;p17"/>
          <p:cNvSpPr txBox="1"/>
          <p:nvPr/>
        </p:nvSpPr>
        <p:spPr>
          <a:xfrm>
            <a:off x="5156925" y="3075350"/>
            <a:ext cx="34245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latin typeface="Playfair Display"/>
              <a:ea typeface="Playfair Display"/>
              <a:cs typeface="Playfair Display"/>
              <a:sym typeface="Playfair Display"/>
            </a:endParaRPr>
          </a:p>
        </p:txBody>
      </p:sp>
      <p:sp>
        <p:nvSpPr>
          <p:cNvPr id="92" name="Google Shape;92;p17"/>
          <p:cNvSpPr txBox="1"/>
          <p:nvPr/>
        </p:nvSpPr>
        <p:spPr>
          <a:xfrm>
            <a:off x="4995775" y="2698250"/>
            <a:ext cx="3720000" cy="11544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ru" sz="2100" b="1">
                <a:latin typeface="Georgia"/>
                <a:ea typeface="Georgia"/>
                <a:cs typeface="Georgia"/>
                <a:sym typeface="Georgia"/>
              </a:rPr>
              <a:t>усвідомлення себе представником тієї чи іншої статі</a:t>
            </a:r>
            <a:endParaRPr sz="2100" b="1">
              <a:latin typeface="Georgia"/>
              <a:ea typeface="Georgia"/>
              <a:cs typeface="Georgia"/>
              <a:sym typeface="Georgia"/>
            </a:endParaRPr>
          </a:p>
        </p:txBody>
      </p:sp>
      <p:cxnSp>
        <p:nvCxnSpPr>
          <p:cNvPr id="93" name="Google Shape;93;p17"/>
          <p:cNvCxnSpPr/>
          <p:nvPr/>
        </p:nvCxnSpPr>
        <p:spPr>
          <a:xfrm>
            <a:off x="4579450" y="0"/>
            <a:ext cx="27000" cy="5143500"/>
          </a:xfrm>
          <a:prstGeom prst="straightConnector1">
            <a:avLst/>
          </a:prstGeom>
          <a:noFill/>
          <a:ln w="76200" cap="flat" cmpd="sng">
            <a:solidFill>
              <a:schemeClr val="dk2"/>
            </a:solidFill>
            <a:prstDash val="solid"/>
            <a:round/>
            <a:headEnd type="none" w="med" len="med"/>
            <a:tailEnd type="none" w="med" len="med"/>
          </a:ln>
        </p:spPr>
      </p:cxn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97"/>
        <p:cNvGrpSpPr/>
        <p:nvPr/>
      </p:nvGrpSpPr>
      <p:grpSpPr>
        <a:xfrm>
          <a:off x="0" y="0"/>
          <a:ext cx="0" cy="0"/>
          <a:chOff x="0" y="0"/>
          <a:chExt cx="0" cy="0"/>
        </a:xfrm>
      </p:grpSpPr>
      <p:sp>
        <p:nvSpPr>
          <p:cNvPr id="98" name="Google Shape;98;p18"/>
          <p:cNvSpPr txBox="1">
            <a:spLocks noGrp="1"/>
          </p:cNvSpPr>
          <p:nvPr>
            <p:ph type="title"/>
          </p:nvPr>
        </p:nvSpPr>
        <p:spPr>
          <a:xfrm>
            <a:off x="311700" y="445025"/>
            <a:ext cx="8520600" cy="5727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91425" tIns="91425" rIns="91425" bIns="91425" anchor="t" anchorCtr="0">
            <a:normAutofit fontScale="90000"/>
          </a:bodyPr>
          <a:lstStyle/>
          <a:p>
            <a:pPr marL="0" lvl="0" indent="0" algn="ctr" rtl="0">
              <a:spcBef>
                <a:spcPts val="0"/>
              </a:spcBef>
              <a:spcAft>
                <a:spcPts val="0"/>
              </a:spcAft>
              <a:buNone/>
            </a:pPr>
            <a:r>
              <a:rPr lang="ru">
                <a:solidFill>
                  <a:srgbClr val="FFFFFF"/>
                </a:solidFill>
                <a:highlight>
                  <a:srgbClr val="000000"/>
                </a:highlight>
              </a:rPr>
              <a:t>Андрогінність - вищий рівень спорідненості рис маскулінності та фемінності, досягнутий однією особою</a:t>
            </a:r>
            <a:endParaRPr>
              <a:solidFill>
                <a:srgbClr val="000000"/>
              </a:solidFill>
              <a:highlight>
                <a:srgbClr val="CCCCCC"/>
              </a:highlight>
            </a:endParaRPr>
          </a:p>
        </p:txBody>
      </p:sp>
      <p:sp>
        <p:nvSpPr>
          <p:cNvPr id="99" name="Google Shape;99;p18"/>
          <p:cNvSpPr txBox="1">
            <a:spLocks noGrp="1"/>
          </p:cNvSpPr>
          <p:nvPr>
            <p:ph type="body" idx="1"/>
          </p:nvPr>
        </p:nvSpPr>
        <p:spPr>
          <a:xfrm>
            <a:off x="464917" y="1624950"/>
            <a:ext cx="3999900" cy="2943900"/>
          </a:xfrm>
          <a:prstGeom prst="rect">
            <a:avLst/>
          </a:prstGeom>
          <a:solidFill>
            <a:schemeClr val="dk1"/>
          </a:solidFill>
        </p:spPr>
        <p:txBody>
          <a:bodyPr spcFirstLastPara="1" wrap="square" lIns="91425" tIns="91425" rIns="91425" bIns="91425" anchor="t" anchorCtr="0">
            <a:normAutofit lnSpcReduction="20000"/>
          </a:bodyPr>
          <a:lstStyle/>
          <a:p>
            <a:pPr marL="0" lvl="0" indent="0" algn="l" rtl="0">
              <a:spcBef>
                <a:spcPts val="0"/>
              </a:spcBef>
              <a:spcAft>
                <a:spcPts val="1200"/>
              </a:spcAft>
              <a:buNone/>
            </a:pPr>
            <a:r>
              <a:rPr lang="ru" sz="2100" b="1" i="1">
                <a:solidFill>
                  <a:srgbClr val="000000"/>
                </a:solidFill>
                <a:latin typeface="Georgia"/>
                <a:ea typeface="Georgia"/>
                <a:cs typeface="Georgia"/>
                <a:sym typeface="Georgia"/>
              </a:rPr>
              <a:t>Маскулінність - </a:t>
            </a:r>
            <a:r>
              <a:rPr lang="ru" sz="2100" i="1">
                <a:solidFill>
                  <a:srgbClr val="000000"/>
                </a:solidFill>
                <a:latin typeface="Georgia"/>
                <a:ea typeface="Georgia"/>
                <a:cs typeface="Georgia"/>
                <a:sym typeface="Georgia"/>
              </a:rPr>
              <a:t>психологічні характеристики, пов’язані з чоловічою статтю, історично сформовані особливостями культури певного суспільного середовища.</a:t>
            </a:r>
            <a:endParaRPr sz="2100" i="1">
              <a:solidFill>
                <a:srgbClr val="000000"/>
              </a:solidFill>
              <a:latin typeface="Georgia"/>
              <a:ea typeface="Georgia"/>
              <a:cs typeface="Georgia"/>
              <a:sym typeface="Georgia"/>
            </a:endParaRPr>
          </a:p>
        </p:txBody>
      </p:sp>
      <p:sp>
        <p:nvSpPr>
          <p:cNvPr id="100" name="Google Shape;100;p18"/>
          <p:cNvSpPr txBox="1">
            <a:spLocks noGrp="1"/>
          </p:cNvSpPr>
          <p:nvPr>
            <p:ph type="body" idx="2"/>
          </p:nvPr>
        </p:nvSpPr>
        <p:spPr>
          <a:xfrm>
            <a:off x="4832395" y="1624956"/>
            <a:ext cx="3999900" cy="2943900"/>
          </a:xfrm>
          <a:prstGeom prst="rect">
            <a:avLst/>
          </a:prstGeom>
          <a:solidFill>
            <a:schemeClr val="accent4"/>
          </a:solidFill>
        </p:spPr>
        <p:txBody>
          <a:bodyPr spcFirstLastPara="1" wrap="square" lIns="91425" tIns="91425" rIns="91425" bIns="91425" anchor="t" anchorCtr="0">
            <a:normAutofit/>
          </a:bodyPr>
          <a:lstStyle/>
          <a:p>
            <a:pPr marL="0" lvl="0" indent="0" algn="l" rtl="0">
              <a:spcBef>
                <a:spcPts val="0"/>
              </a:spcBef>
              <a:spcAft>
                <a:spcPts val="1200"/>
              </a:spcAft>
              <a:buNone/>
            </a:pPr>
            <a:r>
              <a:rPr lang="ru" sz="2100" b="1" i="1">
                <a:latin typeface="Georgia"/>
                <a:ea typeface="Georgia"/>
                <a:cs typeface="Georgia"/>
                <a:sym typeface="Georgia"/>
              </a:rPr>
              <a:t>Фемінність - </a:t>
            </a:r>
            <a:r>
              <a:rPr lang="ru" sz="2100" i="1">
                <a:latin typeface="Georgia"/>
                <a:ea typeface="Georgia"/>
                <a:cs typeface="Georgia"/>
                <a:sym typeface="Georgia"/>
              </a:rPr>
              <a:t>психологічні характеристики, пов’язані з жіночою статтю, історично сформовані особливостями культури певного суспільного середовища.</a:t>
            </a:r>
            <a:endParaRPr sz="2100" i="1">
              <a:latin typeface="Georgia"/>
              <a:ea typeface="Georgia"/>
              <a:cs typeface="Georgia"/>
              <a:sym typeface="Georgia"/>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104"/>
        <p:cNvGrpSpPr/>
        <p:nvPr/>
      </p:nvGrpSpPr>
      <p:grpSpPr>
        <a:xfrm>
          <a:off x="0" y="0"/>
          <a:ext cx="0" cy="0"/>
          <a:chOff x="0" y="0"/>
          <a:chExt cx="0" cy="0"/>
        </a:xfrm>
      </p:grpSpPr>
      <p:sp>
        <p:nvSpPr>
          <p:cNvPr id="105" name="Google Shape;105;p19"/>
          <p:cNvSpPr/>
          <p:nvPr/>
        </p:nvSpPr>
        <p:spPr>
          <a:xfrm>
            <a:off x="711775" y="577475"/>
            <a:ext cx="7909800" cy="4029000"/>
          </a:xfrm>
          <a:prstGeom prst="foldedCorner">
            <a:avLst>
              <a:gd name="adj" fmla="val 16667"/>
            </a:avLst>
          </a:prstGeom>
          <a:solidFill>
            <a:schemeClr val="accent4"/>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360000" algn="l" rtl="0">
              <a:spcBef>
                <a:spcPts val="0"/>
              </a:spcBef>
              <a:spcAft>
                <a:spcPts val="0"/>
              </a:spcAft>
              <a:buNone/>
            </a:pPr>
            <a:endParaRPr sz="2000" i="1">
              <a:latin typeface="Georgia"/>
              <a:ea typeface="Georgia"/>
              <a:cs typeface="Georgia"/>
              <a:sym typeface="Georgia"/>
            </a:endParaRPr>
          </a:p>
          <a:p>
            <a:pPr marL="0" lvl="0" indent="360000" algn="l" rtl="0">
              <a:spcBef>
                <a:spcPts val="0"/>
              </a:spcBef>
              <a:spcAft>
                <a:spcPts val="0"/>
              </a:spcAft>
              <a:buNone/>
            </a:pPr>
            <a:endParaRPr sz="2000" i="1">
              <a:latin typeface="Georgia"/>
              <a:ea typeface="Georgia"/>
              <a:cs typeface="Georgia"/>
              <a:sym typeface="Georgia"/>
            </a:endParaRPr>
          </a:p>
          <a:p>
            <a:pPr marL="0" lvl="0" indent="360000" algn="l" rtl="0">
              <a:spcBef>
                <a:spcPts val="0"/>
              </a:spcBef>
              <a:spcAft>
                <a:spcPts val="0"/>
              </a:spcAft>
              <a:buNone/>
            </a:pPr>
            <a:r>
              <a:rPr lang="ru" sz="2000" i="1">
                <a:latin typeface="Georgia"/>
                <a:ea typeface="Georgia"/>
                <a:cs typeface="Georgia"/>
                <a:sym typeface="Georgia"/>
              </a:rPr>
              <a:t>Термін “</a:t>
            </a:r>
            <a:r>
              <a:rPr lang="ru" sz="2000" b="1" i="1">
                <a:latin typeface="Georgia"/>
                <a:ea typeface="Georgia"/>
                <a:cs typeface="Georgia"/>
                <a:sym typeface="Georgia"/>
              </a:rPr>
              <a:t>гендер</a:t>
            </a:r>
            <a:r>
              <a:rPr lang="ru" sz="2000" i="1">
                <a:latin typeface="Georgia"/>
                <a:ea typeface="Georgia"/>
                <a:cs typeface="Georgia"/>
                <a:sym typeface="Georgia"/>
              </a:rPr>
              <a:t>” виник наприкінці 1960-х років завдяки спробам подолати суперечності і знайти найбільш послідовніші інтерпретації норм культури.</a:t>
            </a:r>
            <a:endParaRPr sz="2000" i="1">
              <a:latin typeface="Georgia"/>
              <a:ea typeface="Georgia"/>
              <a:cs typeface="Georgia"/>
              <a:sym typeface="Georgia"/>
            </a:endParaRPr>
          </a:p>
          <a:p>
            <a:pPr marL="0" lvl="0" indent="0" algn="l" rtl="0">
              <a:spcBef>
                <a:spcPts val="0"/>
              </a:spcBef>
              <a:spcAft>
                <a:spcPts val="0"/>
              </a:spcAft>
              <a:buNone/>
            </a:pPr>
            <a:endParaRPr sz="2000" i="1">
              <a:latin typeface="Georgia"/>
              <a:ea typeface="Georgia"/>
              <a:cs typeface="Georgia"/>
              <a:sym typeface="Georgia"/>
            </a:endParaRPr>
          </a:p>
          <a:p>
            <a:pPr marL="0" lvl="0" indent="360000" algn="l" rtl="0">
              <a:spcBef>
                <a:spcPts val="0"/>
              </a:spcBef>
              <a:spcAft>
                <a:spcPts val="0"/>
              </a:spcAft>
              <a:buNone/>
            </a:pPr>
            <a:r>
              <a:rPr lang="ru" sz="2000" i="1">
                <a:latin typeface="Georgia"/>
                <a:ea typeface="Georgia"/>
                <a:cs typeface="Georgia"/>
                <a:sym typeface="Georgia"/>
              </a:rPr>
              <a:t>Розрізнення </a:t>
            </a:r>
            <a:r>
              <a:rPr lang="ru" sz="2000" b="1" i="1">
                <a:latin typeface="Georgia"/>
                <a:ea typeface="Georgia"/>
                <a:cs typeface="Georgia"/>
                <a:sym typeface="Georgia"/>
              </a:rPr>
              <a:t>статі і гендеру</a:t>
            </a:r>
            <a:r>
              <a:rPr lang="ru" sz="2000" i="1">
                <a:latin typeface="Georgia"/>
                <a:ea typeface="Georgia"/>
                <a:cs typeface="Georgia"/>
                <a:sym typeface="Georgia"/>
              </a:rPr>
              <a:t> означало перехід від традиції пояснювати культурну різницю між жінками і чоловіками біологічними чинниками до можливості пояснювати цю різницю соціальними і культурними чинниками.</a:t>
            </a:r>
            <a:endParaRPr sz="2000" i="1">
              <a:latin typeface="Georgia"/>
              <a:ea typeface="Georgia"/>
              <a:cs typeface="Georgia"/>
              <a:sym typeface="Georgia"/>
            </a:endParaRPr>
          </a:p>
          <a:p>
            <a:pPr marL="0" lvl="0" indent="360000" algn="l" rtl="0">
              <a:spcBef>
                <a:spcPts val="0"/>
              </a:spcBef>
              <a:spcAft>
                <a:spcPts val="0"/>
              </a:spcAft>
              <a:buNone/>
            </a:pPr>
            <a:endParaRPr sz="2000" i="1">
              <a:latin typeface="Georgia"/>
              <a:ea typeface="Georgia"/>
              <a:cs typeface="Georgia"/>
              <a:sym typeface="Georgia"/>
            </a:endParaRPr>
          </a:p>
          <a:p>
            <a:pPr marL="0" lvl="0" indent="360000" algn="l" rtl="0">
              <a:spcBef>
                <a:spcPts val="0"/>
              </a:spcBef>
              <a:spcAft>
                <a:spcPts val="0"/>
              </a:spcAft>
              <a:buNone/>
            </a:pPr>
            <a:r>
              <a:rPr lang="ru" sz="2000" i="1">
                <a:latin typeface="Georgia"/>
                <a:ea typeface="Georgia"/>
                <a:cs typeface="Georgia"/>
                <a:sym typeface="Georgia"/>
              </a:rPr>
              <a:t>Термін “</a:t>
            </a:r>
            <a:r>
              <a:rPr lang="ru" sz="2000" b="1" i="1">
                <a:latin typeface="Georgia"/>
                <a:ea typeface="Georgia"/>
                <a:cs typeface="Georgia"/>
                <a:sym typeface="Georgia"/>
              </a:rPr>
              <a:t>гендерна рівність</a:t>
            </a:r>
            <a:r>
              <a:rPr lang="ru" sz="2000" i="1">
                <a:latin typeface="Georgia"/>
                <a:ea typeface="Georgia"/>
                <a:cs typeface="Georgia"/>
                <a:sym typeface="Georgia"/>
              </a:rPr>
              <a:t>”  зафіксований у Законі України “Про забезпечення рівних прав і можливостей жінок і чоловіків” від 08.09.2005 р.</a:t>
            </a:r>
            <a:endParaRPr sz="2000" i="1">
              <a:latin typeface="Georgia"/>
              <a:ea typeface="Georgia"/>
              <a:cs typeface="Georgia"/>
              <a:sym typeface="Georgia"/>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Shape 109"/>
        <p:cNvGrpSpPr/>
        <p:nvPr/>
      </p:nvGrpSpPr>
      <p:grpSpPr>
        <a:xfrm>
          <a:off x="0" y="0"/>
          <a:ext cx="0" cy="0"/>
          <a:chOff x="0" y="0"/>
          <a:chExt cx="0" cy="0"/>
        </a:xfrm>
      </p:grpSpPr>
      <p:sp>
        <p:nvSpPr>
          <p:cNvPr id="110" name="Google Shape;110;p20"/>
          <p:cNvSpPr/>
          <p:nvPr/>
        </p:nvSpPr>
        <p:spPr>
          <a:xfrm>
            <a:off x="778900" y="416325"/>
            <a:ext cx="7681800" cy="11283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ru" sz="2100" b="1">
                <a:latin typeface="Georgia"/>
                <a:ea typeface="Georgia"/>
                <a:cs typeface="Georgia"/>
                <a:sym typeface="Georgia"/>
              </a:rPr>
              <a:t>Гендер - </a:t>
            </a:r>
            <a:r>
              <a:rPr lang="ru" sz="2100">
                <a:latin typeface="Georgia"/>
                <a:ea typeface="Georgia"/>
                <a:cs typeface="Georgia"/>
                <a:sym typeface="Georgia"/>
              </a:rPr>
              <a:t>організована модель соціальних стосунків між чоловіками і жінками, що конструюється основними інститутами суспільства.</a:t>
            </a:r>
            <a:endParaRPr sz="2100">
              <a:latin typeface="Georgia"/>
              <a:ea typeface="Georgia"/>
              <a:cs typeface="Georgia"/>
              <a:sym typeface="Georgia"/>
            </a:endParaRPr>
          </a:p>
        </p:txBody>
      </p:sp>
      <p:sp>
        <p:nvSpPr>
          <p:cNvPr id="111" name="Google Shape;111;p20"/>
          <p:cNvSpPr txBox="1"/>
          <p:nvPr/>
        </p:nvSpPr>
        <p:spPr>
          <a:xfrm>
            <a:off x="3505100" y="1786125"/>
            <a:ext cx="4955700" cy="2770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ru" sz="2100" b="1">
                <a:latin typeface="Georgia"/>
                <a:ea typeface="Georgia"/>
                <a:cs typeface="Georgia"/>
                <a:sym typeface="Georgia"/>
              </a:rPr>
              <a:t>Гендерна соціалізація - </a:t>
            </a:r>
            <a:r>
              <a:rPr lang="ru" sz="2100">
                <a:latin typeface="Georgia"/>
                <a:ea typeface="Georgia"/>
                <a:cs typeface="Georgia"/>
                <a:sym typeface="Georgia"/>
              </a:rPr>
              <a:t>процес, в якому індивід вбирає в себе гендерні ідеали, гендерні ролі і ґендерно різні моделі поведінки, засвоєння соціальної ролі і ґендерно різні моделі поведінки, засвоєння соціальної ролі, визначеної для неї суспільством відповідно до її статі.</a:t>
            </a:r>
            <a:endParaRPr sz="2100">
              <a:latin typeface="Georgia"/>
              <a:ea typeface="Georgia"/>
              <a:cs typeface="Georgia"/>
              <a:sym typeface="Georgia"/>
            </a:endParaRPr>
          </a:p>
        </p:txBody>
      </p:sp>
      <p:pic>
        <p:nvPicPr>
          <p:cNvPr id="112" name="Google Shape;112;p20"/>
          <p:cNvPicPr preferRelativeResize="0"/>
          <p:nvPr/>
        </p:nvPicPr>
        <p:blipFill>
          <a:blip r:embed="rId3">
            <a:alphaModFix/>
          </a:blip>
          <a:stretch>
            <a:fillRect/>
          </a:stretch>
        </p:blipFill>
        <p:spPr>
          <a:xfrm>
            <a:off x="904450" y="2113350"/>
            <a:ext cx="2343150" cy="195262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116"/>
        <p:cNvGrpSpPr/>
        <p:nvPr/>
      </p:nvGrpSpPr>
      <p:grpSpPr>
        <a:xfrm>
          <a:off x="0" y="0"/>
          <a:ext cx="0" cy="0"/>
          <a:chOff x="0" y="0"/>
          <a:chExt cx="0" cy="0"/>
        </a:xfrm>
      </p:grpSpPr>
      <p:sp>
        <p:nvSpPr>
          <p:cNvPr id="117" name="Google Shape;117;p21"/>
          <p:cNvSpPr/>
          <p:nvPr/>
        </p:nvSpPr>
        <p:spPr>
          <a:xfrm>
            <a:off x="738625" y="738625"/>
            <a:ext cx="7722000" cy="3625800"/>
          </a:xfrm>
          <a:prstGeom prst="foldedCorner">
            <a:avLst>
              <a:gd name="adj" fmla="val 16667"/>
            </a:avLst>
          </a:prstGeom>
          <a:solidFill>
            <a:schemeClr val="accent4"/>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118;p21"/>
          <p:cNvSpPr txBox="1"/>
          <p:nvPr/>
        </p:nvSpPr>
        <p:spPr>
          <a:xfrm>
            <a:off x="1369050" y="1128075"/>
            <a:ext cx="6405900" cy="5079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ru" sz="2100" b="1">
                <a:latin typeface="Georgia"/>
                <a:ea typeface="Georgia"/>
                <a:cs typeface="Georgia"/>
                <a:sym typeface="Georgia"/>
              </a:rPr>
              <a:t>ФАЗИ ГЕНДЕРНОЇ СОЦІАЛІЗАЦІЇ:</a:t>
            </a:r>
            <a:endParaRPr sz="2100" b="1">
              <a:latin typeface="Georgia"/>
              <a:ea typeface="Georgia"/>
              <a:cs typeface="Georgia"/>
              <a:sym typeface="Georgia"/>
            </a:endParaRPr>
          </a:p>
        </p:txBody>
      </p:sp>
      <p:sp>
        <p:nvSpPr>
          <p:cNvPr id="119" name="Google Shape;119;p21"/>
          <p:cNvSpPr txBox="1"/>
          <p:nvPr/>
        </p:nvSpPr>
        <p:spPr>
          <a:xfrm>
            <a:off x="1262375" y="1933850"/>
            <a:ext cx="6405900" cy="1800900"/>
          </a:xfrm>
          <a:prstGeom prst="rect">
            <a:avLst/>
          </a:prstGeom>
          <a:noFill/>
          <a:ln>
            <a:noFill/>
          </a:ln>
        </p:spPr>
        <p:txBody>
          <a:bodyPr spcFirstLastPara="1" wrap="square" lIns="91425" tIns="91425" rIns="91425" bIns="91425" anchor="t" anchorCtr="0">
            <a:spAutoFit/>
          </a:bodyPr>
          <a:lstStyle/>
          <a:p>
            <a:pPr marL="457200" lvl="0" indent="-361950" algn="l" rtl="0">
              <a:spcBef>
                <a:spcPts val="0"/>
              </a:spcBef>
              <a:spcAft>
                <a:spcPts val="0"/>
              </a:spcAft>
              <a:buSzPts val="2100"/>
              <a:buFont typeface="Georgia"/>
              <a:buChar char="❏"/>
            </a:pPr>
            <a:r>
              <a:rPr lang="ru" sz="2100" b="1">
                <a:latin typeface="Georgia"/>
                <a:ea typeface="Georgia"/>
                <a:cs typeface="Georgia"/>
                <a:sym typeface="Georgia"/>
              </a:rPr>
              <a:t>Адаптація</a:t>
            </a:r>
            <a:r>
              <a:rPr lang="ru" sz="2100">
                <a:latin typeface="Georgia"/>
                <a:ea typeface="Georgia"/>
                <a:cs typeface="Georgia"/>
                <a:sym typeface="Georgia"/>
              </a:rPr>
              <a:t> - зовнішнє пристосування гендерних відносин, норм і ролей</a:t>
            </a:r>
            <a:endParaRPr sz="2100">
              <a:latin typeface="Georgia"/>
              <a:ea typeface="Georgia"/>
              <a:cs typeface="Georgia"/>
              <a:sym typeface="Georgia"/>
            </a:endParaRPr>
          </a:p>
          <a:p>
            <a:pPr marL="457200" lvl="0" indent="-361950" algn="l" rtl="0">
              <a:spcBef>
                <a:spcPts val="0"/>
              </a:spcBef>
              <a:spcAft>
                <a:spcPts val="0"/>
              </a:spcAft>
              <a:buSzPts val="2100"/>
              <a:buFont typeface="Georgia"/>
              <a:buChar char="❏"/>
            </a:pPr>
            <a:r>
              <a:rPr lang="ru" sz="2100" b="1">
                <a:latin typeface="Georgia"/>
                <a:ea typeface="Georgia"/>
                <a:cs typeface="Georgia"/>
                <a:sym typeface="Georgia"/>
              </a:rPr>
              <a:t>Інтеріоризація</a:t>
            </a:r>
            <a:r>
              <a:rPr lang="ru" sz="2100">
                <a:latin typeface="Georgia"/>
                <a:ea typeface="Georgia"/>
                <a:cs typeface="Georgia"/>
                <a:sym typeface="Georgia"/>
              </a:rPr>
              <a:t> - сутнісне засвоєння чоловічих і жіночих ролей, гендерних відносин і цінностей.</a:t>
            </a:r>
            <a:endParaRPr sz="2100">
              <a:latin typeface="Georgia"/>
              <a:ea typeface="Georgia"/>
              <a:cs typeface="Georgia"/>
              <a:sym typeface="Georgia"/>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123"/>
        <p:cNvGrpSpPr/>
        <p:nvPr/>
      </p:nvGrpSpPr>
      <p:grpSpPr>
        <a:xfrm>
          <a:off x="0" y="0"/>
          <a:ext cx="0" cy="0"/>
          <a:chOff x="0" y="0"/>
          <a:chExt cx="0" cy="0"/>
        </a:xfrm>
      </p:grpSpPr>
      <p:pic>
        <p:nvPicPr>
          <p:cNvPr id="124" name="Google Shape;124;p22"/>
          <p:cNvPicPr preferRelativeResize="0"/>
          <p:nvPr/>
        </p:nvPicPr>
        <p:blipFill>
          <a:blip r:embed="rId3">
            <a:alphaModFix/>
          </a:blip>
          <a:stretch>
            <a:fillRect/>
          </a:stretch>
        </p:blipFill>
        <p:spPr>
          <a:xfrm>
            <a:off x="691587" y="1445765"/>
            <a:ext cx="2624537" cy="1762125"/>
          </a:xfrm>
          <a:prstGeom prst="rect">
            <a:avLst/>
          </a:prstGeom>
          <a:noFill/>
          <a:ln>
            <a:noFill/>
          </a:ln>
        </p:spPr>
      </p:pic>
      <p:sp>
        <p:nvSpPr>
          <p:cNvPr id="125" name="Google Shape;125;p22"/>
          <p:cNvSpPr txBox="1"/>
          <p:nvPr/>
        </p:nvSpPr>
        <p:spPr>
          <a:xfrm>
            <a:off x="3992921" y="710578"/>
            <a:ext cx="4459500" cy="2878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ru" sz="2200" b="1" i="1">
                <a:latin typeface="Georgia"/>
                <a:ea typeface="Georgia"/>
                <a:cs typeface="Georgia"/>
                <a:sym typeface="Georgia"/>
              </a:rPr>
              <a:t>Гендерна рівність </a:t>
            </a:r>
            <a:r>
              <a:rPr lang="ru" sz="2200" i="1">
                <a:latin typeface="Georgia"/>
                <a:ea typeface="Georgia"/>
                <a:cs typeface="Georgia"/>
                <a:sym typeface="Georgia"/>
              </a:rPr>
              <a:t>- це рівний правовий статус жінок і чоловіків та рівні можливості для його реалізації, що дозволяє особам обох статей брати рівну участь у всіх сферах життєдіяльності суспільства.</a:t>
            </a:r>
            <a:endParaRPr sz="2200" i="1">
              <a:latin typeface="Georgia"/>
              <a:ea typeface="Georgia"/>
              <a:cs typeface="Georgia"/>
              <a:sym typeface="Georgia"/>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Shape 129"/>
        <p:cNvGrpSpPr/>
        <p:nvPr/>
      </p:nvGrpSpPr>
      <p:grpSpPr>
        <a:xfrm>
          <a:off x="0" y="0"/>
          <a:ext cx="0" cy="0"/>
          <a:chOff x="0" y="0"/>
          <a:chExt cx="0" cy="0"/>
        </a:xfrm>
      </p:grpSpPr>
      <p:sp>
        <p:nvSpPr>
          <p:cNvPr id="130" name="Google Shape;130;p23"/>
          <p:cNvSpPr txBox="1"/>
          <p:nvPr/>
        </p:nvSpPr>
        <p:spPr>
          <a:xfrm>
            <a:off x="3625975" y="402875"/>
            <a:ext cx="4660200" cy="1800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ru" sz="2100" i="1">
                <a:latin typeface="Georgia"/>
                <a:ea typeface="Georgia"/>
                <a:cs typeface="Georgia"/>
                <a:sym typeface="Georgia"/>
              </a:rPr>
              <a:t>Кожна культура має свої стандарти фемінності (жіночності) й маскулінності (чоловічості), які називають </a:t>
            </a:r>
            <a:r>
              <a:rPr lang="ru" sz="2100" b="1" i="1">
                <a:latin typeface="Georgia"/>
                <a:ea typeface="Georgia"/>
                <a:cs typeface="Georgia"/>
                <a:sym typeface="Georgia"/>
              </a:rPr>
              <a:t>гендерними нормами.</a:t>
            </a:r>
            <a:endParaRPr sz="2100" b="1" i="1">
              <a:latin typeface="Georgia"/>
              <a:ea typeface="Georgia"/>
              <a:cs typeface="Georgia"/>
              <a:sym typeface="Georgia"/>
            </a:endParaRPr>
          </a:p>
        </p:txBody>
      </p:sp>
      <p:pic>
        <p:nvPicPr>
          <p:cNvPr id="131" name="Google Shape;131;p23"/>
          <p:cNvPicPr preferRelativeResize="0"/>
          <p:nvPr/>
        </p:nvPicPr>
        <p:blipFill>
          <a:blip r:embed="rId3">
            <a:alphaModFix/>
          </a:blip>
          <a:stretch>
            <a:fillRect/>
          </a:stretch>
        </p:blipFill>
        <p:spPr>
          <a:xfrm>
            <a:off x="662725" y="540150"/>
            <a:ext cx="2552700" cy="1790700"/>
          </a:xfrm>
          <a:prstGeom prst="rect">
            <a:avLst/>
          </a:prstGeom>
          <a:noFill/>
          <a:ln>
            <a:noFill/>
          </a:ln>
        </p:spPr>
      </p:pic>
      <p:sp>
        <p:nvSpPr>
          <p:cNvPr id="132" name="Google Shape;132;p23"/>
          <p:cNvSpPr txBox="1"/>
          <p:nvPr/>
        </p:nvSpPr>
        <p:spPr>
          <a:xfrm>
            <a:off x="725200" y="2591900"/>
            <a:ext cx="7869600" cy="507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sz="2100" b="1" i="1">
              <a:latin typeface="Georgia"/>
              <a:ea typeface="Georgia"/>
              <a:cs typeface="Georgia"/>
              <a:sym typeface="Georgia"/>
            </a:endParaRPr>
          </a:p>
        </p:txBody>
      </p:sp>
      <p:sp>
        <p:nvSpPr>
          <p:cNvPr id="133" name="Google Shape;133;p23"/>
          <p:cNvSpPr/>
          <p:nvPr/>
        </p:nvSpPr>
        <p:spPr>
          <a:xfrm>
            <a:off x="671475" y="2471025"/>
            <a:ext cx="7923300" cy="2323500"/>
          </a:xfrm>
          <a:prstGeom prst="rect">
            <a:avLst/>
          </a:prstGeom>
          <a:solidFill>
            <a:schemeClr val="dk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100" b="1" i="1">
              <a:latin typeface="Georgia"/>
              <a:ea typeface="Georgia"/>
              <a:cs typeface="Georgia"/>
              <a:sym typeface="Georgia"/>
            </a:endParaRPr>
          </a:p>
          <a:p>
            <a:pPr marL="0" lvl="0" indent="360000" algn="l" rtl="0">
              <a:spcBef>
                <a:spcPts val="0"/>
              </a:spcBef>
              <a:spcAft>
                <a:spcPts val="0"/>
              </a:spcAft>
              <a:buNone/>
            </a:pPr>
            <a:endParaRPr sz="2000" b="1" i="1">
              <a:latin typeface="Georgia"/>
              <a:ea typeface="Georgia"/>
              <a:cs typeface="Georgia"/>
              <a:sym typeface="Georgia"/>
            </a:endParaRPr>
          </a:p>
          <a:p>
            <a:pPr marL="0" lvl="0" indent="360000" algn="l" rtl="0">
              <a:spcBef>
                <a:spcPts val="0"/>
              </a:spcBef>
              <a:spcAft>
                <a:spcPts val="0"/>
              </a:spcAft>
              <a:buNone/>
            </a:pPr>
            <a:r>
              <a:rPr lang="ru" sz="2000" b="1" i="1">
                <a:latin typeface="Georgia"/>
                <a:ea typeface="Georgia"/>
                <a:cs typeface="Georgia"/>
                <a:sym typeface="Georgia"/>
              </a:rPr>
              <a:t>Гендерні стереотипи - </a:t>
            </a:r>
            <a:r>
              <a:rPr lang="ru" sz="2000" i="1">
                <a:latin typeface="Georgia"/>
                <a:ea typeface="Georgia"/>
                <a:cs typeface="Georgia"/>
                <a:sym typeface="Georgia"/>
              </a:rPr>
              <a:t>один із видів соціальних стереотипів, заснованих на прийнятих в суспільстві уявленнях про маскулінне та фемінне.</a:t>
            </a:r>
            <a:endParaRPr sz="2000" i="1">
              <a:latin typeface="Georgia"/>
              <a:ea typeface="Georgia"/>
              <a:cs typeface="Georgia"/>
              <a:sym typeface="Georgia"/>
            </a:endParaRPr>
          </a:p>
          <a:p>
            <a:pPr marL="0" lvl="0" indent="360000" algn="l" rtl="0">
              <a:spcBef>
                <a:spcPts val="0"/>
              </a:spcBef>
              <a:spcAft>
                <a:spcPts val="0"/>
              </a:spcAft>
              <a:buNone/>
            </a:pPr>
            <a:r>
              <a:rPr lang="ru" sz="2000" i="1">
                <a:latin typeface="Georgia"/>
                <a:ea typeface="Georgia"/>
                <a:cs typeface="Georgia"/>
                <a:sym typeface="Georgia"/>
              </a:rPr>
              <a:t>Під соціальними стереотипами розуміють набір загальноприйнятих норм і суджень, які стосуються існуючого становища чоловіків і жінок, норм їхньої поведінки, мотивів і потреб.</a:t>
            </a:r>
            <a:endParaRPr sz="2000" i="1">
              <a:latin typeface="Georgia"/>
              <a:ea typeface="Georgia"/>
              <a:cs typeface="Georgia"/>
              <a:sym typeface="Georgia"/>
            </a:endParaRPr>
          </a:p>
          <a:p>
            <a:pPr marL="0" lvl="0" indent="0" algn="l" rtl="0">
              <a:spcBef>
                <a:spcPts val="0"/>
              </a:spcBef>
              <a:spcAft>
                <a:spcPts val="0"/>
              </a:spcAft>
              <a:buNone/>
            </a:pPr>
            <a:endParaRPr sz="2100" i="1">
              <a:latin typeface="Georgia"/>
              <a:ea typeface="Georgia"/>
              <a:cs typeface="Georgia"/>
              <a:sym typeface="Georgia"/>
            </a:endParaRPr>
          </a:p>
          <a:p>
            <a:pPr marL="0" lvl="0" indent="0" algn="l" rtl="0">
              <a:spcBef>
                <a:spcPts val="0"/>
              </a:spcBef>
              <a:spcAft>
                <a:spcPts val="0"/>
              </a:spcAft>
              <a:buNone/>
            </a:pPr>
            <a:endParaRPr sz="2100" i="1">
              <a:latin typeface="Georgia"/>
              <a:ea typeface="Georgia"/>
              <a:cs typeface="Georgia"/>
              <a:sym typeface="Georgia"/>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137"/>
        <p:cNvGrpSpPr/>
        <p:nvPr/>
      </p:nvGrpSpPr>
      <p:grpSpPr>
        <a:xfrm>
          <a:off x="0" y="0"/>
          <a:ext cx="0" cy="0"/>
          <a:chOff x="0" y="0"/>
          <a:chExt cx="0" cy="0"/>
        </a:xfrm>
      </p:grpSpPr>
      <p:sp>
        <p:nvSpPr>
          <p:cNvPr id="138" name="Google Shape;138;p24"/>
          <p:cNvSpPr txBox="1"/>
          <p:nvPr/>
        </p:nvSpPr>
        <p:spPr>
          <a:xfrm>
            <a:off x="572400" y="671475"/>
            <a:ext cx="7999200" cy="14775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ru" sz="2100">
                <a:latin typeface="Georgia"/>
                <a:ea typeface="Georgia"/>
                <a:cs typeface="Georgia"/>
                <a:sym typeface="Georgia"/>
              </a:rPr>
              <a:t>У кожній культурі існують різні фемінності й різні маскулінності, які залежать або тісно взаємодіють з іншими соціальними характеристиками - класом, віком, сексуальною орієнтацією, місцем проживання.</a:t>
            </a:r>
            <a:endParaRPr sz="2100">
              <a:latin typeface="Georgia"/>
              <a:ea typeface="Georgia"/>
              <a:cs typeface="Georgia"/>
              <a:sym typeface="Georgia"/>
            </a:endParaRPr>
          </a:p>
        </p:txBody>
      </p:sp>
      <p:pic>
        <p:nvPicPr>
          <p:cNvPr id="139" name="Google Shape;139;p24"/>
          <p:cNvPicPr preferRelativeResize="0"/>
          <p:nvPr/>
        </p:nvPicPr>
        <p:blipFill>
          <a:blip r:embed="rId3">
            <a:alphaModFix/>
          </a:blip>
          <a:stretch>
            <a:fillRect/>
          </a:stretch>
        </p:blipFill>
        <p:spPr>
          <a:xfrm>
            <a:off x="676150" y="2489150"/>
            <a:ext cx="2476500" cy="1847850"/>
          </a:xfrm>
          <a:prstGeom prst="rect">
            <a:avLst/>
          </a:prstGeom>
          <a:noFill/>
          <a:ln>
            <a:noFill/>
          </a:ln>
        </p:spPr>
      </p:pic>
      <p:sp>
        <p:nvSpPr>
          <p:cNvPr id="140" name="Google Shape;140;p24"/>
          <p:cNvSpPr txBox="1"/>
          <p:nvPr/>
        </p:nvSpPr>
        <p:spPr>
          <a:xfrm>
            <a:off x="3720000" y="2512625"/>
            <a:ext cx="4851600" cy="1800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ru" sz="2100" b="1" i="1">
                <a:solidFill>
                  <a:schemeClr val="dk2"/>
                </a:solidFill>
                <a:latin typeface="Georgia"/>
                <a:ea typeface="Georgia"/>
                <a:cs typeface="Georgia"/>
                <a:sym typeface="Georgia"/>
              </a:rPr>
              <a:t>Гендерна поляризація - </a:t>
            </a:r>
            <a:r>
              <a:rPr lang="ru" sz="2100" i="1">
                <a:solidFill>
                  <a:schemeClr val="dk2"/>
                </a:solidFill>
                <a:latin typeface="Georgia"/>
                <a:ea typeface="Georgia"/>
                <a:cs typeface="Georgia"/>
                <a:sym typeface="Georgia"/>
              </a:rPr>
              <a:t>інтерпретація жіночості й чоловічості як різних та протилежних, ізольованих одна від одної якостей.</a:t>
            </a:r>
            <a:r>
              <a:rPr lang="ru" sz="2100" b="1" i="1">
                <a:solidFill>
                  <a:schemeClr val="dk2"/>
                </a:solidFill>
                <a:latin typeface="Georgia"/>
                <a:ea typeface="Georgia"/>
                <a:cs typeface="Georgia"/>
                <a:sym typeface="Georgia"/>
              </a:rPr>
              <a:t>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144"/>
        <p:cNvGrpSpPr/>
        <p:nvPr/>
      </p:nvGrpSpPr>
      <p:grpSpPr>
        <a:xfrm>
          <a:off x="0" y="0"/>
          <a:ext cx="0" cy="0"/>
          <a:chOff x="0" y="0"/>
          <a:chExt cx="0" cy="0"/>
        </a:xfrm>
      </p:grpSpPr>
      <p:pic>
        <p:nvPicPr>
          <p:cNvPr id="145" name="Google Shape;145;p25"/>
          <p:cNvPicPr preferRelativeResize="0"/>
          <p:nvPr/>
        </p:nvPicPr>
        <p:blipFill>
          <a:blip r:embed="rId3">
            <a:alphaModFix/>
          </a:blip>
          <a:stretch>
            <a:fillRect/>
          </a:stretch>
        </p:blipFill>
        <p:spPr>
          <a:xfrm>
            <a:off x="649300" y="555275"/>
            <a:ext cx="1614787" cy="2016475"/>
          </a:xfrm>
          <a:prstGeom prst="rect">
            <a:avLst/>
          </a:prstGeom>
          <a:noFill/>
          <a:ln>
            <a:noFill/>
          </a:ln>
        </p:spPr>
      </p:pic>
      <p:sp>
        <p:nvSpPr>
          <p:cNvPr id="146" name="Google Shape;146;p25"/>
          <p:cNvSpPr txBox="1"/>
          <p:nvPr/>
        </p:nvSpPr>
        <p:spPr>
          <a:xfrm>
            <a:off x="422588" y="2571750"/>
            <a:ext cx="2068200" cy="2401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ru" sz="1600" b="1">
                <a:latin typeface="Georgia"/>
                <a:ea typeface="Georgia"/>
                <a:cs typeface="Georgia"/>
                <a:sym typeface="Georgia"/>
              </a:rPr>
              <a:t>Елеонор Маккобі (1917-2018)- американська психологиня в сфері гендерних досліджень та психології розвитку</a:t>
            </a:r>
            <a:endParaRPr sz="1600" b="1">
              <a:latin typeface="Georgia"/>
              <a:ea typeface="Georgia"/>
              <a:cs typeface="Georgia"/>
              <a:sym typeface="Georgia"/>
            </a:endParaRPr>
          </a:p>
        </p:txBody>
      </p:sp>
      <p:sp>
        <p:nvSpPr>
          <p:cNvPr id="147" name="Google Shape;147;p25"/>
          <p:cNvSpPr txBox="1"/>
          <p:nvPr/>
        </p:nvSpPr>
        <p:spPr>
          <a:xfrm>
            <a:off x="2417300" y="201450"/>
            <a:ext cx="6553500" cy="4802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ru" sz="2000">
                <a:latin typeface="Georgia"/>
                <a:ea typeface="Georgia"/>
                <a:cs typeface="Georgia"/>
                <a:sym typeface="Georgia"/>
              </a:rPr>
              <a:t>У 1975 р. Елеонор Маккобі (1917-2018) і Керол Джеклін (1939-2011) видали працю “Психологія статевих розбіжностей”. Здійснивши більше ніж 1400 психологічних досліджень вчені склали </a:t>
            </a:r>
            <a:r>
              <a:rPr lang="ru" sz="2000" b="1">
                <a:latin typeface="Georgia"/>
                <a:ea typeface="Georgia"/>
                <a:cs typeface="Georgia"/>
                <a:sym typeface="Georgia"/>
              </a:rPr>
              <a:t>список “непідтверджених переконань”</a:t>
            </a:r>
            <a:r>
              <a:rPr lang="ru" sz="2000">
                <a:latin typeface="Georgia"/>
                <a:ea typeface="Georgia"/>
                <a:cs typeface="Georgia"/>
                <a:sym typeface="Georgia"/>
              </a:rPr>
              <a:t>:</a:t>
            </a:r>
            <a:endParaRPr sz="2000">
              <a:latin typeface="Georgia"/>
              <a:ea typeface="Georgia"/>
              <a:cs typeface="Georgia"/>
              <a:sym typeface="Georgia"/>
            </a:endParaRPr>
          </a:p>
          <a:p>
            <a:pPr marL="457200" lvl="0" indent="-355600" algn="l" rtl="0">
              <a:spcBef>
                <a:spcPts val="0"/>
              </a:spcBef>
              <a:spcAft>
                <a:spcPts val="0"/>
              </a:spcAft>
              <a:buSzPts val="2000"/>
              <a:buFont typeface="Georgia"/>
              <a:buChar char="-"/>
            </a:pPr>
            <a:r>
              <a:rPr lang="ru" sz="2000">
                <a:latin typeface="Georgia"/>
                <a:ea typeface="Georgia"/>
                <a:cs typeface="Georgia"/>
                <a:sym typeface="Georgia"/>
              </a:rPr>
              <a:t>дівчатка більш комунікабельні, ніж хлопчики;</a:t>
            </a:r>
            <a:endParaRPr sz="2000">
              <a:latin typeface="Georgia"/>
              <a:ea typeface="Georgia"/>
              <a:cs typeface="Georgia"/>
              <a:sym typeface="Georgia"/>
            </a:endParaRPr>
          </a:p>
          <a:p>
            <a:pPr marL="457200" lvl="0" indent="-355600" algn="l" rtl="0">
              <a:spcBef>
                <a:spcPts val="0"/>
              </a:spcBef>
              <a:spcAft>
                <a:spcPts val="0"/>
              </a:spcAft>
              <a:buSzPts val="2000"/>
              <a:buFont typeface="Georgia"/>
              <a:buChar char="-"/>
            </a:pPr>
            <a:r>
              <a:rPr lang="ru" sz="2000">
                <a:latin typeface="Georgia"/>
                <a:ea typeface="Georgia"/>
                <a:cs typeface="Georgia"/>
                <a:sym typeface="Georgia"/>
              </a:rPr>
              <a:t>в дівчаток нижча самооцінка та краща механічна пам’ять;</a:t>
            </a:r>
            <a:endParaRPr sz="2000">
              <a:latin typeface="Georgia"/>
              <a:ea typeface="Georgia"/>
              <a:cs typeface="Georgia"/>
              <a:sym typeface="Georgia"/>
            </a:endParaRPr>
          </a:p>
          <a:p>
            <a:pPr marL="457200" lvl="0" indent="-355600" algn="l" rtl="0">
              <a:spcBef>
                <a:spcPts val="0"/>
              </a:spcBef>
              <a:spcAft>
                <a:spcPts val="0"/>
              </a:spcAft>
              <a:buSzPts val="2000"/>
              <a:buFont typeface="Georgia"/>
              <a:buChar char="-"/>
            </a:pPr>
            <a:r>
              <a:rPr lang="ru" sz="2000">
                <a:latin typeface="Georgia"/>
                <a:ea typeface="Georgia"/>
                <a:cs typeface="Georgia"/>
                <a:sym typeface="Georgia"/>
              </a:rPr>
              <a:t>у хлопчиків кращі мисленнєві здібності, хлопчики аналітичніші;</a:t>
            </a:r>
            <a:endParaRPr sz="2000">
              <a:latin typeface="Georgia"/>
              <a:ea typeface="Georgia"/>
              <a:cs typeface="Georgia"/>
              <a:sym typeface="Georgia"/>
            </a:endParaRPr>
          </a:p>
          <a:p>
            <a:pPr marL="457200" lvl="0" indent="-355600" algn="l" rtl="0">
              <a:spcBef>
                <a:spcPts val="0"/>
              </a:spcBef>
              <a:spcAft>
                <a:spcPts val="0"/>
              </a:spcAft>
              <a:buSzPts val="2000"/>
              <a:buFont typeface="Georgia"/>
              <a:buChar char="-"/>
            </a:pPr>
            <a:r>
              <a:rPr lang="ru" sz="2000">
                <a:latin typeface="Georgia"/>
                <a:ea typeface="Georgia"/>
                <a:cs typeface="Georgia"/>
                <a:sym typeface="Georgia"/>
              </a:rPr>
              <a:t>на дівчаток більше впливає спадковість, а на хлопчиків - оточення;</a:t>
            </a:r>
            <a:endParaRPr sz="2000">
              <a:latin typeface="Georgia"/>
              <a:ea typeface="Georgia"/>
              <a:cs typeface="Georgia"/>
              <a:sym typeface="Georgia"/>
            </a:endParaRPr>
          </a:p>
          <a:p>
            <a:pPr marL="457200" lvl="0" indent="-355600" algn="l" rtl="0">
              <a:spcBef>
                <a:spcPts val="0"/>
              </a:spcBef>
              <a:spcAft>
                <a:spcPts val="0"/>
              </a:spcAft>
              <a:buSzPts val="2000"/>
              <a:buFont typeface="Georgia"/>
              <a:buChar char="-"/>
            </a:pPr>
            <a:r>
              <a:rPr lang="ru" sz="2000">
                <a:latin typeface="Georgia"/>
                <a:ea typeface="Georgia"/>
                <a:cs typeface="Georgia"/>
                <a:sym typeface="Georgia"/>
              </a:rPr>
              <a:t>дівчаткам бракує мотивації для досягнень;</a:t>
            </a:r>
            <a:endParaRPr sz="2000">
              <a:latin typeface="Georgia"/>
              <a:ea typeface="Georgia"/>
              <a:cs typeface="Georgia"/>
              <a:sym typeface="Georgia"/>
            </a:endParaRPr>
          </a:p>
          <a:p>
            <a:pPr marL="457200" lvl="0" indent="-355600" algn="l" rtl="0">
              <a:spcBef>
                <a:spcPts val="0"/>
              </a:spcBef>
              <a:spcAft>
                <a:spcPts val="0"/>
              </a:spcAft>
              <a:buSzPts val="2000"/>
              <a:buFont typeface="Georgia"/>
              <a:buChar char="-"/>
            </a:pPr>
            <a:r>
              <a:rPr lang="ru" sz="2000">
                <a:latin typeface="Georgia"/>
                <a:ea typeface="Georgia"/>
                <a:cs typeface="Georgia"/>
                <a:sym typeface="Georgia"/>
              </a:rPr>
              <a:t>дівчатка краще сприймають інформацію на слух, а хлопчики - візуально.</a:t>
            </a:r>
            <a:endParaRPr sz="2000">
              <a:latin typeface="Georgia"/>
              <a:ea typeface="Georgia"/>
              <a:cs typeface="Georgia"/>
              <a:sym typeface="Georgia"/>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Shape 151"/>
        <p:cNvGrpSpPr/>
        <p:nvPr/>
      </p:nvGrpSpPr>
      <p:grpSpPr>
        <a:xfrm>
          <a:off x="0" y="0"/>
          <a:ext cx="0" cy="0"/>
          <a:chOff x="0" y="0"/>
          <a:chExt cx="0" cy="0"/>
        </a:xfrm>
      </p:grpSpPr>
      <p:sp>
        <p:nvSpPr>
          <p:cNvPr id="152" name="Google Shape;152;p26"/>
          <p:cNvSpPr txBox="1">
            <a:spLocks noGrp="1"/>
          </p:cNvSpPr>
          <p:nvPr>
            <p:ph type="title" idx="4294967295"/>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ctr" rtl="0">
              <a:spcBef>
                <a:spcPts val="0"/>
              </a:spcBef>
              <a:spcAft>
                <a:spcPts val="0"/>
              </a:spcAft>
              <a:buNone/>
            </a:pPr>
            <a:r>
              <a:rPr lang="ru"/>
              <a:t> </a:t>
            </a:r>
            <a:endParaRPr/>
          </a:p>
        </p:txBody>
      </p:sp>
      <p:sp>
        <p:nvSpPr>
          <p:cNvPr id="153" name="Google Shape;153;p26"/>
          <p:cNvSpPr txBox="1"/>
          <p:nvPr/>
        </p:nvSpPr>
        <p:spPr>
          <a:xfrm>
            <a:off x="1222050" y="866875"/>
            <a:ext cx="7158000" cy="507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ru" sz="2100" b="1">
                <a:latin typeface="Georgia"/>
                <a:ea typeface="Georgia"/>
                <a:cs typeface="Georgia"/>
                <a:sym typeface="Georgia"/>
              </a:rPr>
              <a:t>І. Теорія соціального конструювання гендеру</a:t>
            </a:r>
            <a:endParaRPr sz="2100" b="1">
              <a:latin typeface="Georgia"/>
              <a:ea typeface="Georgia"/>
              <a:cs typeface="Georgia"/>
              <a:sym typeface="Georgia"/>
            </a:endParaRPr>
          </a:p>
        </p:txBody>
      </p:sp>
      <p:sp>
        <p:nvSpPr>
          <p:cNvPr id="154" name="Google Shape;154;p26"/>
          <p:cNvSpPr txBox="1"/>
          <p:nvPr/>
        </p:nvSpPr>
        <p:spPr>
          <a:xfrm>
            <a:off x="0" y="13425"/>
            <a:ext cx="1155000" cy="5143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latin typeface="Playfair Display"/>
              <a:ea typeface="Playfair Display"/>
              <a:cs typeface="Playfair Display"/>
              <a:sym typeface="Playfair Display"/>
            </a:endParaRPr>
          </a:p>
        </p:txBody>
      </p:sp>
      <p:sp>
        <p:nvSpPr>
          <p:cNvPr id="155" name="Google Shape;155;p26"/>
          <p:cNvSpPr txBox="1">
            <a:spLocks noGrp="1"/>
          </p:cNvSpPr>
          <p:nvPr>
            <p:ph type="body" idx="1"/>
          </p:nvPr>
        </p:nvSpPr>
        <p:spPr>
          <a:xfrm>
            <a:off x="311700" y="261775"/>
            <a:ext cx="5998800" cy="605100"/>
          </a:xfrm>
          <a:prstGeom prst="rect">
            <a:avLst/>
          </a:prstGeom>
        </p:spPr>
        <p:txBody>
          <a:bodyPr spcFirstLastPara="1" wrap="square" lIns="91425" tIns="91425" rIns="91425" bIns="91425" anchor="ctr" anchorCtr="0">
            <a:normAutofit/>
          </a:bodyPr>
          <a:lstStyle/>
          <a:p>
            <a:pPr marL="0" lvl="0" indent="0" algn="l" rtl="0">
              <a:spcBef>
                <a:spcPts val="0"/>
              </a:spcBef>
              <a:spcAft>
                <a:spcPts val="0"/>
              </a:spcAft>
              <a:buNone/>
            </a:pPr>
            <a:r>
              <a:rPr lang="ru" sz="2100" b="1"/>
              <a:t>Основні теорії гендеру</a:t>
            </a:r>
            <a:endParaRPr sz="2100" b="1"/>
          </a:p>
        </p:txBody>
      </p:sp>
      <p:sp>
        <p:nvSpPr>
          <p:cNvPr id="156" name="Google Shape;156;p26"/>
          <p:cNvSpPr/>
          <p:nvPr/>
        </p:nvSpPr>
        <p:spPr>
          <a:xfrm>
            <a:off x="738625" y="1726188"/>
            <a:ext cx="926700" cy="605100"/>
          </a:xfrm>
          <a:prstGeom prst="rightArrow">
            <a:avLst>
              <a:gd name="adj1" fmla="val 50000"/>
              <a:gd name="adj2" fmla="val 50000"/>
            </a:avLst>
          </a:prstGeom>
          <a:solidFill>
            <a:schemeClr val="dk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157;p26"/>
          <p:cNvSpPr/>
          <p:nvPr/>
        </p:nvSpPr>
        <p:spPr>
          <a:xfrm>
            <a:off x="738625" y="3484450"/>
            <a:ext cx="926700" cy="605100"/>
          </a:xfrm>
          <a:prstGeom prst="rightArrow">
            <a:avLst>
              <a:gd name="adj1" fmla="val 50000"/>
              <a:gd name="adj2" fmla="val 50000"/>
            </a:avLst>
          </a:prstGeom>
          <a:solidFill>
            <a:schemeClr val="dk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158;p26"/>
          <p:cNvSpPr/>
          <p:nvPr/>
        </p:nvSpPr>
        <p:spPr>
          <a:xfrm>
            <a:off x="1812975" y="1476525"/>
            <a:ext cx="6500100" cy="1101300"/>
          </a:xfrm>
          <a:prstGeom prst="rect">
            <a:avLst/>
          </a:prstGeom>
          <a:solidFill>
            <a:schemeClr val="dk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ru" sz="2000">
                <a:latin typeface="Georgia"/>
                <a:ea typeface="Georgia"/>
                <a:cs typeface="Georgia"/>
                <a:sym typeface="Georgia"/>
              </a:rPr>
              <a:t>гендер конструюється шляхом соціалізації, розподілу праці, системою гендерних ролей, сім’єю, засобами масової інформації</a:t>
            </a:r>
            <a:endParaRPr sz="2000">
              <a:latin typeface="Georgia"/>
              <a:ea typeface="Georgia"/>
              <a:cs typeface="Georgia"/>
              <a:sym typeface="Georgia"/>
            </a:endParaRPr>
          </a:p>
        </p:txBody>
      </p:sp>
      <p:sp>
        <p:nvSpPr>
          <p:cNvPr id="159" name="Google Shape;159;p26"/>
          <p:cNvSpPr/>
          <p:nvPr/>
        </p:nvSpPr>
        <p:spPr>
          <a:xfrm>
            <a:off x="1812975" y="2954500"/>
            <a:ext cx="6500100" cy="1665000"/>
          </a:xfrm>
          <a:prstGeom prst="rect">
            <a:avLst/>
          </a:prstGeom>
          <a:solidFill>
            <a:schemeClr val="dk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ru" sz="2000">
                <a:latin typeface="Georgia"/>
                <a:ea typeface="Georgia"/>
                <a:cs typeface="Georgia"/>
                <a:sym typeface="Georgia"/>
              </a:rPr>
              <a:t>гендер формується також самими індивідами - на рівні їх свідомості (гендерна ідентифікація), прийняття заданих суспільством норм і підлаштування під них (в одязі, зовнішності, манері поведінки тощо)</a:t>
            </a:r>
            <a:endParaRPr sz="2000">
              <a:latin typeface="Georgia"/>
              <a:ea typeface="Georgia"/>
              <a:cs typeface="Georgia"/>
              <a:sym typeface="Georgia"/>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Shape 163"/>
        <p:cNvGrpSpPr/>
        <p:nvPr/>
      </p:nvGrpSpPr>
      <p:grpSpPr>
        <a:xfrm>
          <a:off x="0" y="0"/>
          <a:ext cx="0" cy="0"/>
          <a:chOff x="0" y="0"/>
          <a:chExt cx="0" cy="0"/>
        </a:xfrm>
      </p:grpSpPr>
      <p:pic>
        <p:nvPicPr>
          <p:cNvPr id="164" name="Google Shape;164;p27"/>
          <p:cNvPicPr preferRelativeResize="0"/>
          <p:nvPr/>
        </p:nvPicPr>
        <p:blipFill>
          <a:blip r:embed="rId3">
            <a:alphaModFix/>
          </a:blip>
          <a:stretch>
            <a:fillRect/>
          </a:stretch>
        </p:blipFill>
        <p:spPr>
          <a:xfrm>
            <a:off x="367300" y="625150"/>
            <a:ext cx="4682225" cy="3716050"/>
          </a:xfrm>
          <a:prstGeom prst="rect">
            <a:avLst/>
          </a:prstGeom>
          <a:noFill/>
          <a:ln>
            <a:noFill/>
          </a:ln>
        </p:spPr>
      </p:pic>
      <p:sp>
        <p:nvSpPr>
          <p:cNvPr id="165" name="Google Shape;165;p27"/>
          <p:cNvSpPr txBox="1"/>
          <p:nvPr/>
        </p:nvSpPr>
        <p:spPr>
          <a:xfrm>
            <a:off x="5318075" y="612975"/>
            <a:ext cx="3142500" cy="3740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ru" sz="2100" b="1">
                <a:latin typeface="Georgia"/>
                <a:ea typeface="Georgia"/>
                <a:cs typeface="Georgia"/>
                <a:sym typeface="Georgia"/>
              </a:rPr>
              <a:t>Створювати, конструювати гендер </a:t>
            </a:r>
            <a:r>
              <a:rPr lang="ru" sz="2100">
                <a:latin typeface="Georgia"/>
                <a:ea typeface="Georgia"/>
                <a:cs typeface="Georgia"/>
                <a:sym typeface="Georgia"/>
              </a:rPr>
              <a:t>означає створювати такі відмінності між хлопчиками і дівчатками, чоловіками і жінками, які не є природними, сутнісними чи біологічними.</a:t>
            </a:r>
            <a:endParaRPr sz="2100">
              <a:latin typeface="Georgia"/>
              <a:ea typeface="Georgia"/>
              <a:cs typeface="Georgia"/>
              <a:sym typeface="Georgia"/>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Shape 169"/>
        <p:cNvGrpSpPr/>
        <p:nvPr/>
      </p:nvGrpSpPr>
      <p:grpSpPr>
        <a:xfrm>
          <a:off x="0" y="0"/>
          <a:ext cx="0" cy="0"/>
          <a:chOff x="0" y="0"/>
          <a:chExt cx="0" cy="0"/>
        </a:xfrm>
      </p:grpSpPr>
      <p:sp>
        <p:nvSpPr>
          <p:cNvPr id="170" name="Google Shape;170;p28"/>
          <p:cNvSpPr txBox="1"/>
          <p:nvPr/>
        </p:nvSpPr>
        <p:spPr>
          <a:xfrm>
            <a:off x="537175" y="308875"/>
            <a:ext cx="30000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p>
        </p:txBody>
      </p:sp>
      <p:sp>
        <p:nvSpPr>
          <p:cNvPr id="171" name="Google Shape;171;p28"/>
          <p:cNvSpPr txBox="1"/>
          <p:nvPr/>
        </p:nvSpPr>
        <p:spPr>
          <a:xfrm>
            <a:off x="1114650" y="447750"/>
            <a:ext cx="7426500" cy="21240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ru" sz="2100" b="1">
                <a:solidFill>
                  <a:schemeClr val="dk1"/>
                </a:solidFill>
                <a:latin typeface="Georgia"/>
                <a:ea typeface="Georgia"/>
                <a:cs typeface="Georgia"/>
                <a:sym typeface="Georgia"/>
              </a:rPr>
              <a:t>ХАРАКТЕРИСТИКИ ДЛЯ КОНСТРУЮВАННЯ ГЕНДЕРУ:</a:t>
            </a:r>
            <a:endParaRPr sz="2100" b="1">
              <a:solidFill>
                <a:schemeClr val="dk1"/>
              </a:solidFill>
              <a:latin typeface="Georgia"/>
              <a:ea typeface="Georgia"/>
              <a:cs typeface="Georgia"/>
              <a:sym typeface="Georgia"/>
            </a:endParaRPr>
          </a:p>
          <a:p>
            <a:pPr marL="0" lvl="0" indent="0" algn="l" rtl="0">
              <a:spcBef>
                <a:spcPts val="0"/>
              </a:spcBef>
              <a:spcAft>
                <a:spcPts val="0"/>
              </a:spcAft>
              <a:buNone/>
            </a:pPr>
            <a:endParaRPr sz="2100" b="1">
              <a:latin typeface="Georgia"/>
              <a:ea typeface="Georgia"/>
              <a:cs typeface="Georgia"/>
              <a:sym typeface="Georgia"/>
            </a:endParaRPr>
          </a:p>
          <a:p>
            <a:pPr marL="457200" lvl="0" indent="-361950" algn="l" rtl="0">
              <a:spcBef>
                <a:spcPts val="0"/>
              </a:spcBef>
              <a:spcAft>
                <a:spcPts val="0"/>
              </a:spcAft>
              <a:buSzPts val="2100"/>
              <a:buFont typeface="Georgia"/>
              <a:buChar char="❏"/>
            </a:pPr>
            <a:r>
              <a:rPr lang="ru" sz="2100" b="1">
                <a:latin typeface="Georgia"/>
                <a:ea typeface="Georgia"/>
                <a:cs typeface="Georgia"/>
                <a:sym typeface="Georgia"/>
              </a:rPr>
              <a:t>БІОЛОГІЧНА СТАТЬ</a:t>
            </a:r>
            <a:endParaRPr sz="2100" b="1">
              <a:latin typeface="Georgia"/>
              <a:ea typeface="Georgia"/>
              <a:cs typeface="Georgia"/>
              <a:sym typeface="Georgia"/>
            </a:endParaRPr>
          </a:p>
          <a:p>
            <a:pPr marL="457200" lvl="0" indent="-361950" algn="l" rtl="0">
              <a:spcBef>
                <a:spcPts val="0"/>
              </a:spcBef>
              <a:spcAft>
                <a:spcPts val="0"/>
              </a:spcAft>
              <a:buSzPts val="2100"/>
              <a:buFont typeface="Georgia"/>
              <a:buChar char="❏"/>
            </a:pPr>
            <a:r>
              <a:rPr lang="ru" sz="2100" b="1">
                <a:latin typeface="Georgia"/>
                <a:ea typeface="Georgia"/>
                <a:cs typeface="Georgia"/>
                <a:sym typeface="Georgia"/>
              </a:rPr>
              <a:t>СТАТЕВО-РОЛЬОВІ СТЕРЕОТИПИ</a:t>
            </a:r>
            <a:endParaRPr sz="2100" b="1">
              <a:latin typeface="Georgia"/>
              <a:ea typeface="Georgia"/>
              <a:cs typeface="Georgia"/>
              <a:sym typeface="Georgia"/>
            </a:endParaRPr>
          </a:p>
          <a:p>
            <a:pPr marL="457200" lvl="0" indent="-361950" algn="l" rtl="0">
              <a:spcBef>
                <a:spcPts val="0"/>
              </a:spcBef>
              <a:spcAft>
                <a:spcPts val="0"/>
              </a:spcAft>
              <a:buSzPts val="2100"/>
              <a:buFont typeface="Georgia"/>
              <a:buChar char="❏"/>
            </a:pPr>
            <a:r>
              <a:rPr lang="ru" sz="2100" b="1">
                <a:latin typeface="Georgia"/>
                <a:ea typeface="Georgia"/>
                <a:cs typeface="Georgia"/>
                <a:sym typeface="Georgia"/>
              </a:rPr>
              <a:t>ГЕНДЕРНИЙ ДИСПЛЕЙ </a:t>
            </a:r>
            <a:endParaRPr sz="2100" b="1">
              <a:latin typeface="Georgia"/>
              <a:ea typeface="Georgia"/>
              <a:cs typeface="Georgia"/>
              <a:sym typeface="Georgia"/>
            </a:endParaRPr>
          </a:p>
        </p:txBody>
      </p:sp>
      <p:sp>
        <p:nvSpPr>
          <p:cNvPr id="172" name="Google Shape;172;p28"/>
          <p:cNvSpPr txBox="1"/>
          <p:nvPr/>
        </p:nvSpPr>
        <p:spPr>
          <a:xfrm>
            <a:off x="3545400" y="2941050"/>
            <a:ext cx="5170500" cy="1416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ru" sz="2000" i="1">
                <a:latin typeface="Georgia"/>
                <a:ea typeface="Georgia"/>
                <a:cs typeface="Georgia"/>
                <a:sym typeface="Georgia"/>
              </a:rPr>
              <a:t>Гендерний дисплей - різноманіття проявів, пов’язаних з суспільними приписами норм чоловічої та жіночої дії  і взаємодії. </a:t>
            </a:r>
            <a:endParaRPr sz="2000" i="1">
              <a:latin typeface="Georgia"/>
              <a:ea typeface="Georgia"/>
              <a:cs typeface="Georgia"/>
              <a:sym typeface="Georgia"/>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176"/>
        <p:cNvGrpSpPr/>
        <p:nvPr/>
      </p:nvGrpSpPr>
      <p:grpSpPr>
        <a:xfrm>
          <a:off x="0" y="0"/>
          <a:ext cx="0" cy="0"/>
          <a:chOff x="0" y="0"/>
          <a:chExt cx="0" cy="0"/>
        </a:xfrm>
      </p:grpSpPr>
      <p:pic>
        <p:nvPicPr>
          <p:cNvPr id="177" name="Google Shape;177;p29"/>
          <p:cNvPicPr preferRelativeResize="0"/>
          <p:nvPr/>
        </p:nvPicPr>
        <p:blipFill>
          <a:blip r:embed="rId3">
            <a:alphaModFix/>
          </a:blip>
          <a:stretch>
            <a:fillRect/>
          </a:stretch>
        </p:blipFill>
        <p:spPr>
          <a:xfrm>
            <a:off x="649300" y="562000"/>
            <a:ext cx="1911795" cy="2266950"/>
          </a:xfrm>
          <a:prstGeom prst="rect">
            <a:avLst/>
          </a:prstGeom>
          <a:noFill/>
          <a:ln>
            <a:noFill/>
          </a:ln>
        </p:spPr>
      </p:pic>
      <p:sp>
        <p:nvSpPr>
          <p:cNvPr id="178" name="Google Shape;178;p29"/>
          <p:cNvSpPr txBox="1"/>
          <p:nvPr/>
        </p:nvSpPr>
        <p:spPr>
          <a:xfrm>
            <a:off x="658050" y="3021650"/>
            <a:ext cx="1911900" cy="14160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ru" sz="1600" b="1">
                <a:latin typeface="Georgia"/>
                <a:ea typeface="Georgia"/>
                <a:cs typeface="Georgia"/>
                <a:sym typeface="Georgia"/>
              </a:rPr>
              <a:t>Ервінг Гоффман (1922-1982) - американський соціолог</a:t>
            </a:r>
            <a:endParaRPr sz="1600" b="1">
              <a:latin typeface="Georgia"/>
              <a:ea typeface="Georgia"/>
              <a:cs typeface="Georgia"/>
              <a:sym typeface="Georgia"/>
            </a:endParaRPr>
          </a:p>
        </p:txBody>
      </p:sp>
      <p:sp>
        <p:nvSpPr>
          <p:cNvPr id="179" name="Google Shape;179;p29"/>
          <p:cNvSpPr txBox="1"/>
          <p:nvPr/>
        </p:nvSpPr>
        <p:spPr>
          <a:xfrm>
            <a:off x="3317100" y="953500"/>
            <a:ext cx="5130300" cy="3093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ru" sz="2100">
                <a:latin typeface="Georgia"/>
                <a:ea typeface="Georgia"/>
                <a:cs typeface="Georgia"/>
                <a:sym typeface="Georgia"/>
              </a:rPr>
              <a:t>Е. Гоффман ввів поняття “гендерний дисплей”для опису соціальних аспектів статті.</a:t>
            </a:r>
            <a:endParaRPr sz="2100">
              <a:latin typeface="Georgia"/>
              <a:ea typeface="Georgia"/>
              <a:cs typeface="Georgia"/>
              <a:sym typeface="Georgia"/>
            </a:endParaRPr>
          </a:p>
          <a:p>
            <a:pPr marL="0" lvl="0" indent="0" algn="l" rtl="0">
              <a:spcBef>
                <a:spcPts val="0"/>
              </a:spcBef>
              <a:spcAft>
                <a:spcPts val="0"/>
              </a:spcAft>
              <a:buNone/>
            </a:pPr>
            <a:r>
              <a:rPr lang="ru" sz="2100">
                <a:latin typeface="Georgia"/>
                <a:ea typeface="Georgia"/>
                <a:cs typeface="Georgia"/>
                <a:sym typeface="Georgia"/>
              </a:rPr>
              <a:t>Гендерний дисплей являє собою механізм створення гендеру, оскільки виражає безліч проявів складових статті - гендерні стереотипи, статево-рольові норми та статево-рольову ідентичність. </a:t>
            </a:r>
            <a:endParaRPr sz="2100">
              <a:latin typeface="Georgia"/>
              <a:ea typeface="Georgia"/>
              <a:cs typeface="Georgia"/>
              <a:sym typeface="Georgia"/>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183"/>
        <p:cNvGrpSpPr/>
        <p:nvPr/>
      </p:nvGrpSpPr>
      <p:grpSpPr>
        <a:xfrm>
          <a:off x="0" y="0"/>
          <a:ext cx="0" cy="0"/>
          <a:chOff x="0" y="0"/>
          <a:chExt cx="0" cy="0"/>
        </a:xfrm>
      </p:grpSpPr>
      <p:pic>
        <p:nvPicPr>
          <p:cNvPr id="184" name="Google Shape;184;p30"/>
          <p:cNvPicPr preferRelativeResize="0"/>
          <p:nvPr/>
        </p:nvPicPr>
        <p:blipFill>
          <a:blip r:embed="rId3">
            <a:alphaModFix/>
          </a:blip>
          <a:stretch>
            <a:fillRect/>
          </a:stretch>
        </p:blipFill>
        <p:spPr>
          <a:xfrm>
            <a:off x="582125" y="541850"/>
            <a:ext cx="2828925" cy="1619250"/>
          </a:xfrm>
          <a:prstGeom prst="rect">
            <a:avLst/>
          </a:prstGeom>
          <a:noFill/>
          <a:ln>
            <a:noFill/>
          </a:ln>
        </p:spPr>
      </p:pic>
      <p:sp>
        <p:nvSpPr>
          <p:cNvPr id="185" name="Google Shape;185;p30"/>
          <p:cNvSpPr txBox="1"/>
          <p:nvPr/>
        </p:nvSpPr>
        <p:spPr>
          <a:xfrm>
            <a:off x="3693125" y="456600"/>
            <a:ext cx="4659900" cy="1477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ru" sz="2100" b="1">
                <a:latin typeface="Georgia"/>
                <a:ea typeface="Georgia"/>
                <a:cs typeface="Georgia"/>
                <a:sym typeface="Georgia"/>
              </a:rPr>
              <a:t>Гендерний стереотип - </a:t>
            </a:r>
            <a:r>
              <a:rPr lang="ru" sz="2100">
                <a:latin typeface="Georgia"/>
                <a:ea typeface="Georgia"/>
                <a:cs typeface="Georgia"/>
                <a:sym typeface="Georgia"/>
              </a:rPr>
              <a:t>стійка, спрощена, емоційно забарвлена модель поведінки і рис характеру чоловіків і жінок.</a:t>
            </a:r>
            <a:endParaRPr sz="2100">
              <a:latin typeface="Georgia"/>
              <a:ea typeface="Georgia"/>
              <a:cs typeface="Georgia"/>
              <a:sym typeface="Georgia"/>
            </a:endParaRPr>
          </a:p>
        </p:txBody>
      </p:sp>
      <p:sp>
        <p:nvSpPr>
          <p:cNvPr id="186" name="Google Shape;186;p30"/>
          <p:cNvSpPr txBox="1"/>
          <p:nvPr/>
        </p:nvSpPr>
        <p:spPr>
          <a:xfrm>
            <a:off x="488125" y="2336725"/>
            <a:ext cx="8160600" cy="2124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ru" sz="2100" b="1">
                <a:latin typeface="Georgia"/>
                <a:ea typeface="Georgia"/>
                <a:cs typeface="Georgia"/>
                <a:sym typeface="Georgia"/>
              </a:rPr>
              <a:t>Приклади гендерних стереотипів:</a:t>
            </a:r>
            <a:endParaRPr sz="2100" b="1">
              <a:latin typeface="Georgia"/>
              <a:ea typeface="Georgia"/>
              <a:cs typeface="Georgia"/>
              <a:sym typeface="Georgia"/>
            </a:endParaRPr>
          </a:p>
          <a:p>
            <a:pPr marL="457200" lvl="0" indent="-361950" algn="l" rtl="0">
              <a:spcBef>
                <a:spcPts val="0"/>
              </a:spcBef>
              <a:spcAft>
                <a:spcPts val="0"/>
              </a:spcAft>
              <a:buSzPts val="2100"/>
              <a:buFont typeface="Georgia"/>
              <a:buChar char="➔"/>
            </a:pPr>
            <a:r>
              <a:rPr lang="ru" sz="2100">
                <a:latin typeface="Georgia"/>
                <a:ea typeface="Georgia"/>
                <a:cs typeface="Georgia"/>
                <a:sym typeface="Georgia"/>
              </a:rPr>
              <a:t>завищена оцінка усього того, що стосується чоловічої статі;</a:t>
            </a:r>
            <a:endParaRPr sz="2100">
              <a:latin typeface="Georgia"/>
              <a:ea typeface="Georgia"/>
              <a:cs typeface="Georgia"/>
              <a:sym typeface="Georgia"/>
            </a:endParaRPr>
          </a:p>
          <a:p>
            <a:pPr marL="457200" lvl="0" indent="-361950" algn="l" rtl="0">
              <a:spcBef>
                <a:spcPts val="0"/>
              </a:spcBef>
              <a:spcAft>
                <a:spcPts val="0"/>
              </a:spcAft>
              <a:buSzPts val="2100"/>
              <a:buFont typeface="Georgia"/>
              <a:buChar char="➔"/>
            </a:pPr>
            <a:r>
              <a:rPr lang="ru" sz="2100">
                <a:latin typeface="Georgia"/>
                <a:ea typeface="Georgia"/>
                <a:cs typeface="Georgia"/>
                <a:sym typeface="Georgia"/>
              </a:rPr>
              <a:t>подвійний стандарт статевої моралі з переважним забезпеченням свободи чоловіків;</a:t>
            </a:r>
            <a:endParaRPr sz="2100">
              <a:latin typeface="Georgia"/>
              <a:ea typeface="Georgia"/>
              <a:cs typeface="Georgia"/>
              <a:sym typeface="Georgia"/>
            </a:endParaRPr>
          </a:p>
          <a:p>
            <a:pPr marL="457200" lvl="0" indent="-361950" algn="l" rtl="0">
              <a:spcBef>
                <a:spcPts val="0"/>
              </a:spcBef>
              <a:spcAft>
                <a:spcPts val="0"/>
              </a:spcAft>
              <a:buSzPts val="2100"/>
              <a:buFont typeface="Georgia"/>
              <a:buChar char="➔"/>
            </a:pPr>
            <a:r>
              <a:rPr lang="ru" sz="2100">
                <a:latin typeface="Georgia"/>
                <a:ea typeface="Georgia"/>
                <a:cs typeface="Georgia"/>
                <a:sym typeface="Georgia"/>
              </a:rPr>
              <a:t>уявлення про розподіл сімейних і професійних ролей між чоловіками і жінками.</a:t>
            </a:r>
            <a:endParaRPr sz="2100">
              <a:latin typeface="Georgia"/>
              <a:ea typeface="Georgia"/>
              <a:cs typeface="Georgia"/>
              <a:sym typeface="Georgia"/>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190"/>
        <p:cNvGrpSpPr/>
        <p:nvPr/>
      </p:nvGrpSpPr>
      <p:grpSpPr>
        <a:xfrm>
          <a:off x="0" y="0"/>
          <a:ext cx="0" cy="0"/>
          <a:chOff x="0" y="0"/>
          <a:chExt cx="0" cy="0"/>
        </a:xfrm>
      </p:grpSpPr>
      <p:pic>
        <p:nvPicPr>
          <p:cNvPr id="191" name="Google Shape;191;p31"/>
          <p:cNvPicPr preferRelativeResize="0"/>
          <p:nvPr/>
        </p:nvPicPr>
        <p:blipFill>
          <a:blip r:embed="rId3">
            <a:alphaModFix/>
          </a:blip>
          <a:stretch>
            <a:fillRect/>
          </a:stretch>
        </p:blipFill>
        <p:spPr>
          <a:xfrm>
            <a:off x="689600" y="512363"/>
            <a:ext cx="2619375" cy="1743075"/>
          </a:xfrm>
          <a:prstGeom prst="rect">
            <a:avLst/>
          </a:prstGeom>
          <a:noFill/>
          <a:ln>
            <a:noFill/>
          </a:ln>
        </p:spPr>
      </p:pic>
      <p:sp>
        <p:nvSpPr>
          <p:cNvPr id="192" name="Google Shape;192;p31"/>
          <p:cNvSpPr txBox="1"/>
          <p:nvPr/>
        </p:nvSpPr>
        <p:spPr>
          <a:xfrm>
            <a:off x="3666250" y="483450"/>
            <a:ext cx="4498800" cy="1800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ru" sz="2100" b="1">
                <a:latin typeface="Georgia"/>
                <a:ea typeface="Georgia"/>
                <a:cs typeface="Georgia"/>
                <a:sym typeface="Georgia"/>
              </a:rPr>
              <a:t>Гендерна роль - </a:t>
            </a:r>
            <a:r>
              <a:rPr lang="ru" sz="2100">
                <a:latin typeface="Georgia"/>
                <a:ea typeface="Georgia"/>
                <a:cs typeface="Georgia"/>
                <a:sym typeface="Georgia"/>
              </a:rPr>
              <a:t>система соціальних стандартів, вказівок, нормативів, очікувань, яким людина повинна відповідати, щоб її визнали як чоловіка чи жінку.</a:t>
            </a:r>
            <a:endParaRPr sz="2100">
              <a:latin typeface="Georgia"/>
              <a:ea typeface="Georgia"/>
              <a:cs typeface="Georgia"/>
              <a:sym typeface="Georgia"/>
            </a:endParaRPr>
          </a:p>
        </p:txBody>
      </p:sp>
      <p:sp>
        <p:nvSpPr>
          <p:cNvPr id="193" name="Google Shape;193;p31"/>
          <p:cNvSpPr txBox="1"/>
          <p:nvPr/>
        </p:nvSpPr>
        <p:spPr>
          <a:xfrm>
            <a:off x="568725" y="2571750"/>
            <a:ext cx="7735500" cy="2124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ru" sz="2100">
                <a:latin typeface="Georgia"/>
                <a:ea typeface="Georgia"/>
                <a:cs typeface="Georgia"/>
                <a:sym typeface="Georgia"/>
              </a:rPr>
              <a:t>У гендерну роль включаються усі думки, почуття, слова і вчинки, що вказують на стать індивіда.</a:t>
            </a:r>
            <a:endParaRPr sz="2100">
              <a:latin typeface="Georgia"/>
              <a:ea typeface="Georgia"/>
              <a:cs typeface="Georgia"/>
              <a:sym typeface="Georgia"/>
            </a:endParaRPr>
          </a:p>
          <a:p>
            <a:pPr marL="0" lvl="0" indent="0" algn="l" rtl="0">
              <a:spcBef>
                <a:spcPts val="0"/>
              </a:spcBef>
              <a:spcAft>
                <a:spcPts val="0"/>
              </a:spcAft>
              <a:buNone/>
            </a:pPr>
            <a:r>
              <a:rPr lang="ru" sz="2100">
                <a:latin typeface="Georgia"/>
                <a:ea typeface="Georgia"/>
                <a:cs typeface="Georgia"/>
                <a:sym typeface="Georgia"/>
              </a:rPr>
              <a:t>Гендерна роль виражає гендерну ідентичність.</a:t>
            </a:r>
            <a:endParaRPr sz="2100">
              <a:latin typeface="Georgia"/>
              <a:ea typeface="Georgia"/>
              <a:cs typeface="Georgia"/>
              <a:sym typeface="Georgia"/>
            </a:endParaRPr>
          </a:p>
          <a:p>
            <a:pPr marL="0" lvl="0" indent="0" algn="l" rtl="0">
              <a:spcBef>
                <a:spcPts val="0"/>
              </a:spcBef>
              <a:spcAft>
                <a:spcPts val="0"/>
              </a:spcAft>
              <a:buNone/>
            </a:pPr>
            <a:endParaRPr sz="2100">
              <a:latin typeface="Georgia"/>
              <a:ea typeface="Georgia"/>
              <a:cs typeface="Georgia"/>
              <a:sym typeface="Georgia"/>
            </a:endParaRPr>
          </a:p>
          <a:p>
            <a:pPr marL="0" lvl="0" indent="0" algn="l" rtl="0">
              <a:spcBef>
                <a:spcPts val="0"/>
              </a:spcBef>
              <a:spcAft>
                <a:spcPts val="0"/>
              </a:spcAft>
              <a:buNone/>
            </a:pPr>
            <a:r>
              <a:rPr lang="ru" sz="2100" b="1">
                <a:latin typeface="Georgia"/>
                <a:ea typeface="Georgia"/>
                <a:cs typeface="Georgia"/>
                <a:sym typeface="Georgia"/>
              </a:rPr>
              <a:t>Гендерна ідентичність</a:t>
            </a:r>
            <a:r>
              <a:rPr lang="ru" sz="2100">
                <a:latin typeface="Georgia"/>
                <a:ea typeface="Georgia"/>
                <a:cs typeface="Georgia"/>
                <a:sym typeface="Georgia"/>
              </a:rPr>
              <a:t> є внутрішнім переживанням внутрішньої ролі.</a:t>
            </a:r>
            <a:endParaRPr sz="2100">
              <a:latin typeface="Georgia"/>
              <a:ea typeface="Georgia"/>
              <a:cs typeface="Georgia"/>
              <a:sym typeface="Georgia"/>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Shape 197"/>
        <p:cNvGrpSpPr/>
        <p:nvPr/>
      </p:nvGrpSpPr>
      <p:grpSpPr>
        <a:xfrm>
          <a:off x="0" y="0"/>
          <a:ext cx="0" cy="0"/>
          <a:chOff x="0" y="0"/>
          <a:chExt cx="0" cy="0"/>
        </a:xfrm>
      </p:grpSpPr>
      <p:sp>
        <p:nvSpPr>
          <p:cNvPr id="198" name="Google Shape;198;p32"/>
          <p:cNvSpPr txBox="1"/>
          <p:nvPr/>
        </p:nvSpPr>
        <p:spPr>
          <a:xfrm>
            <a:off x="778900" y="335750"/>
            <a:ext cx="3854400" cy="8313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ru" sz="2100" b="1">
                <a:solidFill>
                  <a:schemeClr val="dk1"/>
                </a:solidFill>
                <a:latin typeface="Georgia"/>
                <a:ea typeface="Georgia"/>
                <a:cs typeface="Georgia"/>
                <a:sym typeface="Georgia"/>
              </a:rPr>
              <a:t>КОНСТРУЮВАННЯ ГЕНДЕРУ</a:t>
            </a:r>
            <a:endParaRPr sz="2100" b="1">
              <a:solidFill>
                <a:schemeClr val="dk1"/>
              </a:solidFill>
              <a:latin typeface="Georgia"/>
              <a:ea typeface="Georgia"/>
              <a:cs typeface="Georgia"/>
              <a:sym typeface="Georgia"/>
            </a:endParaRPr>
          </a:p>
        </p:txBody>
      </p:sp>
      <p:sp>
        <p:nvSpPr>
          <p:cNvPr id="199" name="Google Shape;199;p32"/>
          <p:cNvSpPr/>
          <p:nvPr/>
        </p:nvSpPr>
        <p:spPr>
          <a:xfrm>
            <a:off x="5210650" y="368600"/>
            <a:ext cx="2874000" cy="5691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ru" sz="2000">
                <a:latin typeface="Georgia"/>
                <a:ea typeface="Georgia"/>
                <a:cs typeface="Georgia"/>
                <a:sym typeface="Georgia"/>
              </a:rPr>
              <a:t>Біологічна категорія</a:t>
            </a:r>
            <a:endParaRPr sz="2000">
              <a:latin typeface="Georgia"/>
              <a:ea typeface="Georgia"/>
              <a:cs typeface="Georgia"/>
              <a:sym typeface="Georgia"/>
            </a:endParaRPr>
          </a:p>
        </p:txBody>
      </p:sp>
      <p:sp>
        <p:nvSpPr>
          <p:cNvPr id="200" name="Google Shape;200;p32"/>
          <p:cNvSpPr/>
          <p:nvPr/>
        </p:nvSpPr>
        <p:spPr>
          <a:xfrm>
            <a:off x="5210650" y="1247625"/>
            <a:ext cx="2874000" cy="5265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ru" sz="2000">
                <a:latin typeface="Georgia"/>
                <a:ea typeface="Georgia"/>
                <a:cs typeface="Georgia"/>
                <a:sym typeface="Georgia"/>
              </a:rPr>
              <a:t>Соціальна категорія</a:t>
            </a:r>
            <a:endParaRPr sz="2000">
              <a:latin typeface="Georgia"/>
              <a:ea typeface="Georgia"/>
              <a:cs typeface="Georgia"/>
              <a:sym typeface="Georgia"/>
            </a:endParaRPr>
          </a:p>
        </p:txBody>
      </p:sp>
      <p:sp>
        <p:nvSpPr>
          <p:cNvPr id="201" name="Google Shape;201;p32"/>
          <p:cNvSpPr/>
          <p:nvPr/>
        </p:nvSpPr>
        <p:spPr>
          <a:xfrm>
            <a:off x="5210650" y="2124338"/>
            <a:ext cx="2874000" cy="5265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ru" sz="2000">
                <a:latin typeface="Georgia"/>
                <a:ea typeface="Georgia"/>
                <a:cs typeface="Georgia"/>
                <a:sym typeface="Georgia"/>
              </a:rPr>
              <a:t>Гендерна ідентичність</a:t>
            </a:r>
            <a:endParaRPr sz="2000">
              <a:latin typeface="Georgia"/>
              <a:ea typeface="Georgia"/>
              <a:cs typeface="Georgia"/>
              <a:sym typeface="Georgia"/>
            </a:endParaRPr>
          </a:p>
        </p:txBody>
      </p:sp>
      <p:sp>
        <p:nvSpPr>
          <p:cNvPr id="202" name="Google Shape;202;p32"/>
          <p:cNvSpPr/>
          <p:nvPr/>
        </p:nvSpPr>
        <p:spPr>
          <a:xfrm>
            <a:off x="5210650" y="3001050"/>
            <a:ext cx="2874000" cy="5265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ru" sz="2000">
                <a:latin typeface="Georgia"/>
                <a:ea typeface="Georgia"/>
                <a:cs typeface="Georgia"/>
                <a:sym typeface="Georgia"/>
              </a:rPr>
              <a:t>Прийняття ролі</a:t>
            </a:r>
            <a:endParaRPr sz="2000">
              <a:latin typeface="Georgia"/>
              <a:ea typeface="Georgia"/>
              <a:cs typeface="Georgia"/>
              <a:sym typeface="Georgia"/>
            </a:endParaRPr>
          </a:p>
        </p:txBody>
      </p:sp>
      <p:sp>
        <p:nvSpPr>
          <p:cNvPr id="203" name="Google Shape;203;p32"/>
          <p:cNvSpPr/>
          <p:nvPr/>
        </p:nvSpPr>
        <p:spPr>
          <a:xfrm>
            <a:off x="5210650" y="3918050"/>
            <a:ext cx="2874000" cy="5265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ru" sz="2000">
                <a:latin typeface="Georgia"/>
                <a:ea typeface="Georgia"/>
                <a:cs typeface="Georgia"/>
                <a:sym typeface="Georgia"/>
              </a:rPr>
              <a:t>Встановлення статусу</a:t>
            </a:r>
            <a:endParaRPr sz="2000">
              <a:latin typeface="Georgia"/>
              <a:ea typeface="Georgia"/>
              <a:cs typeface="Georgia"/>
              <a:sym typeface="Georgia"/>
            </a:endParaRPr>
          </a:p>
        </p:txBody>
      </p:sp>
      <p:cxnSp>
        <p:nvCxnSpPr>
          <p:cNvPr id="204" name="Google Shape;204;p32"/>
          <p:cNvCxnSpPr>
            <a:stCxn id="199" idx="2"/>
            <a:endCxn id="200" idx="0"/>
          </p:cNvCxnSpPr>
          <p:nvPr/>
        </p:nvCxnSpPr>
        <p:spPr>
          <a:xfrm>
            <a:off x="6647650" y="937700"/>
            <a:ext cx="0" cy="309900"/>
          </a:xfrm>
          <a:prstGeom prst="straightConnector1">
            <a:avLst/>
          </a:prstGeom>
          <a:noFill/>
          <a:ln w="28575" cap="flat" cmpd="sng">
            <a:solidFill>
              <a:schemeClr val="dk2"/>
            </a:solidFill>
            <a:prstDash val="solid"/>
            <a:round/>
            <a:headEnd type="none" w="med" len="med"/>
            <a:tailEnd type="triangle" w="med" len="med"/>
          </a:ln>
        </p:spPr>
      </p:cxnSp>
      <p:cxnSp>
        <p:nvCxnSpPr>
          <p:cNvPr id="205" name="Google Shape;205;p32"/>
          <p:cNvCxnSpPr/>
          <p:nvPr/>
        </p:nvCxnSpPr>
        <p:spPr>
          <a:xfrm>
            <a:off x="6647650" y="1774125"/>
            <a:ext cx="0" cy="309900"/>
          </a:xfrm>
          <a:prstGeom prst="straightConnector1">
            <a:avLst/>
          </a:prstGeom>
          <a:noFill/>
          <a:ln w="28575" cap="flat" cmpd="sng">
            <a:solidFill>
              <a:schemeClr val="dk2"/>
            </a:solidFill>
            <a:prstDash val="solid"/>
            <a:round/>
            <a:headEnd type="none" w="med" len="med"/>
            <a:tailEnd type="triangle" w="med" len="med"/>
          </a:ln>
        </p:spPr>
      </p:cxnSp>
      <p:cxnSp>
        <p:nvCxnSpPr>
          <p:cNvPr id="206" name="Google Shape;206;p32"/>
          <p:cNvCxnSpPr/>
          <p:nvPr/>
        </p:nvCxnSpPr>
        <p:spPr>
          <a:xfrm>
            <a:off x="6647650" y="2650850"/>
            <a:ext cx="0" cy="309900"/>
          </a:xfrm>
          <a:prstGeom prst="straightConnector1">
            <a:avLst/>
          </a:prstGeom>
          <a:noFill/>
          <a:ln w="28575" cap="flat" cmpd="sng">
            <a:solidFill>
              <a:schemeClr val="dk2"/>
            </a:solidFill>
            <a:prstDash val="solid"/>
            <a:round/>
            <a:headEnd type="none" w="med" len="med"/>
            <a:tailEnd type="triangle" w="med" len="med"/>
          </a:ln>
        </p:spPr>
      </p:cxnSp>
      <p:cxnSp>
        <p:nvCxnSpPr>
          <p:cNvPr id="207" name="Google Shape;207;p32"/>
          <p:cNvCxnSpPr/>
          <p:nvPr/>
        </p:nvCxnSpPr>
        <p:spPr>
          <a:xfrm>
            <a:off x="6647650" y="3567850"/>
            <a:ext cx="0" cy="309900"/>
          </a:xfrm>
          <a:prstGeom prst="straightConnector1">
            <a:avLst/>
          </a:prstGeom>
          <a:noFill/>
          <a:ln w="28575" cap="flat" cmpd="sng">
            <a:solidFill>
              <a:schemeClr val="dk2"/>
            </a:solidFill>
            <a:prstDash val="solid"/>
            <a:round/>
            <a:headEnd type="none" w="med" len="med"/>
            <a:tailEnd type="triangle" w="med" len="med"/>
          </a:ln>
        </p:spPr>
      </p:cxnSp>
      <p:pic>
        <p:nvPicPr>
          <p:cNvPr id="208" name="Google Shape;208;p32"/>
          <p:cNvPicPr preferRelativeResize="0"/>
          <p:nvPr/>
        </p:nvPicPr>
        <p:blipFill>
          <a:blip r:embed="rId3">
            <a:alphaModFix/>
          </a:blip>
          <a:stretch>
            <a:fillRect/>
          </a:stretch>
        </p:blipFill>
        <p:spPr>
          <a:xfrm>
            <a:off x="1805988" y="1534200"/>
            <a:ext cx="1800225" cy="2543175"/>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Shape 212"/>
        <p:cNvGrpSpPr/>
        <p:nvPr/>
      </p:nvGrpSpPr>
      <p:grpSpPr>
        <a:xfrm>
          <a:off x="0" y="0"/>
          <a:ext cx="0" cy="0"/>
          <a:chOff x="0" y="0"/>
          <a:chExt cx="0" cy="0"/>
        </a:xfrm>
      </p:grpSpPr>
      <p:sp>
        <p:nvSpPr>
          <p:cNvPr id="213" name="Google Shape;213;p33"/>
          <p:cNvSpPr txBox="1"/>
          <p:nvPr/>
        </p:nvSpPr>
        <p:spPr>
          <a:xfrm>
            <a:off x="630450" y="282025"/>
            <a:ext cx="7883100" cy="1108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ru" sz="2000" b="1">
                <a:latin typeface="Georgia"/>
                <a:ea typeface="Georgia"/>
                <a:cs typeface="Georgia"/>
                <a:sym typeface="Georgia"/>
              </a:rPr>
              <a:t>ІІ. Розуміння гендеру як мережі, структури чи процесу, розгляд гендеру в ряду таких стратифікаційних категорій, як вік, клас, раса.</a:t>
            </a:r>
            <a:endParaRPr sz="2000" b="1">
              <a:latin typeface="Georgia"/>
              <a:ea typeface="Georgia"/>
              <a:cs typeface="Georgia"/>
              <a:sym typeface="Georgia"/>
            </a:endParaRPr>
          </a:p>
        </p:txBody>
      </p:sp>
      <p:sp>
        <p:nvSpPr>
          <p:cNvPr id="214" name="Google Shape;214;p33"/>
          <p:cNvSpPr/>
          <p:nvPr/>
        </p:nvSpPr>
        <p:spPr>
          <a:xfrm>
            <a:off x="658050" y="1390225"/>
            <a:ext cx="7883100" cy="3525000"/>
          </a:xfrm>
          <a:prstGeom prst="rect">
            <a:avLst/>
          </a:prstGeom>
          <a:solidFill>
            <a:schemeClr val="dk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ru" sz="2000" b="1">
                <a:latin typeface="Georgia"/>
                <a:ea typeface="Georgia"/>
                <a:cs typeface="Georgia"/>
                <a:sym typeface="Georgia"/>
              </a:rPr>
              <a:t>ЕТАПИ СТАНОВЛЕННЯ ГЕНДЕРА:</a:t>
            </a:r>
            <a:endParaRPr sz="2000" b="1">
              <a:latin typeface="Georgia"/>
              <a:ea typeface="Georgia"/>
              <a:cs typeface="Georgia"/>
              <a:sym typeface="Georgia"/>
            </a:endParaRPr>
          </a:p>
          <a:p>
            <a:pPr marL="457200" lvl="0" indent="-336550" algn="l" rtl="0">
              <a:spcBef>
                <a:spcPts val="0"/>
              </a:spcBef>
              <a:spcAft>
                <a:spcPts val="0"/>
              </a:spcAft>
              <a:buSzPts val="1700"/>
              <a:buFont typeface="Georgia"/>
              <a:buAutoNum type="arabicPeriod"/>
            </a:pPr>
            <a:r>
              <a:rPr lang="ru" sz="1700" b="1">
                <a:latin typeface="Georgia"/>
                <a:ea typeface="Georgia"/>
                <a:cs typeface="Georgia"/>
                <a:sym typeface="Georgia"/>
              </a:rPr>
              <a:t>стать (sex) як біологічна категорія</a:t>
            </a:r>
            <a:r>
              <a:rPr lang="ru" sz="1700">
                <a:latin typeface="Georgia"/>
                <a:ea typeface="Georgia"/>
                <a:cs typeface="Georgia"/>
                <a:sym typeface="Georgia"/>
              </a:rPr>
              <a:t> - безпосереднє дане поєднання генів і геніталій</a:t>
            </a:r>
            <a:endParaRPr sz="1700">
              <a:latin typeface="Georgia"/>
              <a:ea typeface="Georgia"/>
              <a:cs typeface="Georgia"/>
              <a:sym typeface="Georgia"/>
            </a:endParaRPr>
          </a:p>
          <a:p>
            <a:pPr marL="457200" lvl="0" indent="-336550" algn="l" rtl="0">
              <a:spcBef>
                <a:spcPts val="0"/>
              </a:spcBef>
              <a:spcAft>
                <a:spcPts val="0"/>
              </a:spcAft>
              <a:buSzPts val="1700"/>
              <a:buFont typeface="Georgia"/>
              <a:buAutoNum type="arabicPeriod"/>
            </a:pPr>
            <a:r>
              <a:rPr lang="ru" sz="1700" b="1">
                <a:solidFill>
                  <a:schemeClr val="dk2"/>
                </a:solidFill>
                <a:latin typeface="Georgia"/>
                <a:ea typeface="Georgia"/>
                <a:cs typeface="Georgia"/>
                <a:sym typeface="Georgia"/>
              </a:rPr>
              <a:t>стать (sex) як соціальна категорія</a:t>
            </a:r>
            <a:r>
              <a:rPr lang="ru" sz="1700">
                <a:solidFill>
                  <a:schemeClr val="dk2"/>
                </a:solidFill>
                <a:latin typeface="Georgia"/>
                <a:ea typeface="Georgia"/>
                <a:cs typeface="Georgia"/>
                <a:sym typeface="Georgia"/>
              </a:rPr>
              <a:t> - призначення від народження, засноване на типі геніталій</a:t>
            </a:r>
            <a:endParaRPr sz="1700">
              <a:solidFill>
                <a:schemeClr val="dk2"/>
              </a:solidFill>
              <a:latin typeface="Georgia"/>
              <a:ea typeface="Georgia"/>
              <a:cs typeface="Georgia"/>
              <a:sym typeface="Georgia"/>
            </a:endParaRPr>
          </a:p>
          <a:p>
            <a:pPr marL="457200" lvl="0" indent="-336550" algn="l" rtl="0">
              <a:spcBef>
                <a:spcPts val="0"/>
              </a:spcBef>
              <a:spcAft>
                <a:spcPts val="0"/>
              </a:spcAft>
              <a:buClr>
                <a:schemeClr val="dk2"/>
              </a:buClr>
              <a:buSzPts val="1700"/>
              <a:buFont typeface="Georgia"/>
              <a:buAutoNum type="arabicPeriod"/>
            </a:pPr>
            <a:r>
              <a:rPr lang="ru" sz="1700" b="1">
                <a:solidFill>
                  <a:schemeClr val="dk2"/>
                </a:solidFill>
                <a:latin typeface="Georgia"/>
                <a:ea typeface="Georgia"/>
                <a:cs typeface="Georgia"/>
                <a:sym typeface="Georgia"/>
              </a:rPr>
              <a:t>статева (sex-gender) ідентичність</a:t>
            </a:r>
            <a:r>
              <a:rPr lang="ru" sz="1700">
                <a:solidFill>
                  <a:schemeClr val="dk2"/>
                </a:solidFill>
                <a:latin typeface="Georgia"/>
                <a:ea typeface="Georgia"/>
                <a:cs typeface="Georgia"/>
                <a:sym typeface="Georgia"/>
              </a:rPr>
              <a:t> - усвідомлення себе як представника даної статі</a:t>
            </a:r>
            <a:endParaRPr sz="1700">
              <a:solidFill>
                <a:schemeClr val="dk2"/>
              </a:solidFill>
              <a:latin typeface="Georgia"/>
              <a:ea typeface="Georgia"/>
              <a:cs typeface="Georgia"/>
              <a:sym typeface="Georgia"/>
            </a:endParaRPr>
          </a:p>
          <a:p>
            <a:pPr marL="457200" lvl="0" indent="-336550" algn="l" rtl="0">
              <a:spcBef>
                <a:spcPts val="0"/>
              </a:spcBef>
              <a:spcAft>
                <a:spcPts val="0"/>
              </a:spcAft>
              <a:buClr>
                <a:schemeClr val="dk2"/>
              </a:buClr>
              <a:buSzPts val="1700"/>
              <a:buFont typeface="Georgia"/>
              <a:buAutoNum type="arabicPeriod"/>
            </a:pPr>
            <a:r>
              <a:rPr lang="ru" sz="1700" b="1">
                <a:solidFill>
                  <a:schemeClr val="dk2"/>
                </a:solidFill>
                <a:latin typeface="Georgia"/>
                <a:ea typeface="Georgia"/>
                <a:cs typeface="Georgia"/>
                <a:sym typeface="Georgia"/>
              </a:rPr>
              <a:t>стать (gender) як процес</a:t>
            </a:r>
            <a:r>
              <a:rPr lang="ru" sz="1700">
                <a:solidFill>
                  <a:schemeClr val="dk2"/>
                </a:solidFill>
                <a:latin typeface="Georgia"/>
                <a:ea typeface="Georgia"/>
                <a:cs typeface="Georgia"/>
                <a:sym typeface="Georgia"/>
              </a:rPr>
              <a:t> - навчання, прийняття ролі, оволодіння поведінковими діями відповідно до певного гендерного статусу</a:t>
            </a:r>
            <a:endParaRPr sz="1700">
              <a:solidFill>
                <a:schemeClr val="dk2"/>
              </a:solidFill>
              <a:latin typeface="Georgia"/>
              <a:ea typeface="Georgia"/>
              <a:cs typeface="Georgia"/>
              <a:sym typeface="Georgia"/>
            </a:endParaRPr>
          </a:p>
          <a:p>
            <a:pPr marL="457200" lvl="0" indent="-336550" algn="l" rtl="0">
              <a:spcBef>
                <a:spcPts val="0"/>
              </a:spcBef>
              <a:spcAft>
                <a:spcPts val="0"/>
              </a:spcAft>
              <a:buClr>
                <a:schemeClr val="dk2"/>
              </a:buClr>
              <a:buSzPts val="1700"/>
              <a:buFont typeface="Georgia"/>
              <a:buAutoNum type="arabicPeriod"/>
            </a:pPr>
            <a:r>
              <a:rPr lang="ru" sz="1700" b="1">
                <a:solidFill>
                  <a:schemeClr val="dk2"/>
                </a:solidFill>
                <a:latin typeface="Georgia"/>
                <a:ea typeface="Georgia"/>
                <a:cs typeface="Georgia"/>
                <a:sym typeface="Georgia"/>
              </a:rPr>
              <a:t>стать (gender) як статус і структура</a:t>
            </a:r>
            <a:r>
              <a:rPr lang="ru" sz="1700">
                <a:solidFill>
                  <a:schemeClr val="dk2"/>
                </a:solidFill>
                <a:latin typeface="Georgia"/>
                <a:ea typeface="Georgia"/>
                <a:cs typeface="Georgia"/>
                <a:sym typeface="Georgia"/>
              </a:rPr>
              <a:t> - завершення оформлення гендерного статусу індивіда як частини громадської структури</a:t>
            </a:r>
            <a:endParaRPr sz="1700">
              <a:solidFill>
                <a:schemeClr val="dk2"/>
              </a:solidFill>
              <a:latin typeface="Georgia"/>
              <a:ea typeface="Georgia"/>
              <a:cs typeface="Georgia"/>
              <a:sym typeface="Georgia"/>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Shape 218"/>
        <p:cNvGrpSpPr/>
        <p:nvPr/>
      </p:nvGrpSpPr>
      <p:grpSpPr>
        <a:xfrm>
          <a:off x="0" y="0"/>
          <a:ext cx="0" cy="0"/>
          <a:chOff x="0" y="0"/>
          <a:chExt cx="0" cy="0"/>
        </a:xfrm>
      </p:grpSpPr>
      <p:sp>
        <p:nvSpPr>
          <p:cNvPr id="219" name="Google Shape;219;p34"/>
          <p:cNvSpPr txBox="1"/>
          <p:nvPr/>
        </p:nvSpPr>
        <p:spPr>
          <a:xfrm>
            <a:off x="940075" y="376025"/>
            <a:ext cx="7359300" cy="5079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ru" sz="2100" b="1">
                <a:latin typeface="Georgia"/>
                <a:ea typeface="Georgia"/>
                <a:cs typeface="Georgia"/>
                <a:sym typeface="Georgia"/>
              </a:rPr>
              <a:t>ІІІ. Розуміння гендеру як культурної метафори</a:t>
            </a:r>
            <a:endParaRPr sz="2100" b="1">
              <a:latin typeface="Georgia"/>
              <a:ea typeface="Georgia"/>
              <a:cs typeface="Georgia"/>
              <a:sym typeface="Georgia"/>
            </a:endParaRPr>
          </a:p>
        </p:txBody>
      </p:sp>
      <p:pic>
        <p:nvPicPr>
          <p:cNvPr id="220" name="Google Shape;220;p34"/>
          <p:cNvPicPr preferRelativeResize="0"/>
          <p:nvPr/>
        </p:nvPicPr>
        <p:blipFill>
          <a:blip r:embed="rId3">
            <a:alphaModFix/>
          </a:blip>
          <a:stretch>
            <a:fillRect/>
          </a:stretch>
        </p:blipFill>
        <p:spPr>
          <a:xfrm>
            <a:off x="676150" y="1112600"/>
            <a:ext cx="1459150" cy="1459150"/>
          </a:xfrm>
          <a:prstGeom prst="rect">
            <a:avLst/>
          </a:prstGeom>
          <a:noFill/>
          <a:ln>
            <a:noFill/>
          </a:ln>
        </p:spPr>
      </p:pic>
      <p:sp>
        <p:nvSpPr>
          <p:cNvPr id="221" name="Google Shape;221;p34"/>
          <p:cNvSpPr txBox="1"/>
          <p:nvPr/>
        </p:nvSpPr>
        <p:spPr>
          <a:xfrm>
            <a:off x="2283025" y="883925"/>
            <a:ext cx="6258300" cy="2339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ru" sz="2000">
                <a:latin typeface="Georgia"/>
                <a:ea typeface="Georgia"/>
                <a:cs typeface="Georgia"/>
                <a:sym typeface="Georgia"/>
              </a:rPr>
              <a:t>Чоловіче і жіноче існують як елементи культурно-символічних рядів: </a:t>
            </a:r>
            <a:endParaRPr sz="2000">
              <a:latin typeface="Georgia"/>
              <a:ea typeface="Georgia"/>
              <a:cs typeface="Georgia"/>
              <a:sym typeface="Georgia"/>
            </a:endParaRPr>
          </a:p>
          <a:p>
            <a:pPr marL="0" lvl="0" indent="0" algn="l" rtl="0">
              <a:spcBef>
                <a:spcPts val="0"/>
              </a:spcBef>
              <a:spcAft>
                <a:spcPts val="0"/>
              </a:spcAft>
              <a:buNone/>
            </a:pPr>
            <a:r>
              <a:rPr lang="ru" sz="2000" b="1">
                <a:latin typeface="Georgia"/>
                <a:ea typeface="Georgia"/>
                <a:cs typeface="Georgia"/>
                <a:sym typeface="Georgia"/>
              </a:rPr>
              <a:t>чоловіче</a:t>
            </a:r>
            <a:r>
              <a:rPr lang="ru" sz="2000">
                <a:latin typeface="Georgia"/>
                <a:ea typeface="Georgia"/>
                <a:cs typeface="Georgia"/>
                <a:sym typeface="Georgia"/>
              </a:rPr>
              <a:t> - раціональне, духовне, божественне, культурне; позитивне, значуще, домінуюче;</a:t>
            </a:r>
            <a:endParaRPr sz="2000">
              <a:latin typeface="Georgia"/>
              <a:ea typeface="Georgia"/>
              <a:cs typeface="Georgia"/>
              <a:sym typeface="Georgia"/>
            </a:endParaRPr>
          </a:p>
          <a:p>
            <a:pPr marL="0" lvl="0" indent="0" algn="l" rtl="0">
              <a:spcBef>
                <a:spcPts val="0"/>
              </a:spcBef>
              <a:spcAft>
                <a:spcPts val="0"/>
              </a:spcAft>
              <a:buNone/>
            </a:pPr>
            <a:r>
              <a:rPr lang="ru" sz="2000" b="1">
                <a:latin typeface="Georgia"/>
                <a:ea typeface="Georgia"/>
                <a:cs typeface="Georgia"/>
                <a:sym typeface="Georgia"/>
              </a:rPr>
              <a:t>жіноче </a:t>
            </a:r>
            <a:r>
              <a:rPr lang="ru" sz="2000">
                <a:latin typeface="Georgia"/>
                <a:ea typeface="Georgia"/>
                <a:cs typeface="Georgia"/>
                <a:sym typeface="Georgia"/>
              </a:rPr>
              <a:t>- чуттєве, тілесне, гріховне, природне; негативне, вторинне, субординоване.</a:t>
            </a:r>
            <a:endParaRPr sz="2000">
              <a:latin typeface="Georgia"/>
              <a:ea typeface="Georgia"/>
              <a:cs typeface="Georgia"/>
              <a:sym typeface="Georgia"/>
            </a:endParaRPr>
          </a:p>
          <a:p>
            <a:pPr marL="0" lvl="0" indent="0" algn="l" rtl="0">
              <a:spcBef>
                <a:spcPts val="0"/>
              </a:spcBef>
              <a:spcAft>
                <a:spcPts val="0"/>
              </a:spcAft>
              <a:buNone/>
            </a:pPr>
            <a:endParaRPr sz="2000">
              <a:latin typeface="Georgia"/>
              <a:ea typeface="Georgia"/>
              <a:cs typeface="Georgia"/>
              <a:sym typeface="Georgia"/>
            </a:endParaRPr>
          </a:p>
        </p:txBody>
      </p:sp>
      <p:sp>
        <p:nvSpPr>
          <p:cNvPr id="222" name="Google Shape;222;p34"/>
          <p:cNvSpPr txBox="1"/>
          <p:nvPr/>
        </p:nvSpPr>
        <p:spPr>
          <a:xfrm>
            <a:off x="556500" y="2954475"/>
            <a:ext cx="8031000" cy="17238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ru" sz="2000">
                <a:latin typeface="Georgia"/>
                <a:ea typeface="Georgia"/>
                <a:cs typeface="Georgia"/>
                <a:sym typeface="Georgia"/>
              </a:rPr>
              <a:t>У соціальному і культурно-символічному аспектах статі, на відміну від біологічного, містяться неявні ціннісні орієнтації і установки, сформовані таким чином, що усе, обумовлене як “чоловіче”, вважається позитивним і первинним, а визначене як “жіноче” - негативним і вторинним.</a:t>
            </a:r>
            <a:endParaRPr sz="2000">
              <a:latin typeface="Georgia"/>
              <a:ea typeface="Georgia"/>
              <a:cs typeface="Georgia"/>
              <a:sym typeface="Georgia"/>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226"/>
        <p:cNvGrpSpPr/>
        <p:nvPr/>
      </p:nvGrpSpPr>
      <p:grpSpPr>
        <a:xfrm>
          <a:off x="0" y="0"/>
          <a:ext cx="0" cy="0"/>
          <a:chOff x="0" y="0"/>
          <a:chExt cx="0" cy="0"/>
        </a:xfrm>
      </p:grpSpPr>
      <p:pic>
        <p:nvPicPr>
          <p:cNvPr id="227" name="Google Shape;227;p35"/>
          <p:cNvPicPr preferRelativeResize="0"/>
          <p:nvPr/>
        </p:nvPicPr>
        <p:blipFill>
          <a:blip r:embed="rId3">
            <a:alphaModFix/>
          </a:blip>
          <a:stretch>
            <a:fillRect/>
          </a:stretch>
        </p:blipFill>
        <p:spPr>
          <a:xfrm>
            <a:off x="528425" y="428625"/>
            <a:ext cx="2143125" cy="2143125"/>
          </a:xfrm>
          <a:prstGeom prst="rect">
            <a:avLst/>
          </a:prstGeom>
          <a:noFill/>
          <a:ln>
            <a:noFill/>
          </a:ln>
        </p:spPr>
      </p:pic>
      <p:sp>
        <p:nvSpPr>
          <p:cNvPr id="228" name="Google Shape;228;p35"/>
          <p:cNvSpPr txBox="1"/>
          <p:nvPr/>
        </p:nvSpPr>
        <p:spPr>
          <a:xfrm>
            <a:off x="539038" y="2739625"/>
            <a:ext cx="2121900" cy="21549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ru" sz="1600" b="1">
                <a:latin typeface="Georgia"/>
                <a:ea typeface="Georgia"/>
                <a:cs typeface="Georgia"/>
                <a:sym typeface="Georgia"/>
              </a:rPr>
              <a:t>Майкл Кіммел (1951 р.н.) - американський соціолог, спеціаліст з гендерних досліджень, фемніст</a:t>
            </a:r>
            <a:endParaRPr sz="1600" b="1">
              <a:latin typeface="Georgia"/>
              <a:ea typeface="Georgia"/>
              <a:cs typeface="Georgia"/>
              <a:sym typeface="Georgia"/>
            </a:endParaRPr>
          </a:p>
        </p:txBody>
      </p:sp>
      <p:sp>
        <p:nvSpPr>
          <p:cNvPr id="229" name="Google Shape;229;p35"/>
          <p:cNvSpPr txBox="1"/>
          <p:nvPr/>
        </p:nvSpPr>
        <p:spPr>
          <a:xfrm>
            <a:off x="3021650" y="483450"/>
            <a:ext cx="53448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latin typeface="Georgia"/>
              <a:ea typeface="Georgia"/>
              <a:cs typeface="Georgia"/>
              <a:sym typeface="Georgia"/>
            </a:endParaRPr>
          </a:p>
        </p:txBody>
      </p:sp>
      <p:sp>
        <p:nvSpPr>
          <p:cNvPr id="230" name="Google Shape;230;p35"/>
          <p:cNvSpPr txBox="1"/>
          <p:nvPr/>
        </p:nvSpPr>
        <p:spPr>
          <a:xfrm>
            <a:off x="2887350" y="1181825"/>
            <a:ext cx="5882100" cy="2339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ru" sz="2000" i="1">
                <a:latin typeface="Georgia"/>
                <a:ea typeface="Georgia"/>
                <a:cs typeface="Georgia"/>
                <a:sym typeface="Georgia"/>
              </a:rPr>
              <a:t>“Гендерна відмінність - продукт гендерної нерівності, а не навпаки. Фактично, гендерна відмінність становить головний наслідок гендерної нерівності, оскільки саме через ідею нерівності узаконюється нерівність… Створення відмінності власне є підґрунтям, на якому виростає нерівність”.</a:t>
            </a:r>
            <a:endParaRPr sz="2000" i="1">
              <a:latin typeface="Georgia"/>
              <a:ea typeface="Georgia"/>
              <a:cs typeface="Georgia"/>
              <a:sym typeface="Georgia"/>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Shape 234"/>
        <p:cNvGrpSpPr/>
        <p:nvPr/>
      </p:nvGrpSpPr>
      <p:grpSpPr>
        <a:xfrm>
          <a:off x="0" y="0"/>
          <a:ext cx="0" cy="0"/>
          <a:chOff x="0" y="0"/>
          <a:chExt cx="0" cy="0"/>
        </a:xfrm>
      </p:grpSpPr>
      <p:sp>
        <p:nvSpPr>
          <p:cNvPr id="235" name="Google Shape;235;p36"/>
          <p:cNvSpPr txBox="1">
            <a:spLocks noGrp="1"/>
          </p:cNvSpPr>
          <p:nvPr>
            <p:ph type="body" idx="1"/>
          </p:nvPr>
        </p:nvSpPr>
        <p:spPr>
          <a:xfrm>
            <a:off x="405700" y="309150"/>
            <a:ext cx="5998800" cy="605100"/>
          </a:xfrm>
          <a:prstGeom prst="rect">
            <a:avLst/>
          </a:prstGeom>
        </p:spPr>
        <p:txBody>
          <a:bodyPr spcFirstLastPara="1" wrap="square" lIns="91425" tIns="91425" rIns="91425" bIns="91425" anchor="ctr" anchorCtr="0">
            <a:normAutofit/>
          </a:bodyPr>
          <a:lstStyle/>
          <a:p>
            <a:pPr marL="0" lvl="0" indent="0" algn="l" rtl="0">
              <a:spcBef>
                <a:spcPts val="0"/>
              </a:spcBef>
              <a:spcAft>
                <a:spcPts val="0"/>
              </a:spcAft>
              <a:buNone/>
            </a:pPr>
            <a:r>
              <a:rPr lang="ru" sz="2100" b="1"/>
              <a:t>Теорії формування гендерних ролей</a:t>
            </a:r>
            <a:endParaRPr sz="2100" b="1"/>
          </a:p>
        </p:txBody>
      </p:sp>
      <p:sp>
        <p:nvSpPr>
          <p:cNvPr id="236" name="Google Shape;236;p36"/>
          <p:cNvSpPr txBox="1"/>
          <p:nvPr/>
        </p:nvSpPr>
        <p:spPr>
          <a:xfrm>
            <a:off x="341625" y="841063"/>
            <a:ext cx="8084700" cy="5079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ru" sz="2100" b="1">
                <a:latin typeface="Georgia"/>
                <a:ea typeface="Georgia"/>
                <a:cs typeface="Georgia"/>
                <a:sym typeface="Georgia"/>
              </a:rPr>
              <a:t>І. Психодинамічна теорія  </a:t>
            </a:r>
            <a:endParaRPr sz="2100" b="1">
              <a:latin typeface="Georgia"/>
              <a:ea typeface="Georgia"/>
              <a:cs typeface="Georgia"/>
              <a:sym typeface="Georgia"/>
            </a:endParaRPr>
          </a:p>
        </p:txBody>
      </p:sp>
      <p:sp>
        <p:nvSpPr>
          <p:cNvPr id="237" name="Google Shape;237;p36"/>
          <p:cNvSpPr txBox="1"/>
          <p:nvPr/>
        </p:nvSpPr>
        <p:spPr>
          <a:xfrm>
            <a:off x="3276775" y="1348975"/>
            <a:ext cx="5297400" cy="3401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ru" sz="2000" b="1">
                <a:latin typeface="Georgia"/>
                <a:ea typeface="Georgia"/>
                <a:cs typeface="Georgia"/>
                <a:sym typeface="Georgia"/>
              </a:rPr>
              <a:t>Стадії гендерного розвитку дитини:</a:t>
            </a:r>
            <a:endParaRPr sz="2000" b="1">
              <a:latin typeface="Georgia"/>
              <a:ea typeface="Georgia"/>
              <a:cs typeface="Georgia"/>
              <a:sym typeface="Georgia"/>
            </a:endParaRPr>
          </a:p>
          <a:p>
            <a:pPr marL="457200" lvl="0" indent="-361950" algn="l" rtl="0">
              <a:spcBef>
                <a:spcPts val="0"/>
              </a:spcBef>
              <a:spcAft>
                <a:spcPts val="0"/>
              </a:spcAft>
              <a:buSzPts val="2100"/>
              <a:buFont typeface="Georgia"/>
              <a:buChar char="●"/>
            </a:pPr>
            <a:r>
              <a:rPr lang="ru" sz="2100">
                <a:latin typeface="Georgia"/>
                <a:ea typeface="Georgia"/>
                <a:cs typeface="Georgia"/>
                <a:sym typeface="Georgia"/>
              </a:rPr>
              <a:t>діти не усвідомлюють статевих відмінностей</a:t>
            </a:r>
            <a:endParaRPr sz="2100">
              <a:latin typeface="Georgia"/>
              <a:ea typeface="Georgia"/>
              <a:cs typeface="Georgia"/>
              <a:sym typeface="Georgia"/>
            </a:endParaRPr>
          </a:p>
          <a:p>
            <a:pPr marL="457200" lvl="0" indent="-361950" algn="l" rtl="0">
              <a:spcBef>
                <a:spcPts val="0"/>
              </a:spcBef>
              <a:spcAft>
                <a:spcPts val="0"/>
              </a:spcAft>
              <a:buSzPts val="2100"/>
              <a:buFont typeface="Georgia"/>
              <a:buChar char="●"/>
            </a:pPr>
            <a:r>
              <a:rPr lang="ru" sz="2100">
                <a:latin typeface="Georgia"/>
                <a:ea typeface="Georgia"/>
                <a:cs typeface="Georgia"/>
                <a:sym typeface="Georgia"/>
              </a:rPr>
              <a:t>діти у віці 2 років починають помічати, що хлопчики і дівчатка відрізняються один від одного</a:t>
            </a:r>
            <a:endParaRPr sz="2100">
              <a:latin typeface="Georgia"/>
              <a:ea typeface="Georgia"/>
              <a:cs typeface="Georgia"/>
              <a:sym typeface="Georgia"/>
            </a:endParaRPr>
          </a:p>
          <a:p>
            <a:pPr marL="457200" lvl="0" indent="-361950" algn="l" rtl="0">
              <a:spcBef>
                <a:spcPts val="0"/>
              </a:spcBef>
              <a:spcAft>
                <a:spcPts val="0"/>
              </a:spcAft>
              <a:buSzPts val="2100"/>
              <a:buFont typeface="Georgia"/>
              <a:buChar char="●"/>
            </a:pPr>
            <a:r>
              <a:rPr lang="ru" sz="2100">
                <a:latin typeface="Georgia"/>
                <a:ea typeface="Georgia"/>
                <a:cs typeface="Georgia"/>
                <a:sym typeface="Georgia"/>
              </a:rPr>
              <a:t>дитина оцінює усіх людей з точки зору їх статевої належності і поступово знаходить свій шлях до чоловічої і жіночої ідентичності</a:t>
            </a:r>
            <a:endParaRPr sz="2100">
              <a:latin typeface="Georgia"/>
              <a:ea typeface="Georgia"/>
              <a:cs typeface="Georgia"/>
              <a:sym typeface="Georgia"/>
            </a:endParaRPr>
          </a:p>
        </p:txBody>
      </p:sp>
      <p:pic>
        <p:nvPicPr>
          <p:cNvPr id="238" name="Google Shape;238;p36"/>
          <p:cNvPicPr preferRelativeResize="0"/>
          <p:nvPr/>
        </p:nvPicPr>
        <p:blipFill>
          <a:blip r:embed="rId3">
            <a:alphaModFix/>
          </a:blip>
          <a:stretch>
            <a:fillRect/>
          </a:stretch>
        </p:blipFill>
        <p:spPr>
          <a:xfrm>
            <a:off x="541850" y="2065413"/>
            <a:ext cx="2667000" cy="1714500"/>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242"/>
        <p:cNvGrpSpPr/>
        <p:nvPr/>
      </p:nvGrpSpPr>
      <p:grpSpPr>
        <a:xfrm>
          <a:off x="0" y="0"/>
          <a:ext cx="0" cy="0"/>
          <a:chOff x="0" y="0"/>
          <a:chExt cx="0" cy="0"/>
        </a:xfrm>
      </p:grpSpPr>
      <p:sp>
        <p:nvSpPr>
          <p:cNvPr id="243" name="Google Shape;243;p37"/>
          <p:cNvSpPr txBox="1"/>
          <p:nvPr/>
        </p:nvSpPr>
        <p:spPr>
          <a:xfrm>
            <a:off x="940075" y="429750"/>
            <a:ext cx="7413000" cy="5079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ru" sz="2100" b="1">
                <a:latin typeface="Georgia"/>
                <a:ea typeface="Georgia"/>
                <a:cs typeface="Georgia"/>
                <a:sym typeface="Georgia"/>
              </a:rPr>
              <a:t>ІІ. Теорія зумовлення і соціального навчання</a:t>
            </a:r>
            <a:endParaRPr sz="2100" b="1">
              <a:latin typeface="Georgia"/>
              <a:ea typeface="Georgia"/>
              <a:cs typeface="Georgia"/>
              <a:sym typeface="Georgia"/>
            </a:endParaRPr>
          </a:p>
        </p:txBody>
      </p:sp>
      <p:pic>
        <p:nvPicPr>
          <p:cNvPr id="244" name="Google Shape;244;p37"/>
          <p:cNvPicPr preferRelativeResize="0"/>
          <p:nvPr/>
        </p:nvPicPr>
        <p:blipFill>
          <a:blip r:embed="rId3">
            <a:alphaModFix/>
          </a:blip>
          <a:stretch>
            <a:fillRect/>
          </a:stretch>
        </p:blipFill>
        <p:spPr>
          <a:xfrm>
            <a:off x="609000" y="1083325"/>
            <a:ext cx="2771775" cy="1647825"/>
          </a:xfrm>
          <a:prstGeom prst="rect">
            <a:avLst/>
          </a:prstGeom>
          <a:noFill/>
          <a:ln>
            <a:noFill/>
          </a:ln>
        </p:spPr>
      </p:pic>
      <p:pic>
        <p:nvPicPr>
          <p:cNvPr id="245" name="Google Shape;245;p37"/>
          <p:cNvPicPr preferRelativeResize="0"/>
          <p:nvPr/>
        </p:nvPicPr>
        <p:blipFill>
          <a:blip r:embed="rId4">
            <a:alphaModFix/>
          </a:blip>
          <a:stretch>
            <a:fillRect/>
          </a:stretch>
        </p:blipFill>
        <p:spPr>
          <a:xfrm>
            <a:off x="609000" y="2876825"/>
            <a:ext cx="2771775" cy="1844490"/>
          </a:xfrm>
          <a:prstGeom prst="rect">
            <a:avLst/>
          </a:prstGeom>
          <a:noFill/>
          <a:ln>
            <a:noFill/>
          </a:ln>
        </p:spPr>
      </p:pic>
      <p:sp>
        <p:nvSpPr>
          <p:cNvPr id="246" name="Google Shape;246;p37"/>
          <p:cNvSpPr txBox="1"/>
          <p:nvPr/>
        </p:nvSpPr>
        <p:spPr>
          <a:xfrm>
            <a:off x="3693125" y="1034050"/>
            <a:ext cx="4807800" cy="3417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ru" sz="2100">
                <a:latin typeface="Georgia"/>
                <a:ea typeface="Georgia"/>
                <a:cs typeface="Georgia"/>
                <a:sym typeface="Georgia"/>
              </a:rPr>
              <a:t>Уявлення про чоловічу і жіночу формується в рамках кожної культури, а потім засвоюється дітьми в процесі їх інтеграції в систему соціальних стосунків з батьками, однолітками та оточуючими людьми.</a:t>
            </a:r>
            <a:endParaRPr sz="2100">
              <a:latin typeface="Georgia"/>
              <a:ea typeface="Georgia"/>
              <a:cs typeface="Georgia"/>
              <a:sym typeface="Georgia"/>
            </a:endParaRPr>
          </a:p>
          <a:p>
            <a:pPr marL="0" lvl="0" indent="0" algn="l" rtl="0">
              <a:spcBef>
                <a:spcPts val="0"/>
              </a:spcBef>
              <a:spcAft>
                <a:spcPts val="0"/>
              </a:spcAft>
              <a:buNone/>
            </a:pPr>
            <a:r>
              <a:rPr lang="ru" sz="2100">
                <a:latin typeface="Georgia"/>
                <a:ea typeface="Georgia"/>
                <a:cs typeface="Georgia"/>
                <a:sym typeface="Georgia"/>
              </a:rPr>
              <a:t>провідним соціально-психологічним механизмом статевої ідентифікації є </a:t>
            </a:r>
            <a:r>
              <a:rPr lang="ru" sz="2100" b="1">
                <a:latin typeface="Georgia"/>
                <a:ea typeface="Georgia"/>
                <a:cs typeface="Georgia"/>
                <a:sym typeface="Georgia"/>
              </a:rPr>
              <a:t>імітація.</a:t>
            </a:r>
            <a:endParaRPr sz="2100" b="1">
              <a:latin typeface="Georgia"/>
              <a:ea typeface="Georgia"/>
              <a:cs typeface="Georgia"/>
              <a:sym typeface="Georgia"/>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Shape 250"/>
        <p:cNvGrpSpPr/>
        <p:nvPr/>
      </p:nvGrpSpPr>
      <p:grpSpPr>
        <a:xfrm>
          <a:off x="0" y="0"/>
          <a:ext cx="0" cy="0"/>
          <a:chOff x="0" y="0"/>
          <a:chExt cx="0" cy="0"/>
        </a:xfrm>
      </p:grpSpPr>
      <p:sp>
        <p:nvSpPr>
          <p:cNvPr id="251" name="Google Shape;251;p38"/>
          <p:cNvSpPr txBox="1"/>
          <p:nvPr/>
        </p:nvSpPr>
        <p:spPr>
          <a:xfrm>
            <a:off x="873050" y="228325"/>
            <a:ext cx="7560900" cy="5079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ru" sz="2100" b="1">
                <a:latin typeface="Georgia"/>
                <a:ea typeface="Georgia"/>
                <a:cs typeface="Georgia"/>
                <a:sym typeface="Georgia"/>
              </a:rPr>
              <a:t>ІІІ. Теорія когнітивного розвитку</a:t>
            </a:r>
            <a:endParaRPr sz="2100" b="1">
              <a:latin typeface="Georgia"/>
              <a:ea typeface="Georgia"/>
              <a:cs typeface="Georgia"/>
              <a:sym typeface="Georgia"/>
            </a:endParaRPr>
          </a:p>
        </p:txBody>
      </p:sp>
      <p:pic>
        <p:nvPicPr>
          <p:cNvPr id="252" name="Google Shape;252;p38"/>
          <p:cNvPicPr preferRelativeResize="0"/>
          <p:nvPr/>
        </p:nvPicPr>
        <p:blipFill>
          <a:blip r:embed="rId3">
            <a:alphaModFix/>
          </a:blip>
          <a:stretch>
            <a:fillRect/>
          </a:stretch>
        </p:blipFill>
        <p:spPr>
          <a:xfrm>
            <a:off x="703025" y="848325"/>
            <a:ext cx="2847975" cy="1609725"/>
          </a:xfrm>
          <a:prstGeom prst="rect">
            <a:avLst/>
          </a:prstGeom>
          <a:noFill/>
          <a:ln>
            <a:noFill/>
          </a:ln>
        </p:spPr>
      </p:pic>
      <p:sp>
        <p:nvSpPr>
          <p:cNvPr id="253" name="Google Shape;253;p38"/>
          <p:cNvSpPr txBox="1"/>
          <p:nvPr/>
        </p:nvSpPr>
        <p:spPr>
          <a:xfrm>
            <a:off x="3881125" y="848313"/>
            <a:ext cx="4686900" cy="1800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ru" sz="2100">
                <a:latin typeface="Georgia"/>
                <a:ea typeface="Georgia"/>
                <a:cs typeface="Georgia"/>
                <a:sym typeface="Georgia"/>
              </a:rPr>
              <a:t>Людина сприймає оточуючих людей і оцінює своє спілкування з ними через призму гендерних уявлень.</a:t>
            </a:r>
            <a:endParaRPr sz="2100">
              <a:latin typeface="Georgia"/>
              <a:ea typeface="Georgia"/>
              <a:cs typeface="Georgia"/>
              <a:sym typeface="Georgia"/>
            </a:endParaRPr>
          </a:p>
          <a:p>
            <a:pPr marL="0" lvl="0" indent="0" algn="l" rtl="0">
              <a:spcBef>
                <a:spcPts val="0"/>
              </a:spcBef>
              <a:spcAft>
                <a:spcPts val="0"/>
              </a:spcAft>
              <a:buNone/>
            </a:pPr>
            <a:endParaRPr sz="2100">
              <a:latin typeface="Georgia"/>
              <a:ea typeface="Georgia"/>
              <a:cs typeface="Georgia"/>
              <a:sym typeface="Georgia"/>
            </a:endParaRPr>
          </a:p>
        </p:txBody>
      </p:sp>
      <p:sp>
        <p:nvSpPr>
          <p:cNvPr id="254" name="Google Shape;254;p38"/>
          <p:cNvSpPr txBox="1"/>
          <p:nvPr/>
        </p:nvSpPr>
        <p:spPr>
          <a:xfrm>
            <a:off x="663900" y="2570175"/>
            <a:ext cx="7816200" cy="2124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ru" sz="2100" b="1">
                <a:latin typeface="Georgia"/>
                <a:ea typeface="Georgia"/>
                <a:cs typeface="Georgia"/>
                <a:sym typeface="Georgia"/>
              </a:rPr>
              <a:t>Особливість теорії: </a:t>
            </a:r>
            <a:r>
              <a:rPr lang="ru" sz="2100">
                <a:latin typeface="Georgia"/>
                <a:ea typeface="Georgia"/>
                <a:cs typeface="Georgia"/>
                <a:sym typeface="Georgia"/>
              </a:rPr>
              <a:t>припущення про те, що у дитини вже є в наявності базова система чоловічих чи жіночих цінностей і в процесі свого розвитку у зв’язку з бажанням володіти маскулінними чи фемінінними якостями дитина свідомо обирає в якості моделі для наслідування певних чоловіків чи жінок, хлопчиків чи дівчаток.</a:t>
            </a:r>
            <a:endParaRPr sz="2100">
              <a:latin typeface="Georgia"/>
              <a:ea typeface="Georgia"/>
              <a:cs typeface="Georgia"/>
              <a:sym typeface="Georgia"/>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258"/>
        <p:cNvGrpSpPr/>
        <p:nvPr/>
      </p:nvGrpSpPr>
      <p:grpSpPr>
        <a:xfrm>
          <a:off x="0" y="0"/>
          <a:ext cx="0" cy="0"/>
          <a:chOff x="0" y="0"/>
          <a:chExt cx="0" cy="0"/>
        </a:xfrm>
      </p:grpSpPr>
      <p:sp>
        <p:nvSpPr>
          <p:cNvPr id="259" name="Google Shape;259;p39"/>
          <p:cNvSpPr txBox="1"/>
          <p:nvPr/>
        </p:nvSpPr>
        <p:spPr>
          <a:xfrm>
            <a:off x="3921425" y="590875"/>
            <a:ext cx="4821300" cy="8313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ru" sz="2100" b="1">
                <a:latin typeface="Georgia"/>
                <a:ea typeface="Georgia"/>
                <a:cs typeface="Georgia"/>
                <a:sym typeface="Georgia"/>
              </a:rPr>
              <a:t>ІV. Гуманістично - екзистенціальна теорія </a:t>
            </a:r>
            <a:endParaRPr sz="2100" b="1">
              <a:latin typeface="Georgia"/>
              <a:ea typeface="Georgia"/>
              <a:cs typeface="Georgia"/>
              <a:sym typeface="Georgia"/>
            </a:endParaRPr>
          </a:p>
        </p:txBody>
      </p:sp>
      <p:sp>
        <p:nvSpPr>
          <p:cNvPr id="260" name="Google Shape;260;p39"/>
          <p:cNvSpPr txBox="1"/>
          <p:nvPr/>
        </p:nvSpPr>
        <p:spPr>
          <a:xfrm>
            <a:off x="765475" y="2148725"/>
            <a:ext cx="7493700" cy="3093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ru" sz="2100">
                <a:latin typeface="Georgia"/>
                <a:ea typeface="Georgia"/>
                <a:cs typeface="Georgia"/>
                <a:sym typeface="Georgia"/>
              </a:rPr>
              <a:t>Суб’єкт фігурує як система, що саморозвивається, продукт самовиховання. Переважна більшість жінок недостатньо реалізована в професійній, громадській діяльності, оскільки їхній вибір часто дикується зовнішніми обставинами, а не прагненням до самовираження, самореалізації. </a:t>
            </a:r>
            <a:endParaRPr sz="2100">
              <a:latin typeface="Georgia"/>
              <a:ea typeface="Georgia"/>
              <a:cs typeface="Georgia"/>
              <a:sym typeface="Georgia"/>
            </a:endParaRPr>
          </a:p>
          <a:p>
            <a:pPr marL="0" lvl="0" indent="0" algn="l" rtl="0">
              <a:spcBef>
                <a:spcPts val="0"/>
              </a:spcBef>
              <a:spcAft>
                <a:spcPts val="0"/>
              </a:spcAft>
              <a:buNone/>
            </a:pPr>
            <a:r>
              <a:rPr lang="ru" sz="2100" b="1">
                <a:latin typeface="Georgia"/>
                <a:ea typeface="Georgia"/>
                <a:cs typeface="Georgia"/>
                <a:sym typeface="Georgia"/>
              </a:rPr>
              <a:t>Основна ідея</a:t>
            </a:r>
            <a:r>
              <a:rPr lang="ru" sz="2100">
                <a:latin typeface="Georgia"/>
                <a:ea typeface="Georgia"/>
                <a:cs typeface="Georgia"/>
                <a:sym typeface="Georgia"/>
              </a:rPr>
              <a:t>: Я-актуалізація статі у різних сферах діяльності. </a:t>
            </a:r>
            <a:endParaRPr sz="2100">
              <a:latin typeface="Georgia"/>
              <a:ea typeface="Georgia"/>
              <a:cs typeface="Georgia"/>
              <a:sym typeface="Georgia"/>
            </a:endParaRPr>
          </a:p>
          <a:p>
            <a:pPr marL="0" lvl="0" indent="0" algn="l" rtl="0">
              <a:spcBef>
                <a:spcPts val="0"/>
              </a:spcBef>
              <a:spcAft>
                <a:spcPts val="0"/>
              </a:spcAft>
              <a:buNone/>
            </a:pPr>
            <a:endParaRPr sz="2100">
              <a:latin typeface="Georgia"/>
              <a:ea typeface="Georgia"/>
              <a:cs typeface="Georgia"/>
              <a:sym typeface="Georgia"/>
            </a:endParaRPr>
          </a:p>
        </p:txBody>
      </p:sp>
      <p:pic>
        <p:nvPicPr>
          <p:cNvPr id="261" name="Google Shape;261;p39"/>
          <p:cNvPicPr preferRelativeResize="0"/>
          <p:nvPr/>
        </p:nvPicPr>
        <p:blipFill>
          <a:blip r:embed="rId3">
            <a:alphaModFix/>
          </a:blip>
          <a:stretch>
            <a:fillRect/>
          </a:stretch>
        </p:blipFill>
        <p:spPr>
          <a:xfrm>
            <a:off x="958200" y="517888"/>
            <a:ext cx="3028950" cy="1514475"/>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Shape 265"/>
        <p:cNvGrpSpPr/>
        <p:nvPr/>
      </p:nvGrpSpPr>
      <p:grpSpPr>
        <a:xfrm>
          <a:off x="0" y="0"/>
          <a:ext cx="0" cy="0"/>
          <a:chOff x="0" y="0"/>
          <a:chExt cx="0" cy="0"/>
        </a:xfrm>
      </p:grpSpPr>
      <p:sp>
        <p:nvSpPr>
          <p:cNvPr id="266" name="Google Shape;266;p40"/>
          <p:cNvSpPr txBox="1"/>
          <p:nvPr/>
        </p:nvSpPr>
        <p:spPr>
          <a:xfrm>
            <a:off x="913200" y="376025"/>
            <a:ext cx="7184700" cy="5079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ru" sz="2100" b="1">
                <a:latin typeface="Georgia"/>
                <a:ea typeface="Georgia"/>
                <a:cs typeface="Georgia"/>
                <a:sym typeface="Georgia"/>
              </a:rPr>
              <a:t>V. Теорія біхевіоризму (поведінкова школа)</a:t>
            </a:r>
            <a:endParaRPr sz="2100" b="1">
              <a:latin typeface="Georgia"/>
              <a:ea typeface="Georgia"/>
              <a:cs typeface="Georgia"/>
              <a:sym typeface="Georgia"/>
            </a:endParaRPr>
          </a:p>
        </p:txBody>
      </p:sp>
      <p:pic>
        <p:nvPicPr>
          <p:cNvPr id="267" name="Google Shape;267;p40"/>
          <p:cNvPicPr preferRelativeResize="0"/>
          <p:nvPr/>
        </p:nvPicPr>
        <p:blipFill>
          <a:blip r:embed="rId3">
            <a:alphaModFix/>
          </a:blip>
          <a:stretch>
            <a:fillRect/>
          </a:stretch>
        </p:blipFill>
        <p:spPr>
          <a:xfrm>
            <a:off x="810475" y="1150725"/>
            <a:ext cx="2876550" cy="1590675"/>
          </a:xfrm>
          <a:prstGeom prst="rect">
            <a:avLst/>
          </a:prstGeom>
          <a:noFill/>
          <a:ln>
            <a:noFill/>
          </a:ln>
        </p:spPr>
      </p:pic>
      <p:sp>
        <p:nvSpPr>
          <p:cNvPr id="268" name="Google Shape;268;p40"/>
          <p:cNvSpPr txBox="1"/>
          <p:nvPr/>
        </p:nvSpPr>
        <p:spPr>
          <a:xfrm>
            <a:off x="4015425" y="1025213"/>
            <a:ext cx="4163100" cy="1800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ru" sz="2100">
                <a:latin typeface="Georgia"/>
                <a:ea typeface="Georgia"/>
                <a:cs typeface="Georgia"/>
                <a:sym typeface="Georgia"/>
              </a:rPr>
              <a:t>Поведінка людини - система закріплених стимул-реактивних зв’язків, що формують типову чоловічу або жіночу поведінку.</a:t>
            </a:r>
            <a:endParaRPr sz="2100">
              <a:latin typeface="Georgia"/>
              <a:ea typeface="Georgia"/>
              <a:cs typeface="Georgia"/>
              <a:sym typeface="Georgia"/>
            </a:endParaRPr>
          </a:p>
        </p:txBody>
      </p:sp>
      <p:sp>
        <p:nvSpPr>
          <p:cNvPr id="269" name="Google Shape;269;p40"/>
          <p:cNvSpPr txBox="1"/>
          <p:nvPr/>
        </p:nvSpPr>
        <p:spPr>
          <a:xfrm>
            <a:off x="658050" y="3008200"/>
            <a:ext cx="7775700" cy="1477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ru" sz="2100">
                <a:latin typeface="Georgia"/>
                <a:ea typeface="Georgia"/>
                <a:cs typeface="Georgia"/>
                <a:sym typeface="Georgia"/>
              </a:rPr>
              <a:t>Найближче оточення з перших днів народження  дитини підкріплює типові, зазвичай, статево відповідні реакції і тим самим робить з неї чоловіка або жінку. Теорию також називають теорією статевої типізації.</a:t>
            </a:r>
            <a:endParaRPr sz="2100">
              <a:latin typeface="Georgia"/>
              <a:ea typeface="Georgia"/>
              <a:cs typeface="Georgia"/>
              <a:sym typeface="Georgia"/>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273"/>
        <p:cNvGrpSpPr/>
        <p:nvPr/>
      </p:nvGrpSpPr>
      <p:grpSpPr>
        <a:xfrm>
          <a:off x="0" y="0"/>
          <a:ext cx="0" cy="0"/>
          <a:chOff x="0" y="0"/>
          <a:chExt cx="0" cy="0"/>
        </a:xfrm>
      </p:grpSpPr>
      <p:sp>
        <p:nvSpPr>
          <p:cNvPr id="274" name="Google Shape;274;p41"/>
          <p:cNvSpPr txBox="1"/>
          <p:nvPr/>
        </p:nvSpPr>
        <p:spPr>
          <a:xfrm>
            <a:off x="3894550" y="579725"/>
            <a:ext cx="4418400" cy="5079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ru" sz="2100" b="1">
                <a:latin typeface="Georgia"/>
                <a:ea typeface="Georgia"/>
                <a:cs typeface="Georgia"/>
                <a:sym typeface="Georgia"/>
              </a:rPr>
              <a:t>VI. Теорія соціальних ролей</a:t>
            </a:r>
            <a:endParaRPr sz="2100" b="1">
              <a:latin typeface="Georgia"/>
              <a:ea typeface="Georgia"/>
              <a:cs typeface="Georgia"/>
              <a:sym typeface="Georgia"/>
            </a:endParaRPr>
          </a:p>
        </p:txBody>
      </p:sp>
      <p:pic>
        <p:nvPicPr>
          <p:cNvPr id="275" name="Google Shape;275;p41"/>
          <p:cNvPicPr preferRelativeResize="0"/>
          <p:nvPr/>
        </p:nvPicPr>
        <p:blipFill>
          <a:blip r:embed="rId3">
            <a:alphaModFix/>
          </a:blip>
          <a:stretch>
            <a:fillRect/>
          </a:stretch>
        </p:blipFill>
        <p:spPr>
          <a:xfrm>
            <a:off x="846050" y="378275"/>
            <a:ext cx="2657475" cy="1724025"/>
          </a:xfrm>
          <a:prstGeom prst="rect">
            <a:avLst/>
          </a:prstGeom>
          <a:noFill/>
          <a:ln>
            <a:noFill/>
          </a:ln>
        </p:spPr>
      </p:pic>
      <p:sp>
        <p:nvSpPr>
          <p:cNvPr id="276" name="Google Shape;276;p41"/>
          <p:cNvSpPr txBox="1"/>
          <p:nvPr/>
        </p:nvSpPr>
        <p:spPr>
          <a:xfrm>
            <a:off x="784800" y="2323325"/>
            <a:ext cx="7574400" cy="2447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ru" sz="2100">
                <a:latin typeface="Georgia"/>
                <a:ea typeface="Georgia"/>
                <a:cs typeface="Georgia"/>
                <a:sym typeface="Georgia"/>
              </a:rPr>
              <a:t>Ряд гендерних відмінностей є продуктами різних соціальних ролей, які підтримують або гальмують в жінках або чоловіках  певні варіанти поведінки. Різні ролі формують різні навички й установки, що призводить до різної поведінки жінок і чоловіків. З того, що  жінки і чоловіки займаються різними справами, робиться висновок, що вони є різними людьми. </a:t>
            </a:r>
            <a:endParaRPr sz="2100">
              <a:latin typeface="Georgia"/>
              <a:ea typeface="Georgia"/>
              <a:cs typeface="Georgia"/>
              <a:sym typeface="Georgia"/>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Shape 280"/>
        <p:cNvGrpSpPr/>
        <p:nvPr/>
      </p:nvGrpSpPr>
      <p:grpSpPr>
        <a:xfrm>
          <a:off x="0" y="0"/>
          <a:ext cx="0" cy="0"/>
          <a:chOff x="0" y="0"/>
          <a:chExt cx="0" cy="0"/>
        </a:xfrm>
      </p:grpSpPr>
      <p:sp>
        <p:nvSpPr>
          <p:cNvPr id="281" name="Google Shape;281;p42"/>
          <p:cNvSpPr txBox="1"/>
          <p:nvPr/>
        </p:nvSpPr>
        <p:spPr>
          <a:xfrm>
            <a:off x="724500" y="228275"/>
            <a:ext cx="7695000" cy="5079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ru" sz="2100" b="1">
                <a:latin typeface="Georgia"/>
                <a:ea typeface="Georgia"/>
                <a:cs typeface="Georgia"/>
                <a:sym typeface="Georgia"/>
              </a:rPr>
              <a:t>VII. Теорія взаємодоповнюваності статей</a:t>
            </a:r>
            <a:endParaRPr sz="2100" b="1">
              <a:latin typeface="Georgia"/>
              <a:ea typeface="Georgia"/>
              <a:cs typeface="Georgia"/>
              <a:sym typeface="Georgia"/>
            </a:endParaRPr>
          </a:p>
        </p:txBody>
      </p:sp>
      <p:pic>
        <p:nvPicPr>
          <p:cNvPr id="282" name="Google Shape;282;p42"/>
          <p:cNvPicPr preferRelativeResize="0"/>
          <p:nvPr/>
        </p:nvPicPr>
        <p:blipFill>
          <a:blip r:embed="rId3">
            <a:alphaModFix/>
          </a:blip>
          <a:stretch>
            <a:fillRect/>
          </a:stretch>
        </p:blipFill>
        <p:spPr>
          <a:xfrm>
            <a:off x="582150" y="915450"/>
            <a:ext cx="2619375" cy="1743075"/>
          </a:xfrm>
          <a:prstGeom prst="rect">
            <a:avLst/>
          </a:prstGeom>
          <a:noFill/>
          <a:ln>
            <a:noFill/>
          </a:ln>
        </p:spPr>
      </p:pic>
      <p:pic>
        <p:nvPicPr>
          <p:cNvPr id="283" name="Google Shape;283;p42"/>
          <p:cNvPicPr preferRelativeResize="0"/>
          <p:nvPr/>
        </p:nvPicPr>
        <p:blipFill>
          <a:blip r:embed="rId4">
            <a:alphaModFix/>
          </a:blip>
          <a:stretch>
            <a:fillRect/>
          </a:stretch>
        </p:blipFill>
        <p:spPr>
          <a:xfrm>
            <a:off x="582150" y="3039225"/>
            <a:ext cx="2619375" cy="1600200"/>
          </a:xfrm>
          <a:prstGeom prst="rect">
            <a:avLst/>
          </a:prstGeom>
          <a:noFill/>
          <a:ln>
            <a:noFill/>
          </a:ln>
        </p:spPr>
      </p:pic>
      <p:sp>
        <p:nvSpPr>
          <p:cNvPr id="284" name="Google Shape;284;p42"/>
          <p:cNvSpPr txBox="1"/>
          <p:nvPr/>
        </p:nvSpPr>
        <p:spPr>
          <a:xfrm>
            <a:off x="3478250" y="736175"/>
            <a:ext cx="5022600" cy="41868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ru" sz="2000">
                <a:latin typeface="Georgia"/>
                <a:ea typeface="Georgia"/>
                <a:cs typeface="Georgia"/>
                <a:sym typeface="Georgia"/>
              </a:rPr>
              <a:t>В сучасній сім’ї одружжя повинні виконувати дві різні ролі:</a:t>
            </a:r>
            <a:endParaRPr sz="2000">
              <a:latin typeface="Georgia"/>
              <a:ea typeface="Georgia"/>
              <a:cs typeface="Georgia"/>
              <a:sym typeface="Georgia"/>
            </a:endParaRPr>
          </a:p>
          <a:p>
            <a:pPr marL="457200" lvl="0" indent="-355600" algn="l" rtl="0">
              <a:spcBef>
                <a:spcPts val="0"/>
              </a:spcBef>
              <a:spcAft>
                <a:spcPts val="0"/>
              </a:spcAft>
              <a:buSzPts val="2000"/>
              <a:buFont typeface="Georgia"/>
              <a:buChar char="●"/>
            </a:pPr>
            <a:r>
              <a:rPr lang="ru" sz="2000">
                <a:latin typeface="Georgia"/>
                <a:ea typeface="Georgia"/>
                <a:cs typeface="Georgia"/>
                <a:sym typeface="Georgia"/>
              </a:rPr>
              <a:t>інструментальна роль - професійна діяльність, що приносить матеріальне благополуччя і соціальний статус</a:t>
            </a:r>
            <a:endParaRPr sz="2000">
              <a:latin typeface="Georgia"/>
              <a:ea typeface="Georgia"/>
              <a:cs typeface="Georgia"/>
              <a:sym typeface="Georgia"/>
            </a:endParaRPr>
          </a:p>
          <a:p>
            <a:pPr marL="457200" lvl="0" indent="-355600" algn="l" rtl="0">
              <a:spcBef>
                <a:spcPts val="0"/>
              </a:spcBef>
              <a:spcAft>
                <a:spcPts val="0"/>
              </a:spcAft>
              <a:buSzPts val="2000"/>
              <a:buFont typeface="Georgia"/>
              <a:buChar char="●"/>
            </a:pPr>
            <a:r>
              <a:rPr lang="ru" sz="2000">
                <a:latin typeface="Georgia"/>
                <a:ea typeface="Georgia"/>
                <a:cs typeface="Georgia"/>
                <a:sym typeface="Georgia"/>
              </a:rPr>
              <a:t>експресивна роль передбачає турботу про дітей і регулювання внутрішньосімейних відносин.</a:t>
            </a:r>
            <a:endParaRPr sz="2000">
              <a:latin typeface="Georgia"/>
              <a:ea typeface="Georgia"/>
              <a:cs typeface="Georgia"/>
              <a:sym typeface="Georgia"/>
            </a:endParaRPr>
          </a:p>
          <a:p>
            <a:pPr marL="0" lvl="0" indent="0" algn="l" rtl="0">
              <a:spcBef>
                <a:spcPts val="0"/>
              </a:spcBef>
              <a:spcAft>
                <a:spcPts val="0"/>
              </a:spcAft>
              <a:buNone/>
            </a:pPr>
            <a:r>
              <a:rPr lang="ru" sz="2000">
                <a:latin typeface="Georgia"/>
                <a:ea typeface="Georgia"/>
                <a:cs typeface="Georgia"/>
                <a:sym typeface="Georgia"/>
              </a:rPr>
              <a:t>Здатність жінки до дітонародження і догляд за дітьми однозначно визначає її експресивну роль, а чоловік стає виконавцем інструментальної ролі.</a:t>
            </a:r>
            <a:endParaRPr sz="2000">
              <a:latin typeface="Georgia"/>
              <a:ea typeface="Georgia"/>
              <a:cs typeface="Georgia"/>
              <a:sym typeface="Georgia"/>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288"/>
        <p:cNvGrpSpPr/>
        <p:nvPr/>
      </p:nvGrpSpPr>
      <p:grpSpPr>
        <a:xfrm>
          <a:off x="0" y="0"/>
          <a:ext cx="0" cy="0"/>
          <a:chOff x="0" y="0"/>
          <a:chExt cx="0" cy="0"/>
        </a:xfrm>
      </p:grpSpPr>
      <p:sp>
        <p:nvSpPr>
          <p:cNvPr id="289" name="Google Shape;289;p43"/>
          <p:cNvSpPr txBox="1"/>
          <p:nvPr/>
        </p:nvSpPr>
        <p:spPr>
          <a:xfrm>
            <a:off x="1007225" y="483450"/>
            <a:ext cx="7278900" cy="5079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ru" sz="2100" b="1">
                <a:latin typeface="Georgia"/>
                <a:ea typeface="Georgia"/>
                <a:cs typeface="Georgia"/>
                <a:sym typeface="Georgia"/>
              </a:rPr>
              <a:t>VIII. Теорія гендерних схем</a:t>
            </a:r>
            <a:endParaRPr sz="2100" b="1">
              <a:latin typeface="Georgia"/>
              <a:ea typeface="Georgia"/>
              <a:cs typeface="Georgia"/>
              <a:sym typeface="Georgia"/>
            </a:endParaRPr>
          </a:p>
        </p:txBody>
      </p:sp>
      <p:sp>
        <p:nvSpPr>
          <p:cNvPr id="290" name="Google Shape;290;p43"/>
          <p:cNvSpPr txBox="1"/>
          <p:nvPr/>
        </p:nvSpPr>
        <p:spPr>
          <a:xfrm>
            <a:off x="4968925" y="1329525"/>
            <a:ext cx="3639600" cy="2124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ru" sz="2100">
                <a:latin typeface="Georgia"/>
                <a:ea typeface="Georgia"/>
                <a:cs typeface="Georgia"/>
                <a:sym typeface="Georgia"/>
              </a:rPr>
              <a:t>Оскільки гендерними ролями людина оволодіває в процесі навчання, стереотипні ролі можна змінити, позбавившись від стереотипів.</a:t>
            </a:r>
            <a:endParaRPr sz="2100">
              <a:latin typeface="Georgia"/>
              <a:ea typeface="Georgia"/>
              <a:cs typeface="Georgia"/>
              <a:sym typeface="Georgia"/>
            </a:endParaRPr>
          </a:p>
        </p:txBody>
      </p:sp>
      <p:pic>
        <p:nvPicPr>
          <p:cNvPr id="291" name="Google Shape;291;p43"/>
          <p:cNvPicPr preferRelativeResize="0"/>
          <p:nvPr/>
        </p:nvPicPr>
        <p:blipFill>
          <a:blip r:embed="rId3">
            <a:alphaModFix/>
          </a:blip>
          <a:stretch>
            <a:fillRect/>
          </a:stretch>
        </p:blipFill>
        <p:spPr>
          <a:xfrm>
            <a:off x="779150" y="1509750"/>
            <a:ext cx="3792857" cy="2124000"/>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Shape 295"/>
        <p:cNvGrpSpPr/>
        <p:nvPr/>
      </p:nvGrpSpPr>
      <p:grpSpPr>
        <a:xfrm>
          <a:off x="0" y="0"/>
          <a:ext cx="0" cy="0"/>
          <a:chOff x="0" y="0"/>
          <a:chExt cx="0" cy="0"/>
        </a:xfrm>
      </p:grpSpPr>
      <p:sp>
        <p:nvSpPr>
          <p:cNvPr id="296" name="Google Shape;296;p44"/>
          <p:cNvSpPr txBox="1"/>
          <p:nvPr/>
        </p:nvSpPr>
        <p:spPr>
          <a:xfrm>
            <a:off x="698325" y="470025"/>
            <a:ext cx="2874000" cy="631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latin typeface="Playfair Display"/>
              <a:ea typeface="Playfair Display"/>
              <a:cs typeface="Playfair Display"/>
              <a:sym typeface="Playfair Display"/>
            </a:endParaRPr>
          </a:p>
        </p:txBody>
      </p:sp>
      <p:sp>
        <p:nvSpPr>
          <p:cNvPr id="297" name="Google Shape;297;p44"/>
          <p:cNvSpPr txBox="1">
            <a:spLocks noGrp="1"/>
          </p:cNvSpPr>
          <p:nvPr>
            <p:ph type="body" idx="1"/>
          </p:nvPr>
        </p:nvSpPr>
        <p:spPr>
          <a:xfrm>
            <a:off x="698325" y="336025"/>
            <a:ext cx="5571900" cy="605100"/>
          </a:xfrm>
          <a:prstGeom prst="rect">
            <a:avLst/>
          </a:prstGeom>
        </p:spPr>
        <p:txBody>
          <a:bodyPr spcFirstLastPara="1" wrap="square" lIns="91425" tIns="91425" rIns="91425" bIns="91425" anchor="ctr" anchorCtr="0">
            <a:normAutofit/>
          </a:bodyPr>
          <a:lstStyle/>
          <a:p>
            <a:pPr marL="0" lvl="0" indent="0" algn="l" rtl="0">
              <a:spcBef>
                <a:spcPts val="0"/>
              </a:spcBef>
              <a:spcAft>
                <a:spcPts val="0"/>
              </a:spcAft>
              <a:buNone/>
            </a:pPr>
            <a:r>
              <a:rPr lang="ru" sz="2100" b="1">
                <a:latin typeface="Georgia"/>
                <a:ea typeface="Georgia"/>
                <a:cs typeface="Georgia"/>
                <a:sym typeface="Georgia"/>
              </a:rPr>
              <a:t>ВИСНОВКИ</a:t>
            </a:r>
            <a:endParaRPr sz="2100" b="1">
              <a:latin typeface="Georgia"/>
              <a:ea typeface="Georgia"/>
              <a:cs typeface="Georgia"/>
              <a:sym typeface="Georgia"/>
            </a:endParaRPr>
          </a:p>
        </p:txBody>
      </p:sp>
      <p:sp>
        <p:nvSpPr>
          <p:cNvPr id="298" name="Google Shape;298;p44"/>
          <p:cNvSpPr txBox="1"/>
          <p:nvPr/>
        </p:nvSpPr>
        <p:spPr>
          <a:xfrm>
            <a:off x="805775" y="1087800"/>
            <a:ext cx="7654800" cy="3093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ru" sz="2100">
                <a:latin typeface="Georgia"/>
                <a:ea typeface="Georgia"/>
                <a:cs typeface="Georgia"/>
                <a:sym typeface="Georgia"/>
              </a:rPr>
              <a:t>Поняття “гендер” відображає як складний соціокультурний процес конструювання суспільством відмінностей у чоловічих та жіночих ролях, поведінці, ментальних і емоційних характеристиках, так й сам результат - соціальний конструкт ґендеру.</a:t>
            </a:r>
            <a:endParaRPr sz="2100">
              <a:latin typeface="Georgia"/>
              <a:ea typeface="Georgia"/>
              <a:cs typeface="Georgia"/>
              <a:sym typeface="Georgia"/>
            </a:endParaRPr>
          </a:p>
          <a:p>
            <a:pPr marL="0" lvl="0" indent="0" algn="l" rtl="0">
              <a:spcBef>
                <a:spcPts val="0"/>
              </a:spcBef>
              <a:spcAft>
                <a:spcPts val="0"/>
              </a:spcAft>
              <a:buNone/>
            </a:pPr>
            <a:r>
              <a:rPr lang="ru" sz="2100">
                <a:latin typeface="Georgia"/>
                <a:ea typeface="Georgia"/>
                <a:cs typeface="Georgia"/>
                <a:sym typeface="Georgia"/>
              </a:rPr>
              <a:t>Гендерна соціалізація є результатом складної взаємодії біологічних, психологічних, куоьтурних і соціальних факторів.</a:t>
            </a:r>
            <a:endParaRPr sz="2100">
              <a:latin typeface="Georgia"/>
              <a:ea typeface="Georgia"/>
              <a:cs typeface="Georgia"/>
              <a:sym typeface="Georgia"/>
            </a:endParaRPr>
          </a:p>
          <a:p>
            <a:pPr marL="0" lvl="0" indent="0" algn="l" rtl="0">
              <a:spcBef>
                <a:spcPts val="0"/>
              </a:spcBef>
              <a:spcAft>
                <a:spcPts val="0"/>
              </a:spcAft>
              <a:buNone/>
            </a:pPr>
            <a:endParaRPr sz="2100">
              <a:latin typeface="Georgia"/>
              <a:ea typeface="Georgia"/>
              <a:cs typeface="Georgia"/>
              <a:sym typeface="Georgia"/>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302"/>
        <p:cNvGrpSpPr/>
        <p:nvPr/>
      </p:nvGrpSpPr>
      <p:grpSpPr>
        <a:xfrm>
          <a:off x="0" y="0"/>
          <a:ext cx="0" cy="0"/>
          <a:chOff x="0" y="0"/>
          <a:chExt cx="0" cy="0"/>
        </a:xfrm>
      </p:grpSpPr>
      <p:sp>
        <p:nvSpPr>
          <p:cNvPr id="303" name="Google Shape;303;p45"/>
          <p:cNvSpPr txBox="1"/>
          <p:nvPr/>
        </p:nvSpPr>
        <p:spPr>
          <a:xfrm>
            <a:off x="1356375" y="402875"/>
            <a:ext cx="6687900" cy="523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ru" sz="2100" b="1">
                <a:latin typeface="Georgia"/>
                <a:ea typeface="Georgia"/>
                <a:cs typeface="Georgia"/>
                <a:sym typeface="Georgia"/>
              </a:rPr>
              <a:t>Використан</a:t>
            </a:r>
            <a:r>
              <a:rPr lang="ru" sz="2200" b="1">
                <a:latin typeface="Georgia"/>
                <a:ea typeface="Georgia"/>
                <a:cs typeface="Georgia"/>
                <a:sym typeface="Georgia"/>
              </a:rPr>
              <a:t>а література:</a:t>
            </a:r>
            <a:endParaRPr sz="2200" b="1">
              <a:latin typeface="Georgia"/>
              <a:ea typeface="Georgia"/>
              <a:cs typeface="Georgia"/>
              <a:sym typeface="Georgia"/>
            </a:endParaRPr>
          </a:p>
        </p:txBody>
      </p:sp>
      <p:sp>
        <p:nvSpPr>
          <p:cNvPr id="304" name="Google Shape;304;p45"/>
          <p:cNvSpPr txBox="1"/>
          <p:nvPr/>
        </p:nvSpPr>
        <p:spPr>
          <a:xfrm>
            <a:off x="960225" y="1168375"/>
            <a:ext cx="7480200" cy="3109200"/>
          </a:xfrm>
          <a:prstGeom prst="rect">
            <a:avLst/>
          </a:prstGeom>
          <a:noFill/>
          <a:ln>
            <a:noFill/>
          </a:ln>
        </p:spPr>
        <p:txBody>
          <a:bodyPr spcFirstLastPara="1" wrap="square" lIns="91425" tIns="91425" rIns="91425" bIns="91425" anchor="t" anchorCtr="0">
            <a:spAutoFit/>
          </a:bodyPr>
          <a:lstStyle/>
          <a:p>
            <a:pPr marL="457200" lvl="0" indent="-349250" algn="l" rtl="0">
              <a:spcBef>
                <a:spcPts val="0"/>
              </a:spcBef>
              <a:spcAft>
                <a:spcPts val="0"/>
              </a:spcAft>
              <a:buSzPts val="1900"/>
              <a:buFont typeface="Georgia"/>
              <a:buAutoNum type="arabicPeriod"/>
            </a:pPr>
            <a:r>
              <a:rPr lang="ru" sz="1900">
                <a:latin typeface="Georgia"/>
                <a:ea typeface="Georgia"/>
                <a:cs typeface="Georgia"/>
                <a:sym typeface="Georgia"/>
              </a:rPr>
              <a:t>Гендер для медій/За ред. О. Маєрчик, О. Плахотнік,                                                                    Г. Ярманової. Киїк: Критика, 2013. 218 с.</a:t>
            </a:r>
            <a:endParaRPr sz="1900">
              <a:latin typeface="Georgia"/>
              <a:ea typeface="Georgia"/>
              <a:cs typeface="Georgia"/>
              <a:sym typeface="Georgia"/>
            </a:endParaRPr>
          </a:p>
          <a:p>
            <a:pPr marL="457200" lvl="0" indent="-349250" algn="l" rtl="0">
              <a:spcBef>
                <a:spcPts val="0"/>
              </a:spcBef>
              <a:spcAft>
                <a:spcPts val="0"/>
              </a:spcAft>
              <a:buSzPts val="1900"/>
              <a:buFont typeface="Georgia"/>
              <a:buAutoNum type="arabicPeriod"/>
            </a:pPr>
            <a:r>
              <a:rPr lang="ru" sz="1900">
                <a:latin typeface="Georgia"/>
                <a:ea typeface="Georgia"/>
                <a:cs typeface="Georgia"/>
                <a:sym typeface="Georgia"/>
              </a:rPr>
              <a:t>Карнаух Л.П. Проблема гендерної соціалізації особистості в зарубіжних та  вітчизняних психолого-педагогічних дослідженнях. </a:t>
            </a:r>
            <a:r>
              <a:rPr lang="ru" sz="1900" i="1">
                <a:latin typeface="Georgia"/>
                <a:ea typeface="Georgia"/>
                <a:cs typeface="Georgia"/>
                <a:sym typeface="Georgia"/>
              </a:rPr>
              <a:t>Науковий вісник МНУ імені                                                           В.О. Сухомлинського. </a:t>
            </a:r>
            <a:r>
              <a:rPr lang="ru" sz="1900">
                <a:latin typeface="Georgia"/>
                <a:ea typeface="Georgia"/>
                <a:cs typeface="Georgia"/>
                <a:sym typeface="Georgia"/>
              </a:rPr>
              <a:t>Вип. 1.45(106), 2014. С.54-59.</a:t>
            </a:r>
            <a:endParaRPr sz="1900">
              <a:latin typeface="Georgia"/>
              <a:ea typeface="Georgia"/>
              <a:cs typeface="Georgia"/>
              <a:sym typeface="Georgia"/>
            </a:endParaRPr>
          </a:p>
          <a:p>
            <a:pPr marL="457200" lvl="0" indent="-349250" algn="l" rtl="0">
              <a:spcBef>
                <a:spcPts val="0"/>
              </a:spcBef>
              <a:spcAft>
                <a:spcPts val="0"/>
              </a:spcAft>
              <a:buSzPts val="1900"/>
              <a:buFont typeface="Georgia"/>
              <a:buAutoNum type="arabicPeriod"/>
            </a:pPr>
            <a:r>
              <a:rPr lang="ru" sz="1900">
                <a:latin typeface="Georgia"/>
                <a:ea typeface="Georgia"/>
                <a:cs typeface="Georgia"/>
                <a:sym typeface="Georgia"/>
              </a:rPr>
              <a:t>Краснопольська Т.М. Основні теоретичні конструкти гендера. </a:t>
            </a:r>
            <a:r>
              <a:rPr lang="ru" sz="1900" i="1">
                <a:latin typeface="Georgia"/>
                <a:ea typeface="Georgia"/>
                <a:cs typeface="Georgia"/>
                <a:sym typeface="Georgia"/>
              </a:rPr>
              <a:t> Актуальні проблеми політики: зб. наук. пр./ гол. ред. С.В. Ківалов. </a:t>
            </a:r>
            <a:r>
              <a:rPr lang="ru" sz="1900">
                <a:latin typeface="Georgia"/>
                <a:ea typeface="Georgia"/>
                <a:cs typeface="Georgia"/>
                <a:sym typeface="Georgia"/>
              </a:rPr>
              <a:t>Одеса : Національний університет “Одеська юридична академія”, 2012. С. 236-244.</a:t>
            </a:r>
            <a:endParaRPr sz="1900">
              <a:latin typeface="Georgia"/>
              <a:ea typeface="Georgia"/>
              <a:cs typeface="Georgia"/>
              <a:sym typeface="Georgia"/>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308"/>
        <p:cNvGrpSpPr/>
        <p:nvPr/>
      </p:nvGrpSpPr>
      <p:grpSpPr>
        <a:xfrm>
          <a:off x="0" y="0"/>
          <a:ext cx="0" cy="0"/>
          <a:chOff x="0" y="0"/>
          <a:chExt cx="0" cy="0"/>
        </a:xfrm>
      </p:grpSpPr>
      <p:sp>
        <p:nvSpPr>
          <p:cNvPr id="309" name="Google Shape;309;p46"/>
          <p:cNvSpPr txBox="1">
            <a:spLocks noGrp="1"/>
          </p:cNvSpPr>
          <p:nvPr>
            <p:ph type="title"/>
          </p:nvPr>
        </p:nvSpPr>
        <p:spPr>
          <a:xfrm>
            <a:off x="344250" y="1403850"/>
            <a:ext cx="8455500" cy="21468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r>
              <a:rPr lang="ru"/>
              <a:t>Дякую за увагу</a:t>
            </a:r>
            <a:endParaRPr/>
          </a:p>
        </p:txBody>
      </p:sp>
      <p:sp>
        <p:nvSpPr>
          <p:cNvPr id="310" name="Google Shape;310;p46"/>
          <p:cNvSpPr txBox="1"/>
          <p:nvPr/>
        </p:nvSpPr>
        <p:spPr>
          <a:xfrm>
            <a:off x="6083575" y="4176575"/>
            <a:ext cx="2444100" cy="400200"/>
          </a:xfrm>
          <a:prstGeom prst="rect">
            <a:avLst/>
          </a:prstGeom>
          <a:noFill/>
          <a:ln>
            <a:noFill/>
          </a:ln>
        </p:spPr>
        <p:txBody>
          <a:bodyPr spcFirstLastPara="1" wrap="square" lIns="91425" tIns="91425" rIns="91425" bIns="91425" anchor="t" anchorCtr="0">
            <a:spAutoFit/>
          </a:bodyPr>
          <a:lstStyle/>
          <a:p>
            <a:pPr marL="0" lvl="0" indent="0" algn="r" rtl="0">
              <a:spcBef>
                <a:spcPts val="0"/>
              </a:spcBef>
              <a:spcAft>
                <a:spcPts val="0"/>
              </a:spcAft>
              <a:buNone/>
            </a:pPr>
            <a:r>
              <a:rPr lang="ru">
                <a:latin typeface="Playfair Display"/>
                <a:ea typeface="Playfair Display"/>
                <a:cs typeface="Playfair Display"/>
                <a:sym typeface="Playfair Display"/>
              </a:rPr>
              <a:t>Дніпро, 2021</a:t>
            </a:r>
            <a:endParaRPr>
              <a:latin typeface="Playfair Display"/>
              <a:ea typeface="Playfair Display"/>
              <a:cs typeface="Playfair Display"/>
              <a:sym typeface="Playfair Display"/>
            </a:endParaRPr>
          </a:p>
        </p:txBody>
      </p:sp>
    </p:spTree>
  </p:cSld>
  <p:clrMapOvr>
    <a:masterClrMapping/>
  </p:clrMapOvr>
</p:sld>
</file>

<file path=ppt/theme/theme1.xml><?xml version="1.0" encoding="utf-8"?>
<a:theme xmlns:a="http://schemas.openxmlformats.org/drawingml/2006/main" name="Pop">
  <a:themeElements>
    <a:clrScheme name="Pop">
      <a:dk1>
        <a:srgbClr val="F8E71C"/>
      </a:dk1>
      <a:lt1>
        <a:srgbClr val="FFFFFF"/>
      </a:lt1>
      <a:dk2>
        <a:srgbClr val="000000"/>
      </a:dk2>
      <a:lt2>
        <a:srgbClr val="D9D9D9"/>
      </a:lt2>
      <a:accent1>
        <a:srgbClr val="666666"/>
      </a:accent1>
      <a:accent2>
        <a:srgbClr val="483165"/>
      </a:accent2>
      <a:accent3>
        <a:srgbClr val="EB1E95"/>
      </a:accent3>
      <a:accent4>
        <a:srgbClr val="01AFD1"/>
      </a:accent4>
      <a:accent5>
        <a:srgbClr val="0F9D58"/>
      </a:accent5>
      <a:accent6>
        <a:srgbClr val="9C27B0"/>
      </a:accent6>
      <a:hlink>
        <a:srgbClr val="0F9D58"/>
      </a:hlink>
      <a:folHlink>
        <a:srgbClr val="0F9D5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1723</Words>
  <Application>Microsoft Office PowerPoint</Application>
  <PresentationFormat>Екран (16:9)</PresentationFormat>
  <Paragraphs>127</Paragraphs>
  <Slides>34</Slides>
  <Notes>34</Notes>
  <HiddenSlides>0</HiddenSlides>
  <MMClips>0</MMClips>
  <ScaleCrop>false</ScaleCrop>
  <HeadingPairs>
    <vt:vector size="6" baseType="variant">
      <vt:variant>
        <vt:lpstr>Використані шрифти</vt:lpstr>
      </vt:variant>
      <vt:variant>
        <vt:i4>5</vt:i4>
      </vt:variant>
      <vt:variant>
        <vt:lpstr>Тема</vt:lpstr>
      </vt:variant>
      <vt:variant>
        <vt:i4>1</vt:i4>
      </vt:variant>
      <vt:variant>
        <vt:lpstr>Заголовки слайдів</vt:lpstr>
      </vt:variant>
      <vt:variant>
        <vt:i4>34</vt:i4>
      </vt:variant>
    </vt:vector>
  </HeadingPairs>
  <TitlesOfParts>
    <vt:vector size="40" baseType="lpstr">
      <vt:lpstr>Montserrat</vt:lpstr>
      <vt:lpstr>Oswald</vt:lpstr>
      <vt:lpstr>Arial</vt:lpstr>
      <vt:lpstr>Playfair Display</vt:lpstr>
      <vt:lpstr>Georgia</vt:lpstr>
      <vt:lpstr>Pop</vt:lpstr>
      <vt:lpstr>Гендерна соціологія</vt:lpstr>
      <vt:lpstr>Презентація PowerPoint</vt:lpstr>
      <vt:lpstr>Поняття “гендерна соціологія”</vt:lpstr>
      <vt:lpstr>Гендер</vt:lpstr>
      <vt:lpstr> Гендерна ідентичність</vt:lpstr>
      <vt:lpstr>Андрогінність - вищий рівень спорідненості рис маскулінності та фемінності, досягнутий однією особою</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 </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Дякую за увагу</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Гендерна соціологія</dc:title>
  <dc:creator>Victoria</dc:creator>
  <cp:lastModifiedBy>Ольга Нижеголенко</cp:lastModifiedBy>
  <cp:revision>2</cp:revision>
  <dcterms:modified xsi:type="dcterms:W3CDTF">2025-12-05T08:19:45Z</dcterms:modified>
</cp:coreProperties>
</file>