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43" y="2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71344" y="4378816"/>
            <a:ext cx="7403720" cy="2215167"/>
          </a:xfrm>
          <a:ln w="57150">
            <a:solidFill>
              <a:srgbClr val="00B050">
                <a:alpha val="60000"/>
              </a:srgb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та наслідки корупції в економіці та політиці. Шляхи подолання корупції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1922" y="637638"/>
            <a:ext cx="4238132" cy="3174508"/>
          </a:xfrm>
          <a:prstGeom prst="rect">
            <a:avLst/>
          </a:prstGeom>
          <a:ln w="571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746" y="637638"/>
            <a:ext cx="3867620" cy="337722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8" name="Соединительная линия уступом 7"/>
          <p:cNvCxnSpPr>
            <a:stCxn id="2" idx="1"/>
            <a:endCxn id="6" idx="0"/>
          </p:cNvCxnSpPr>
          <p:nvPr/>
        </p:nvCxnSpPr>
        <p:spPr>
          <a:xfrm rot="10800000" flipH="1">
            <a:off x="2371344" y="637638"/>
            <a:ext cx="653212" cy="4848762"/>
          </a:xfrm>
          <a:prstGeom prst="bentConnector4">
            <a:avLst>
              <a:gd name="adj1" fmla="val -288220"/>
              <a:gd name="adj2" fmla="val 108168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Соединительная линия уступом 11"/>
          <p:cNvCxnSpPr>
            <a:stCxn id="2" idx="3"/>
            <a:endCxn id="5" idx="0"/>
          </p:cNvCxnSpPr>
          <p:nvPr/>
        </p:nvCxnSpPr>
        <p:spPr>
          <a:xfrm flipH="1" flipV="1">
            <a:off x="9170988" y="637638"/>
            <a:ext cx="604076" cy="4848762"/>
          </a:xfrm>
          <a:prstGeom prst="bentConnector4">
            <a:avLst>
              <a:gd name="adj1" fmla="val -333410"/>
              <a:gd name="adj2" fmla="val 108434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2548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35121" y="4187453"/>
            <a:ext cx="6096000" cy="249299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Корупція — негативне суспільне явище, яке проявляється в злочинному використанні службовими особами, громадськими і політичними діячами їх прав і посадових можливостей з метою особистого збагачення.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792" y="239578"/>
            <a:ext cx="2865885" cy="3610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5696" y="167468"/>
            <a:ext cx="2943887" cy="36106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5602" y="239578"/>
            <a:ext cx="2814144" cy="3466429"/>
          </a:xfrm>
          <a:prstGeom prst="rect">
            <a:avLst/>
          </a:prstGeom>
        </p:spPr>
      </p:pic>
      <p:cxnSp>
        <p:nvCxnSpPr>
          <p:cNvPr id="7" name="Соединительная линия уступом 6"/>
          <p:cNvCxnSpPr>
            <a:stCxn id="2" idx="1"/>
            <a:endCxn id="3" idx="0"/>
          </p:cNvCxnSpPr>
          <p:nvPr/>
        </p:nvCxnSpPr>
        <p:spPr>
          <a:xfrm rot="10800000">
            <a:off x="1986735" y="239578"/>
            <a:ext cx="1048386" cy="5194370"/>
          </a:xfrm>
          <a:prstGeom prst="bentConnector4">
            <a:avLst>
              <a:gd name="adj1" fmla="val 258486"/>
              <a:gd name="adj2" fmla="val 102913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Соединительная линия уступом 9"/>
          <p:cNvCxnSpPr>
            <a:stCxn id="2" idx="3"/>
            <a:endCxn id="5" idx="0"/>
          </p:cNvCxnSpPr>
          <p:nvPr/>
        </p:nvCxnSpPr>
        <p:spPr>
          <a:xfrm flipV="1">
            <a:off x="9131121" y="239578"/>
            <a:ext cx="711553" cy="5194370"/>
          </a:xfrm>
          <a:prstGeom prst="bentConnector4">
            <a:avLst>
              <a:gd name="adj1" fmla="val 329874"/>
              <a:gd name="adj2" fmla="val 102665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трелка вверх 13"/>
          <p:cNvSpPr/>
          <p:nvPr/>
        </p:nvSpPr>
        <p:spPr>
          <a:xfrm>
            <a:off x="5525037" y="3593206"/>
            <a:ext cx="708338" cy="594247"/>
          </a:xfrm>
          <a:prstGeom prst="upArrow">
            <a:avLst>
              <a:gd name="adj1" fmla="val 50000"/>
              <a:gd name="adj2" fmla="val 4767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4795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73487" y="283335"/>
            <a:ext cx="4687910" cy="288486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корупціогенних чинників можна віднести культуру суспільства, що включає прихильність до корупції; існуючі звичаї; протиставлення родинного зв’язку офіційним правилам, передування родинних стосунків офіційним обов’язкам.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8941" y="3425781"/>
            <a:ext cx="4842456" cy="319396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поширеність корупції впливає невиконання наявного антикорупційного законодавства, також важливим є економічний стан у державі. Що вищим є рівень економічного розвитку, то нижчі корупційні ризики. Корупція є результатом багатьох процесів, що відбуваються в суспільстві, тож побороти її можна, лише враховуючи національну специфіку та глибинний аналіз корупційних процесів в Україні.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1833" y="231819"/>
            <a:ext cx="3514910" cy="29878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5920" y="3425781"/>
            <a:ext cx="3450823" cy="30265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Стрелка вправо 6"/>
          <p:cNvSpPr/>
          <p:nvPr/>
        </p:nvSpPr>
        <p:spPr>
          <a:xfrm>
            <a:off x="5396758" y="811368"/>
            <a:ext cx="2369713" cy="182879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5332465" y="4114800"/>
            <a:ext cx="2562386" cy="18159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9543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417454" y="218941"/>
            <a:ext cx="3065171" cy="72121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КОРУПЦІЇ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9395" y="3554570"/>
            <a:ext cx="2318197" cy="437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</a:t>
            </a:r>
            <a:r>
              <a:rPr lang="uk-UA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77" y="321972"/>
            <a:ext cx="2705235" cy="319396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847767" y="4533363"/>
            <a:ext cx="1893194" cy="43788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Економічні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8139" y="1236371"/>
            <a:ext cx="2682359" cy="329699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993228" y="4565560"/>
            <a:ext cx="1996226" cy="40568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Правові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0126" y="1345842"/>
            <a:ext cx="2756108" cy="321971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9749336" y="4543021"/>
            <a:ext cx="1957560" cy="86610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Організаційно-управлінські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6689" y="1493948"/>
            <a:ext cx="2222853" cy="3071612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565654" y="5836544"/>
            <a:ext cx="2099254" cy="772733"/>
          </a:xfrm>
          <a:prstGeom prst="rect">
            <a:avLst/>
          </a:prstGeom>
          <a:solidFill>
            <a:schemeClr val="tx1">
              <a:lumMod val="75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Соціально-психологічні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654" y="4208977"/>
            <a:ext cx="1905000" cy="2400300"/>
          </a:xfrm>
          <a:prstGeom prst="rect">
            <a:avLst/>
          </a:prstGeom>
        </p:spPr>
      </p:pic>
      <p:cxnSp>
        <p:nvCxnSpPr>
          <p:cNvPr id="18" name="Соединительная линия уступом 17"/>
          <p:cNvCxnSpPr>
            <a:stCxn id="2" idx="0"/>
            <a:endCxn id="6" idx="1"/>
          </p:cNvCxnSpPr>
          <p:nvPr/>
        </p:nvCxnSpPr>
        <p:spPr>
          <a:xfrm rot="16200000" flipH="1" flipV="1">
            <a:off x="2272953" y="-1758135"/>
            <a:ext cx="1700012" cy="5654163"/>
          </a:xfrm>
          <a:prstGeom prst="bentConnector4">
            <a:avLst>
              <a:gd name="adj1" fmla="val -5114"/>
              <a:gd name="adj2" fmla="val 104043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Соединительная линия уступом 20"/>
          <p:cNvCxnSpPr>
            <a:stCxn id="2" idx="0"/>
            <a:endCxn id="12" idx="3"/>
          </p:cNvCxnSpPr>
          <p:nvPr/>
        </p:nvCxnSpPr>
        <p:spPr>
          <a:xfrm rot="16200000" flipH="1">
            <a:off x="7489384" y="-1320404"/>
            <a:ext cx="2810813" cy="5889502"/>
          </a:xfrm>
          <a:prstGeom prst="bentConnector4">
            <a:avLst>
              <a:gd name="adj1" fmla="val -3551"/>
              <a:gd name="adj2" fmla="val 103881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Соединительная линия уступом 25"/>
          <p:cNvCxnSpPr>
            <a:stCxn id="2" idx="2"/>
            <a:endCxn id="8" idx="1"/>
          </p:cNvCxnSpPr>
          <p:nvPr/>
        </p:nvCxnSpPr>
        <p:spPr>
          <a:xfrm rot="5400000">
            <a:off x="3711736" y="646562"/>
            <a:ext cx="1944709" cy="2531901"/>
          </a:xfrm>
          <a:prstGeom prst="bentConnector4">
            <a:avLst>
              <a:gd name="adj1" fmla="val 7616"/>
              <a:gd name="adj2" fmla="val 109029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Соединительная линия уступом 27"/>
          <p:cNvCxnSpPr>
            <a:stCxn id="2" idx="2"/>
            <a:endCxn id="10" idx="3"/>
          </p:cNvCxnSpPr>
          <p:nvPr/>
        </p:nvCxnSpPr>
        <p:spPr>
          <a:xfrm rot="16200000" flipH="1">
            <a:off x="6610366" y="279832"/>
            <a:ext cx="2015543" cy="3336194"/>
          </a:xfrm>
          <a:prstGeom prst="bentConnector4">
            <a:avLst>
              <a:gd name="adj1" fmla="val 7508"/>
              <a:gd name="adj2" fmla="val 106852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>
            <a:stCxn id="6" idx="1"/>
            <a:endCxn id="14" idx="1"/>
          </p:cNvCxnSpPr>
          <p:nvPr/>
        </p:nvCxnSpPr>
        <p:spPr>
          <a:xfrm rot="10800000" flipH="1" flipV="1">
            <a:off x="295876" y="1918953"/>
            <a:ext cx="364777" cy="3490174"/>
          </a:xfrm>
          <a:prstGeom prst="bentConnector3">
            <a:avLst>
              <a:gd name="adj1" fmla="val -62668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5146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72766" y="1534199"/>
            <a:ext cx="6091707" cy="3477875"/>
          </a:xfrm>
          <a:prstGeom prst="rect">
            <a:avLst/>
          </a:prstGeom>
          <a:ln w="57150">
            <a:solidFill>
              <a:srgbClr val="00B050">
                <a:alpha val="60000"/>
              </a:srgb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Корупція часто допомагає швидко «вирішити» певні проблеми, отримати кращий сервіс, пришвидшити отримання дозволів або вирішити спірні питання на свою користь. Та всі ми добре розуміємо, що кожний, навіть незначний хабар — це цеглина, що зміцнює фортецю корупції, яка, врешті-решт, руйнує наше демократичне суспільство, не дозволяє нам користуватись нашими правами й можливостями, навіть здійснювати наші мрії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056" y="4181073"/>
            <a:ext cx="2790825" cy="2438668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864" y="1907684"/>
            <a:ext cx="2857500" cy="236810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3181" y="194525"/>
            <a:ext cx="2658128" cy="2226703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Стрелка влево 11"/>
          <p:cNvSpPr/>
          <p:nvPr/>
        </p:nvSpPr>
        <p:spPr>
          <a:xfrm>
            <a:off x="3942881" y="2588452"/>
            <a:ext cx="1894000" cy="1425396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2729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327302" y="180304"/>
            <a:ext cx="2949261" cy="61818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НАСЛІДКИ КОРУПЦІЇ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33341" y="1442434"/>
            <a:ext cx="2215166" cy="5924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18939" y="2369714"/>
            <a:ext cx="2614411" cy="1893193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підрив довіри громадян до органів державної влади</a:t>
            </a:r>
          </a:p>
        </p:txBody>
      </p:sp>
      <p:sp>
        <p:nvSpPr>
          <p:cNvPr id="8" name="Овал 7"/>
          <p:cNvSpPr/>
          <p:nvPr/>
        </p:nvSpPr>
        <p:spPr>
          <a:xfrm>
            <a:off x="3631841" y="1596980"/>
            <a:ext cx="2884869" cy="2446987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загроза демократичному розвитку держави та стабільності й безпеці суспільства, підрив демократичних інститутів та цінностей</a:t>
            </a:r>
          </a:p>
        </p:txBody>
      </p:sp>
      <p:sp>
        <p:nvSpPr>
          <p:cNvPr id="9" name="Овал 8"/>
          <p:cNvSpPr/>
          <p:nvPr/>
        </p:nvSpPr>
        <p:spPr>
          <a:xfrm>
            <a:off x="3348506" y="4675030"/>
            <a:ext cx="2704563" cy="1931831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підрив авторитету держави на міжнародній арені</a:t>
            </a:r>
          </a:p>
        </p:txBody>
      </p:sp>
      <p:sp>
        <p:nvSpPr>
          <p:cNvPr id="10" name="Овал 9"/>
          <p:cNvSpPr/>
          <p:nvPr/>
        </p:nvSpPr>
        <p:spPr>
          <a:xfrm>
            <a:off x="167424" y="4726546"/>
            <a:ext cx="2524261" cy="1880316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 принципу верховенства права</a:t>
            </a:r>
          </a:p>
        </p:txBody>
      </p:sp>
      <p:cxnSp>
        <p:nvCxnSpPr>
          <p:cNvPr id="12" name="Прямая со стрелкой 11"/>
          <p:cNvCxnSpPr>
            <a:stCxn id="4" idx="1"/>
            <a:endCxn id="6" idx="0"/>
          </p:cNvCxnSpPr>
          <p:nvPr/>
        </p:nvCxnSpPr>
        <p:spPr>
          <a:xfrm flipH="1">
            <a:off x="2240924" y="489397"/>
            <a:ext cx="2086378" cy="953037"/>
          </a:xfrm>
          <a:prstGeom prst="straightConnector1">
            <a:avLst/>
          </a:prstGeom>
          <a:ln w="762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Соединительная линия уступом 13"/>
          <p:cNvCxnSpPr>
            <a:stCxn id="6" idx="1"/>
            <a:endCxn id="7" idx="2"/>
          </p:cNvCxnSpPr>
          <p:nvPr/>
        </p:nvCxnSpPr>
        <p:spPr>
          <a:xfrm rot="10800000" flipV="1">
            <a:off x="218939" y="1738647"/>
            <a:ext cx="914402" cy="1577663"/>
          </a:xfrm>
          <a:prstGeom prst="bentConnector3">
            <a:avLst>
              <a:gd name="adj1" fmla="val 113732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>
            <a:stCxn id="7" idx="2"/>
            <a:endCxn id="10" idx="2"/>
          </p:cNvCxnSpPr>
          <p:nvPr/>
        </p:nvCxnSpPr>
        <p:spPr>
          <a:xfrm rot="10800000" flipV="1">
            <a:off x="167425" y="3316310"/>
            <a:ext cx="51515" cy="2350393"/>
          </a:xfrm>
          <a:prstGeom prst="bentConnector3">
            <a:avLst>
              <a:gd name="adj1" fmla="val 268753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Стрелка вправо 27"/>
          <p:cNvSpPr/>
          <p:nvPr/>
        </p:nvSpPr>
        <p:spPr>
          <a:xfrm>
            <a:off x="2884865" y="2987899"/>
            <a:ext cx="798491" cy="51515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право 28"/>
          <p:cNvSpPr/>
          <p:nvPr/>
        </p:nvSpPr>
        <p:spPr>
          <a:xfrm>
            <a:off x="2691685" y="5434883"/>
            <a:ext cx="656821" cy="48939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9028090" y="1442434"/>
            <a:ext cx="2240924" cy="5924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</a:t>
            </a:r>
            <a:r>
              <a:rPr lang="ru-RU" dirty="0"/>
              <a:t>і</a:t>
            </a:r>
          </a:p>
        </p:txBody>
      </p:sp>
      <p:cxnSp>
        <p:nvCxnSpPr>
          <p:cNvPr id="32" name="Прямая со стрелкой 31"/>
          <p:cNvCxnSpPr>
            <a:stCxn id="4" idx="3"/>
            <a:endCxn id="30" idx="0"/>
          </p:cNvCxnSpPr>
          <p:nvPr/>
        </p:nvCxnSpPr>
        <p:spPr>
          <a:xfrm>
            <a:off x="7276563" y="489397"/>
            <a:ext cx="2871989" cy="953037"/>
          </a:xfrm>
          <a:prstGeom prst="straightConnector1">
            <a:avLst/>
          </a:prstGeom>
          <a:ln w="762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Овал 32"/>
          <p:cNvSpPr/>
          <p:nvPr/>
        </p:nvSpPr>
        <p:spPr>
          <a:xfrm>
            <a:off x="6651938" y="901521"/>
            <a:ext cx="2060619" cy="1700011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зміцнення недобросовісної конкуренці</a:t>
            </a:r>
          </a:p>
        </p:txBody>
      </p:sp>
      <p:sp>
        <p:nvSpPr>
          <p:cNvPr id="34" name="Овал 33"/>
          <p:cNvSpPr/>
          <p:nvPr/>
        </p:nvSpPr>
        <p:spPr>
          <a:xfrm>
            <a:off x="6568221" y="2682026"/>
            <a:ext cx="2627293" cy="2150773"/>
          </a:xfrm>
          <a:prstGeom prst="ellipse">
            <a:avLst/>
          </a:prstGeom>
          <a:solidFill>
            <a:srgbClr val="FFC000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блокування надходження іноземних інвестицій</a:t>
            </a:r>
          </a:p>
        </p:txBody>
      </p:sp>
      <p:sp>
        <p:nvSpPr>
          <p:cNvPr id="35" name="Овал 34"/>
          <p:cNvSpPr/>
          <p:nvPr/>
        </p:nvSpPr>
        <p:spPr>
          <a:xfrm>
            <a:off x="9292104" y="2228044"/>
            <a:ext cx="2202291" cy="1609859"/>
          </a:xfrm>
          <a:prstGeom prst="ellipse">
            <a:avLst/>
          </a:prstGeom>
          <a:solidFill>
            <a:schemeClr val="accent4">
              <a:lumMod val="5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розширення тіньової економіки</a:t>
            </a:r>
          </a:p>
        </p:txBody>
      </p:sp>
      <p:sp>
        <p:nvSpPr>
          <p:cNvPr id="36" name="Овал 35"/>
          <p:cNvSpPr/>
          <p:nvPr/>
        </p:nvSpPr>
        <p:spPr>
          <a:xfrm>
            <a:off x="8899301" y="4076164"/>
            <a:ext cx="3152101" cy="2562894"/>
          </a:xfrm>
          <a:prstGeom prst="ellipse">
            <a:avLst/>
          </a:prstGeom>
          <a:solidFill>
            <a:schemeClr val="tx1">
              <a:lumMod val="75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зменшення податкових надходжень до бюджету та зниження ефективності економічної політики держави</a:t>
            </a:r>
          </a:p>
        </p:txBody>
      </p:sp>
      <p:sp>
        <p:nvSpPr>
          <p:cNvPr id="37" name="Овал 36"/>
          <p:cNvSpPr/>
          <p:nvPr/>
        </p:nvSpPr>
        <p:spPr>
          <a:xfrm>
            <a:off x="6297769" y="4945487"/>
            <a:ext cx="2163651" cy="1751527"/>
          </a:xfrm>
          <a:prstGeom prst="ellipse">
            <a:avLst/>
          </a:prstGeom>
          <a:solidFill>
            <a:schemeClr val="bg1">
              <a:lumMod val="65000"/>
              <a:lumOff val="35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стримування економічного розвитку, або ж занепад економіки</a:t>
            </a:r>
          </a:p>
        </p:txBody>
      </p:sp>
      <p:cxnSp>
        <p:nvCxnSpPr>
          <p:cNvPr id="39" name="Соединительная линия уступом 38"/>
          <p:cNvCxnSpPr>
            <a:stCxn id="30" idx="3"/>
            <a:endCxn id="35" idx="6"/>
          </p:cNvCxnSpPr>
          <p:nvPr/>
        </p:nvCxnSpPr>
        <p:spPr>
          <a:xfrm>
            <a:off x="11269014" y="1738648"/>
            <a:ext cx="225381" cy="1294326"/>
          </a:xfrm>
          <a:prstGeom prst="bentConnector3">
            <a:avLst>
              <a:gd name="adj1" fmla="val 201428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Соединительная линия уступом 40"/>
          <p:cNvCxnSpPr>
            <a:stCxn id="35" idx="6"/>
            <a:endCxn id="36" idx="6"/>
          </p:cNvCxnSpPr>
          <p:nvPr/>
        </p:nvCxnSpPr>
        <p:spPr>
          <a:xfrm>
            <a:off x="11494395" y="3032974"/>
            <a:ext cx="557007" cy="2324637"/>
          </a:xfrm>
          <a:prstGeom prst="bentConnector3">
            <a:avLst>
              <a:gd name="adj1" fmla="val 115607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Стрелка влево 42"/>
          <p:cNvSpPr/>
          <p:nvPr/>
        </p:nvSpPr>
        <p:spPr>
          <a:xfrm>
            <a:off x="8345513" y="5412348"/>
            <a:ext cx="579545" cy="51193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4" name="Стрелка влево 43"/>
          <p:cNvSpPr/>
          <p:nvPr/>
        </p:nvSpPr>
        <p:spPr>
          <a:xfrm>
            <a:off x="8701287" y="2269905"/>
            <a:ext cx="579547" cy="7179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3944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224269" y="193181"/>
            <a:ext cx="3284113" cy="695459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Шляхи подолання корупції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3588" y="1428206"/>
            <a:ext cx="6765702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Існує багато шляхів, якими суспільство може протидіяти корупції. Серед принципів такої протидії можна назвати взаємний контроль державних органів, коли кожен орган є під контролем з боку інших органів.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3588" y="3038169"/>
            <a:ext cx="6636913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 це удосконалення й реформування системи державного управління, покращення системи надання державних послуг населенню.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33587" y="4894353"/>
            <a:ext cx="6636913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 Революції гідності 2014 р. увага суспільства й держави до корупції в Україні посилилась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7160" y="409895"/>
            <a:ext cx="3312797" cy="2204516"/>
          </a:xfrm>
          <a:prstGeom prst="rect">
            <a:avLst/>
          </a:prstGeom>
          <a:solidFill>
            <a:schemeClr val="tx1"/>
          </a:solidFill>
          <a:ln w="57150"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8165" y="3038169"/>
            <a:ext cx="4090786" cy="340898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cxnSp>
        <p:nvCxnSpPr>
          <p:cNvPr id="10" name="Соединительная линия уступом 9"/>
          <p:cNvCxnSpPr>
            <a:stCxn id="2" idx="1"/>
            <a:endCxn id="4" idx="1"/>
          </p:cNvCxnSpPr>
          <p:nvPr/>
        </p:nvCxnSpPr>
        <p:spPr>
          <a:xfrm rot="10800000" flipV="1">
            <a:off x="433589" y="540910"/>
            <a:ext cx="3790681" cy="1549015"/>
          </a:xfrm>
          <a:prstGeom prst="bentConnector3">
            <a:avLst>
              <a:gd name="adj1" fmla="val 106031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Соединительная линия уступом 11"/>
          <p:cNvCxnSpPr>
            <a:stCxn id="4" idx="1"/>
            <a:endCxn id="5" idx="1"/>
          </p:cNvCxnSpPr>
          <p:nvPr/>
        </p:nvCxnSpPr>
        <p:spPr>
          <a:xfrm rot="10800000" flipV="1">
            <a:off x="433588" y="2089925"/>
            <a:ext cx="12700" cy="1733073"/>
          </a:xfrm>
          <a:prstGeom prst="bentConnector3">
            <a:avLst>
              <a:gd name="adj1" fmla="val 1800000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Соединительная линия уступом 13"/>
          <p:cNvCxnSpPr>
            <a:stCxn id="5" idx="1"/>
            <a:endCxn id="6" idx="1"/>
          </p:cNvCxnSpPr>
          <p:nvPr/>
        </p:nvCxnSpPr>
        <p:spPr>
          <a:xfrm rot="10800000" flipV="1">
            <a:off x="433588" y="3822998"/>
            <a:ext cx="1" cy="1671519"/>
          </a:xfrm>
          <a:prstGeom prst="bentConnector3">
            <a:avLst>
              <a:gd name="adj1" fmla="val 22860100000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5121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542467" y="811369"/>
            <a:ext cx="5009882" cy="49197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в Україні діє низка державних органів, покликаних боротися з проявами корупції. Серед них є як спеціалізовані, так й інші органи з більш широкою сферою повноважень, які включають, окрім іншого, й антикорупційну діяльність. Крім того, питаннями корупції в межах своїх повноважень займаються такі органи: Державне бюро розслідувань, Слідчі підрозділи прокуратури, Національна поліція, Служба безпеки України. Дуже важливими в подоланні корупції в Україні є різноманітні громадянські ініціативи.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195" y="603027"/>
            <a:ext cx="3028950" cy="18954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195" y="2776201"/>
            <a:ext cx="3264905" cy="15768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375" y="4822131"/>
            <a:ext cx="3133725" cy="166882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Стрелка влево 5"/>
          <p:cNvSpPr/>
          <p:nvPr/>
        </p:nvSpPr>
        <p:spPr>
          <a:xfrm>
            <a:off x="4238747" y="2675988"/>
            <a:ext cx="1906073" cy="177728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5553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077" y="769177"/>
            <a:ext cx="4147146" cy="317175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433" y="3521902"/>
            <a:ext cx="4127483" cy="25569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12" name="Соединительная линия уступом 11"/>
          <p:cNvCxnSpPr>
            <a:endCxn id="3" idx="0"/>
          </p:cNvCxnSpPr>
          <p:nvPr/>
        </p:nvCxnSpPr>
        <p:spPr>
          <a:xfrm rot="16200000" flipH="1">
            <a:off x="6231118" y="-2464049"/>
            <a:ext cx="1930053" cy="7708156"/>
          </a:xfrm>
          <a:prstGeom prst="bentConnector4">
            <a:avLst>
              <a:gd name="adj1" fmla="val -11844"/>
              <a:gd name="adj2" fmla="val 102966"/>
            </a:avLst>
          </a:prstGeom>
          <a:ln w="38100">
            <a:solidFill>
              <a:srgbClr val="00B0F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Соединительная линия уступом 13"/>
          <p:cNvCxnSpPr>
            <a:endCxn id="4" idx="2"/>
          </p:cNvCxnSpPr>
          <p:nvPr/>
        </p:nvCxnSpPr>
        <p:spPr>
          <a:xfrm rot="5400000">
            <a:off x="155569" y="1613867"/>
            <a:ext cx="4375362" cy="1997634"/>
          </a:xfrm>
          <a:prstGeom prst="bentConnector4">
            <a:avLst>
              <a:gd name="adj1" fmla="val 35390"/>
              <a:gd name="adj2" fmla="val 111444"/>
            </a:avLst>
          </a:prstGeom>
          <a:ln w="57150">
            <a:solidFill>
              <a:srgbClr val="00B0F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609" y="425001"/>
            <a:ext cx="5992887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169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01048" y="1722455"/>
            <a:ext cx="6096000" cy="3477875"/>
          </a:xfrm>
          <a:prstGeom prst="rect">
            <a:avLst/>
          </a:prstGeom>
          <a:ln w="76200">
            <a:solidFill>
              <a:srgbClr val="00B050">
                <a:alpha val="60000"/>
              </a:srgb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 вироблення й запровадження нової антикорупційної політики в Україні після Революції гідності проходив у консультаціях і тісній співпраці з організаціями громадянського суспільства. Ці організації склали основу платформи Реанімаційний пакет реформ, серед досягнень якої — розробка антикорупційного законодавства та супровід створення нових ключових антикорупційних органів — НАБУ, НАЗК, ДБР, АРМА. Ініціативою громадянського суспільства стала система державних закупівель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Pro-ZORRO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224" y="1668548"/>
            <a:ext cx="4015592" cy="3585688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Стрелка влево 3"/>
          <p:cNvSpPr/>
          <p:nvPr/>
        </p:nvSpPr>
        <p:spPr>
          <a:xfrm>
            <a:off x="4501165" y="2962141"/>
            <a:ext cx="1077533" cy="96591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8041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96214" y="862884"/>
            <a:ext cx="6091707" cy="500988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Важливими в подоланні корупції є прозорість і відкритість у роботі державних органів. Тому дуже важливим є законодавство, що забезпечує відкритість інформації про роботу державних службовців й органів влади. В Україні це Закон України «Про доступ до публічної інформації» та Постанова Кабінету Міністрів України від 21 жовтня 2015 р. № 835 «Про затвердження Положення про набори даних, які підлягають оприлюдненню у формі відкритих даних». На вимогу даного закону створено Єдиний державний веб-портал відкритих даних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data.gov.ua,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який призначено для забезпечення надання доступу до публічної інформації у формі відкритих даних.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6552" y="416751"/>
            <a:ext cx="3577674" cy="2532511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3742" y="3598168"/>
            <a:ext cx="4328911" cy="2486199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cxnSp>
        <p:nvCxnSpPr>
          <p:cNvPr id="6" name="Соединительная линия уступом 5"/>
          <p:cNvCxnSpPr>
            <a:stCxn id="2" idx="2"/>
            <a:endCxn id="4" idx="3"/>
          </p:cNvCxnSpPr>
          <p:nvPr/>
        </p:nvCxnSpPr>
        <p:spPr>
          <a:xfrm rot="5400000" flipH="1" flipV="1">
            <a:off x="7021611" y="1161724"/>
            <a:ext cx="1031498" cy="8390585"/>
          </a:xfrm>
          <a:prstGeom prst="bentConnector4">
            <a:avLst>
              <a:gd name="adj1" fmla="val -52665"/>
              <a:gd name="adj2" fmla="val 102724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Соединительная линия уступом 8"/>
          <p:cNvCxnSpPr>
            <a:stCxn id="2" idx="0"/>
            <a:endCxn id="3" idx="3"/>
          </p:cNvCxnSpPr>
          <p:nvPr/>
        </p:nvCxnSpPr>
        <p:spPr>
          <a:xfrm rot="16200000" flipH="1">
            <a:off x="6943085" y="-2738134"/>
            <a:ext cx="820123" cy="8022158"/>
          </a:xfrm>
          <a:prstGeom prst="bentConnector4">
            <a:avLst>
              <a:gd name="adj1" fmla="val -82272"/>
              <a:gd name="adj2" fmla="val 102850"/>
            </a:avLst>
          </a:prstGeom>
          <a:ln w="38100">
            <a:solidFill>
              <a:srgbClr val="FF000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2516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5000335" y="257242"/>
            <a:ext cx="6977018" cy="4159877"/>
          </a:xfrm>
          <a:prstGeom prst="cloudCallout">
            <a:avLst>
              <a:gd name="adj1" fmla="val -22090"/>
              <a:gd name="adj2" fmla="val 87351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зі способів уникнути корупцію на рівні надання адміністративних послуг є унеможливлення особистих контактів між чиновником, що надає дану послугу, та громадянином, який її отримує. Для цього останнім часом запроваджуються різноманітні адміністративні послуги в електронній формі, якими можуть скористатися як приватні особи, так і бізнес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650" y="3981180"/>
            <a:ext cx="4270688" cy="239158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788" y="483226"/>
            <a:ext cx="3962848" cy="296831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Умножение 5"/>
          <p:cNvSpPr/>
          <p:nvPr/>
        </p:nvSpPr>
        <p:spPr>
          <a:xfrm>
            <a:off x="1200138" y="837931"/>
            <a:ext cx="3148147" cy="258865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Умножение 6"/>
          <p:cNvSpPr/>
          <p:nvPr/>
        </p:nvSpPr>
        <p:spPr>
          <a:xfrm>
            <a:off x="1960137" y="4417119"/>
            <a:ext cx="2369713" cy="1519706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9779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ая выноска 1"/>
          <p:cNvSpPr/>
          <p:nvPr/>
        </p:nvSpPr>
        <p:spPr>
          <a:xfrm>
            <a:off x="476518" y="296214"/>
            <a:ext cx="5074276" cy="3296991"/>
          </a:xfrm>
          <a:prstGeom prst="wedgeRectCallou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головним у справі подолання корупції є особисте несприйняття її кожним окремим громадянином, незгода давати хабар або приймати «маленькі знаки уваги». Ми самі будуємо наше майбутнє, і відмовляючись брати участь навіть у побутовій корупції сьогодні, ми дбаємо про наше прозоре й чисте завтра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8062" y="296214"/>
            <a:ext cx="4439327" cy="33871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518" y="4198513"/>
            <a:ext cx="4250028" cy="24343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6988062" y="4662393"/>
            <a:ext cx="4507605" cy="2034862"/>
          </a:xfrm>
          <a:prstGeom prst="roundRect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 для цього був створений Єдиний державний портал адміністративних послуг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poslugy.gov.ua,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який адмініструє Міністерство економічного розвитку та торгівлі України.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8563781" y="3818586"/>
            <a:ext cx="1287888" cy="75985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86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340181" y="206062"/>
            <a:ext cx="3374264" cy="75985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 до дому: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Вертикальный свиток 2"/>
          <p:cNvSpPr/>
          <p:nvPr/>
        </p:nvSpPr>
        <p:spPr>
          <a:xfrm>
            <a:off x="244699" y="1313645"/>
            <a:ext cx="5370490" cy="5087155"/>
          </a:xfrm>
          <a:prstGeom prst="verticalScroll">
            <a:avLst/>
          </a:prstGeom>
          <a:solidFill>
            <a:srgbClr val="00B05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Як вирішити проблему обмеження природних ресурсів та сприяти їх збереженню?</a:t>
            </a:r>
          </a:p>
          <a:p>
            <a:pPr algn="ctr"/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Яка роль конкуренції в ринковій економіці?</a:t>
            </a:r>
          </a:p>
          <a:p>
            <a:pPr algn="ctr"/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Яке значення домогосподарств у ринковій системі?</a:t>
            </a:r>
          </a:p>
          <a:p>
            <a:pPr algn="ctr"/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Яка роль держави в захисті підприємництва?</a:t>
            </a:r>
          </a:p>
          <a:p>
            <a:pPr algn="ctr"/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Які фактори впливають на формування заробітної плати?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1570" y="1313645"/>
            <a:ext cx="4905174" cy="4905174"/>
          </a:xfrm>
          <a:prstGeom prst="rect">
            <a:avLst/>
          </a:prstGeom>
          <a:ln w="38100">
            <a:solidFill>
              <a:srgbClr val="FFFF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6" name="Соединительная линия уступом 5"/>
          <p:cNvCxnSpPr>
            <a:stCxn id="2" idx="1"/>
            <a:endCxn id="3" idx="0"/>
          </p:cNvCxnSpPr>
          <p:nvPr/>
        </p:nvCxnSpPr>
        <p:spPr>
          <a:xfrm rot="10800000" flipV="1">
            <a:off x="2929945" y="585989"/>
            <a:ext cx="1410237" cy="727656"/>
          </a:xfrm>
          <a:prstGeom prst="bentConnector2">
            <a:avLst/>
          </a:prstGeom>
          <a:ln w="38100">
            <a:solidFill>
              <a:srgbClr val="00B0F0">
                <a:alpha val="6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323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6742" y="1454106"/>
            <a:ext cx="7317649" cy="4405782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4" name="Блок-схема: перфолента 3"/>
          <p:cNvSpPr/>
          <p:nvPr/>
        </p:nvSpPr>
        <p:spPr>
          <a:xfrm>
            <a:off x="3855392" y="450156"/>
            <a:ext cx="3533981" cy="867311"/>
          </a:xfrm>
          <a:prstGeom prst="flowChartPunchedTape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</a:t>
            </a:r>
            <a:r>
              <a:rPr lang="ru-RU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51248632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185</TotalTime>
  <Words>761</Words>
  <Application>Microsoft Office PowerPoint</Application>
  <PresentationFormat>Широкий екран</PresentationFormat>
  <Paragraphs>44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0" baseType="lpstr">
      <vt:lpstr>Century Gothic</vt:lpstr>
      <vt:lpstr>Times New Roman</vt:lpstr>
      <vt:lpstr>Wingdings</vt:lpstr>
      <vt:lpstr>Wingdings 3</vt:lpstr>
      <vt:lpstr>Сектор</vt:lpstr>
      <vt:lpstr>Причини та наслідки корупції в економіці та політиці. Шляхи подолання корупції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Причини та наслідки корупції в економіці та політиці. Шляхи подолання корупції</dc:title>
  <dc:creator>Александра</dc:creator>
  <cp:lastModifiedBy>User</cp:lastModifiedBy>
  <cp:revision>14</cp:revision>
  <dcterms:created xsi:type="dcterms:W3CDTF">2022-04-07T17:59:38Z</dcterms:created>
  <dcterms:modified xsi:type="dcterms:W3CDTF">2024-03-12T09:58:30Z</dcterms:modified>
</cp:coreProperties>
</file>