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1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87" r:id="rId2"/>
    <p:sldMasterId id="2147483723" r:id="rId3"/>
    <p:sldMasterId id="2147483735" r:id="rId4"/>
    <p:sldMasterId id="2147483747" r:id="rId5"/>
  </p:sldMasterIdLst>
  <p:notesMasterIdLst>
    <p:notesMasterId r:id="rId33"/>
  </p:notesMasterIdLst>
  <p:sldIdLst>
    <p:sldId id="256" r:id="rId6"/>
    <p:sldId id="258" r:id="rId7"/>
    <p:sldId id="273" r:id="rId8"/>
    <p:sldId id="261" r:id="rId9"/>
    <p:sldId id="262" r:id="rId10"/>
    <p:sldId id="271" r:id="rId11"/>
    <p:sldId id="287" r:id="rId12"/>
    <p:sldId id="284" r:id="rId13"/>
    <p:sldId id="272" r:id="rId14"/>
    <p:sldId id="285" r:id="rId15"/>
    <p:sldId id="286" r:id="rId16"/>
    <p:sldId id="288" r:id="rId17"/>
    <p:sldId id="293" r:id="rId18"/>
    <p:sldId id="275" r:id="rId19"/>
    <p:sldId id="289" r:id="rId20"/>
    <p:sldId id="277" r:id="rId21"/>
    <p:sldId id="290" r:id="rId22"/>
    <p:sldId id="291" r:id="rId23"/>
    <p:sldId id="278" r:id="rId24"/>
    <p:sldId id="292" r:id="rId25"/>
    <p:sldId id="279" r:id="rId26"/>
    <p:sldId id="280" r:id="rId27"/>
    <p:sldId id="294" r:id="rId28"/>
    <p:sldId id="295" r:id="rId29"/>
    <p:sldId id="281" r:id="rId30"/>
    <p:sldId id="282" r:id="rId31"/>
    <p:sldId id="296" r:id="rId3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89" autoAdjust="0"/>
    <p:restoredTop sz="94660"/>
  </p:normalViewPr>
  <p:slideViewPr>
    <p:cSldViewPr>
      <p:cViewPr varScale="1">
        <p:scale>
          <a:sx n="74" d="100"/>
          <a:sy n="74" d="100"/>
        </p:scale>
        <p:origin x="758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viewProps" Target="viewProps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AEF54AB-5D8F-445F-BC09-18C4B377A3FA}" type="datetimeFigureOut">
              <a:rPr lang="uk-UA"/>
              <a:pPr>
                <a:defRPr/>
              </a:pPr>
              <a:t>04.02.2025</a:t>
            </a:fld>
            <a:endParaRPr lang="uk-UA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uk-UA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uk-UA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6F8A0B1-B246-41D4-9EFD-A911038A2D32}" type="slidenum">
              <a:rPr lang="uk-UA"/>
              <a:pPr>
                <a:defRPr/>
              </a:pPr>
              <a:t>‹№›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497372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/>
          </a:p>
        </p:txBody>
      </p:sp>
      <p:sp>
        <p:nvSpPr>
          <p:cNvPr id="348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BBC5160-76F6-405D-9A9F-886A0CD9BC5B}" type="slidenum">
              <a:rPr lang="uk-UA" smtClean="0"/>
              <a:pPr eaLnBrk="1" hangingPunct="1"/>
              <a:t>15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138F4-E0FD-4504-8996-2E123AB955F4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2512059"/>
      </p:ext>
    </p:extLst>
  </p:cSld>
  <p:clrMapOvr>
    <a:masterClrMapping/>
  </p:clrMapOvr>
  <p:transition spd="slow" advClick="0" advTm="12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B4E6F-CE9D-493A-BC2B-247801008A6E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9858247"/>
      </p:ext>
    </p:extLst>
  </p:cSld>
  <p:clrMapOvr>
    <a:masterClrMapping/>
  </p:clrMapOvr>
  <p:transition spd="slow" advClick="0" advTm="12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10CD0-3349-4CE5-B59A-A5444F765C2E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6168554"/>
      </p:ext>
    </p:extLst>
  </p:cSld>
  <p:clrMapOvr>
    <a:masterClrMapping/>
  </p:clrMapOvr>
  <p:transition spd="slow" advClick="0" advTm="12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58D38-48D2-4940-9FC7-6E52DE79E38F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3105806"/>
      </p:ext>
    </p:extLst>
  </p:cSld>
  <p:clrMapOvr>
    <a:masterClrMapping/>
  </p:clrMapOvr>
  <p:transition spd="slow" advClick="0" advTm="12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AEB10-CB53-4614-825C-544601FDB629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2482093"/>
      </p:ext>
    </p:extLst>
  </p:cSld>
  <p:clrMapOvr>
    <a:masterClrMapping/>
  </p:clrMapOvr>
  <p:transition spd="slow" advClick="0" advTm="12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B2B03-3A80-4A33-8ACA-B7C65F7961EC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6518913"/>
      </p:ext>
    </p:extLst>
  </p:cSld>
  <p:clrMapOvr>
    <a:masterClrMapping/>
  </p:clrMapOvr>
  <p:transition spd="slow" advClick="0" advTm="12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852AB-8224-4002-B071-CBE7DD24E82B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5555108"/>
      </p:ext>
    </p:extLst>
  </p:cSld>
  <p:clrMapOvr>
    <a:masterClrMapping/>
  </p:clrMapOvr>
  <p:transition spd="slow" advClick="0" advTm="12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7F988E-8BFD-4706-9056-66438F33FE6B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5023580"/>
      </p:ext>
    </p:extLst>
  </p:cSld>
  <p:clrMapOvr>
    <a:masterClrMapping/>
  </p:clrMapOvr>
  <p:transition spd="slow" advClick="0" advTm="12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9598E-2A90-48B6-91AD-4B15D0E48866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0722326"/>
      </p:ext>
    </p:extLst>
  </p:cSld>
  <p:clrMapOvr>
    <a:masterClrMapping/>
  </p:clrMapOvr>
  <p:transition spd="slow" advClick="0" advTm="12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8ED7F-EEC8-4774-9DF4-73C2EBAA94DF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2630592"/>
      </p:ext>
    </p:extLst>
  </p:cSld>
  <p:clrMapOvr>
    <a:masterClrMapping/>
  </p:clrMapOvr>
  <p:transition spd="slow" advClick="0" advTm="12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8C1E1-2DEA-499D-BCDB-160973586E28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8248073"/>
      </p:ext>
    </p:extLst>
  </p:cSld>
  <p:clrMapOvr>
    <a:masterClrMapping/>
  </p:clrMapOvr>
  <p:transition spd="slow" advClick="0" advTm="12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7F8BB-0556-4914-994E-D798261E2C39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3571903"/>
      </p:ext>
    </p:extLst>
  </p:cSld>
  <p:clrMapOvr>
    <a:masterClrMapping/>
  </p:clrMapOvr>
  <p:transition spd="slow" advClick="0" advTm="12000">
    <p:wedg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A08CC-EB31-4174-B3C4-6C1882D36E04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459581"/>
      </p:ext>
    </p:extLst>
  </p:cSld>
  <p:clrMapOvr>
    <a:masterClrMapping/>
  </p:clrMapOvr>
  <p:transition spd="slow" advClick="0" advTm="12000">
    <p:wedg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EF55F-F29C-4EA5-91C6-128B9AB743D0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2426495"/>
      </p:ext>
    </p:extLst>
  </p:cSld>
  <p:clrMapOvr>
    <a:masterClrMapping/>
  </p:clrMapOvr>
  <p:transition spd="slow" advClick="0" advTm="12000">
    <p:wedg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688A5-1C04-4503-9291-0711FC00BF6F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4814535"/>
      </p:ext>
    </p:extLst>
  </p:cSld>
  <p:clrMapOvr>
    <a:masterClrMapping/>
  </p:clrMapOvr>
  <p:transition spd="slow" advClick="0" advTm="12000">
    <p:wedg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775293-7126-4630-B769-4C57568C753E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923044"/>
      </p:ext>
    </p:extLst>
  </p:cSld>
  <p:clrMapOvr>
    <a:masterClrMapping/>
  </p:clrMapOvr>
  <p:transition spd="slow" advClick="0" advTm="12000">
    <p:wedg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B7D84-D596-477E-ABC1-D3EA88A28BAE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8717904"/>
      </p:ext>
    </p:extLst>
  </p:cSld>
  <p:clrMapOvr>
    <a:masterClrMapping/>
  </p:clrMapOvr>
  <p:transition spd="slow" advClick="0" advTm="12000">
    <p:wedg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5371E-52B7-4F86-9885-2B245B957037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45407"/>
      </p:ext>
    </p:extLst>
  </p:cSld>
  <p:clrMapOvr>
    <a:masterClrMapping/>
  </p:clrMapOvr>
  <p:transition spd="slow" advClick="0" advTm="12000">
    <p:wedg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6F5CC-0CC4-4C00-8DF2-5E0D15D91664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77569"/>
      </p:ext>
    </p:extLst>
  </p:cSld>
  <p:clrMapOvr>
    <a:masterClrMapping/>
  </p:clrMapOvr>
  <p:transition spd="slow" advClick="0" advTm="12000">
    <p:wedg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AFE9A-88E0-43F8-B6B7-47C35DB105AD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2111702"/>
      </p:ext>
    </p:extLst>
  </p:cSld>
  <p:clrMapOvr>
    <a:masterClrMapping/>
  </p:clrMapOvr>
  <p:transition spd="slow" advClick="0" advTm="12000">
    <p:wedg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5A369-1E37-4226-AB91-0D060EDB9328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4079779"/>
      </p:ext>
    </p:extLst>
  </p:cSld>
  <p:clrMapOvr>
    <a:masterClrMapping/>
  </p:clrMapOvr>
  <p:transition spd="slow" advClick="0" advTm="12000">
    <p:wedg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AB3D75-A594-43C9-8E71-DBEC1E49C912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8650580"/>
      </p:ext>
    </p:extLst>
  </p:cSld>
  <p:clrMapOvr>
    <a:masterClrMapping/>
  </p:clrMapOvr>
  <p:transition spd="slow" advClick="0" advTm="12000">
    <p:wedg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C35A9-BBA8-4FB7-A6AE-681BCB605445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0466636"/>
      </p:ext>
    </p:extLst>
  </p:cSld>
  <p:clrMapOvr>
    <a:masterClrMapping/>
  </p:clrMapOvr>
  <p:transition spd="slow" advClick="0" advTm="12000">
    <p:wedg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D73A9-683A-4E6D-B70B-B735286D4A81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0634964"/>
      </p:ext>
    </p:extLst>
  </p:cSld>
  <p:clrMapOvr>
    <a:masterClrMapping/>
  </p:clrMapOvr>
  <p:transition spd="slow" advClick="0" advTm="12000">
    <p:wedg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FA683-795A-420A-8CC4-F7F58D575B0A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3849612"/>
      </p:ext>
    </p:extLst>
  </p:cSld>
  <p:clrMapOvr>
    <a:masterClrMapping/>
  </p:clrMapOvr>
  <p:transition spd="slow" advClick="0" advTm="12000">
    <p:wedg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4F0D1-CEEE-4740-B5C6-71BC3C357B07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4240114"/>
      </p:ext>
    </p:extLst>
  </p:cSld>
  <p:clrMapOvr>
    <a:masterClrMapping/>
  </p:clrMapOvr>
  <p:transition spd="slow" advClick="0" advTm="12000">
    <p:wedg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5E368-3264-4B25-8660-8B8A119CECEE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6163025"/>
      </p:ext>
    </p:extLst>
  </p:cSld>
  <p:clrMapOvr>
    <a:masterClrMapping/>
  </p:clrMapOvr>
  <p:transition spd="slow" advClick="0" advTm="12000">
    <p:wedg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5C1CA-AA13-4984-988F-FB13D93DBBB6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4778030"/>
      </p:ext>
    </p:extLst>
  </p:cSld>
  <p:clrMapOvr>
    <a:masterClrMapping/>
  </p:clrMapOvr>
  <p:transition spd="slow" advClick="0" advTm="12000">
    <p:wedg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C2ADE-AD9D-4CC4-8C44-1C2CC2C126FF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6067310"/>
      </p:ext>
    </p:extLst>
  </p:cSld>
  <p:clrMapOvr>
    <a:masterClrMapping/>
  </p:clrMapOvr>
  <p:transition spd="slow" advClick="0" advTm="12000">
    <p:wedg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94D0F-17E5-4F95-A3A7-92FC7EB25850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2864297"/>
      </p:ext>
    </p:extLst>
  </p:cSld>
  <p:clrMapOvr>
    <a:masterClrMapping/>
  </p:clrMapOvr>
  <p:transition spd="slow" advClick="0" advTm="12000">
    <p:wedg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F6DFB-B2D6-4584-A560-A55E017D7B6D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5170346"/>
      </p:ext>
    </p:extLst>
  </p:cSld>
  <p:clrMapOvr>
    <a:masterClrMapping/>
  </p:clrMapOvr>
  <p:transition spd="slow" advClick="0" advTm="12000">
    <p:wedg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914B8-E729-4856-B8CA-FEAECACA621D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090597"/>
      </p:ext>
    </p:extLst>
  </p:cSld>
  <p:clrMapOvr>
    <a:masterClrMapping/>
  </p:clrMapOvr>
  <p:transition spd="slow" advClick="0" advTm="12000">
    <p:wedg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B591A-F005-4AA8-9064-414F6ACED2D6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7961655"/>
      </p:ext>
    </p:extLst>
  </p:cSld>
  <p:clrMapOvr>
    <a:masterClrMapping/>
  </p:clrMapOvr>
  <p:transition spd="slow" advClick="0" advTm="12000">
    <p:wedg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EA4F4-1025-4B50-A1A3-ACC1907B9900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4530061"/>
      </p:ext>
    </p:extLst>
  </p:cSld>
  <p:clrMapOvr>
    <a:masterClrMapping/>
  </p:clrMapOvr>
  <p:transition spd="slow" advClick="0" advTm="12000">
    <p:wedg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8E0AE-D876-4E58-86CE-17A6396ED084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767508"/>
      </p:ext>
    </p:extLst>
  </p:cSld>
  <p:clrMapOvr>
    <a:masterClrMapping/>
  </p:clrMapOvr>
  <p:transition spd="slow" advClick="0" advTm="12000">
    <p:wedg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E0691-4456-4EFC-87B2-48354D0E9620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1278031"/>
      </p:ext>
    </p:extLst>
  </p:cSld>
  <p:clrMapOvr>
    <a:masterClrMapping/>
  </p:clrMapOvr>
  <p:transition spd="slow" advClick="0" advTm="12000">
    <p:wedg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4E71C-5617-4650-A3E4-A6ECE204F681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7979131"/>
      </p:ext>
    </p:extLst>
  </p:cSld>
  <p:clrMapOvr>
    <a:masterClrMapping/>
  </p:clrMapOvr>
  <p:transition spd="slow" advClick="0" advTm="12000">
    <p:wedg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E361C-4DB3-4D70-B976-5B4DB7F7EB70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6752927"/>
      </p:ext>
    </p:extLst>
  </p:cSld>
  <p:clrMapOvr>
    <a:masterClrMapping/>
  </p:clrMapOvr>
  <p:transition spd="slow" advClick="0" advTm="12000">
    <p:wedg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4BBC1-5205-492C-887E-CE8BF23C0828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1494334"/>
      </p:ext>
    </p:extLst>
  </p:cSld>
  <p:clrMapOvr>
    <a:masterClrMapping/>
  </p:clrMapOvr>
  <p:transition spd="slow" advClick="0" advTm="12000">
    <p:wedg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994B8-CCD0-48AC-9E4A-8CD2950E198E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2997203"/>
      </p:ext>
    </p:extLst>
  </p:cSld>
  <p:clrMapOvr>
    <a:masterClrMapping/>
  </p:clrMapOvr>
  <p:transition spd="slow" advClick="0" advTm="12000">
    <p:wedg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2048E9-5019-4213-8EBF-DFBD88154C3F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1384080"/>
      </p:ext>
    </p:extLst>
  </p:cSld>
  <p:clrMapOvr>
    <a:masterClrMapping/>
  </p:clrMapOvr>
  <p:transition spd="slow" advClick="0" advTm="12000">
    <p:wedg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BA7F81-42AE-4039-9AB6-3B2AC298ECF0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8318700"/>
      </p:ext>
    </p:extLst>
  </p:cSld>
  <p:clrMapOvr>
    <a:masterClrMapping/>
  </p:clrMapOvr>
  <p:transition spd="slow" advClick="0" advTm="12000">
    <p:wedg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49E77-6D16-47B1-BB04-FBDFBE0B987A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0484164"/>
      </p:ext>
    </p:extLst>
  </p:cSld>
  <p:clrMapOvr>
    <a:masterClrMapping/>
  </p:clrMapOvr>
  <p:transition spd="slow" advClick="0" advTm="12000">
    <p:wedg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BF604-063F-4C6B-A6ED-176A6FC76B3A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7243479"/>
      </p:ext>
    </p:extLst>
  </p:cSld>
  <p:clrMapOvr>
    <a:masterClrMapping/>
  </p:clrMapOvr>
  <p:transition spd="slow" advClick="0" advTm="12000">
    <p:wedg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6B9A2-7B45-4616-82BA-B977F421EA92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8804204"/>
      </p:ext>
    </p:extLst>
  </p:cSld>
  <p:clrMapOvr>
    <a:masterClrMapping/>
  </p:clrMapOvr>
  <p:transition spd="slow" advClick="0" advTm="12000">
    <p:wedg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68885-302E-4A5B-BA19-0F97C7F6F5ED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3436421"/>
      </p:ext>
    </p:extLst>
  </p:cSld>
  <p:clrMapOvr>
    <a:masterClrMapping/>
  </p:clrMapOvr>
  <p:transition spd="slow" advClick="0" advTm="12000">
    <p:wedg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357EC-573B-45D9-9EF0-BE4CE8EF9D03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7609659"/>
      </p:ext>
    </p:extLst>
  </p:cSld>
  <p:clrMapOvr>
    <a:masterClrMapping/>
  </p:clrMapOvr>
  <p:transition spd="slow" advClick="0" advTm="12000">
    <p:wedg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3C94E-3338-404F-8DDB-BD153C7F27D3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0482950"/>
      </p:ext>
    </p:extLst>
  </p:cSld>
  <p:clrMapOvr>
    <a:masterClrMapping/>
  </p:clrMapOvr>
  <p:transition spd="slow" advClick="0" advTm="12000">
    <p:wedg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5ED8B-9E84-436C-83D9-B392D9BAA74D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9428631"/>
      </p:ext>
    </p:extLst>
  </p:cSld>
  <p:clrMapOvr>
    <a:masterClrMapping/>
  </p:clrMapOvr>
  <p:transition spd="slow" advClick="0" advTm="12000">
    <p:wedg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EB280-8D47-4F1B-910C-65FB4905A8D6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1801509"/>
      </p:ext>
    </p:extLst>
  </p:cSld>
  <p:clrMapOvr>
    <a:masterClrMapping/>
  </p:clrMapOvr>
  <p:transition spd="slow" advClick="0" advTm="12000">
    <p:wedg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72A4E-D4D5-42FA-BB39-8A16DD858124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2739980"/>
      </p:ext>
    </p:extLst>
  </p:cSld>
  <p:clrMapOvr>
    <a:masterClrMapping/>
  </p:clrMapOvr>
  <p:transition spd="slow" advClick="0" advTm="12000">
    <p:wedg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B7033-3635-41E3-8E83-E92B3DC6E030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2195905"/>
      </p:ext>
    </p:extLst>
  </p:cSld>
  <p:clrMapOvr>
    <a:masterClrMapping/>
  </p:clrMapOvr>
  <p:transition spd="slow" advClick="0" advTm="12000">
    <p:wedg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FB49C-07F9-46C5-A0FA-0C72DE91D842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3079043"/>
      </p:ext>
    </p:extLst>
  </p:cSld>
  <p:clrMapOvr>
    <a:masterClrMapping/>
  </p:clrMapOvr>
  <p:transition spd="slow" advClick="0" advTm="12000">
    <p:wedg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E1E59-68E0-4457-8E8C-2E91B877E0BE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8789519"/>
      </p:ext>
    </p:extLst>
  </p:cSld>
  <p:clrMapOvr>
    <a:masterClrMapping/>
  </p:clrMapOvr>
  <p:transition spd="slow" advClick="0" advTm="12000">
    <p:wedg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BC4431-0E4E-4D12-B771-A98B871ECBC2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895956"/>
      </p:ext>
    </p:extLst>
  </p:cSld>
  <p:clrMapOvr>
    <a:masterClrMapping/>
  </p:clrMapOvr>
  <p:transition spd="slow" advClick="0" advTm="12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41F5C4F-B062-47D5-B1FE-567CE1E0A63F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ransition spd="slow" advClick="0" advTm="12000">
    <p:wedg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52A3CCB-D2AF-4531-B7E3-CF3BD689520A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ransition spd="slow" advClick="0" advTm="12000">
    <p:wedg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07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9A3E6EB-77BE-4ABF-A788-828CBB51C540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ransition spd="slow" advClick="0" advTm="12000">
    <p:wedg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409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5FB2019-7035-4772-9194-05DA1242DCED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slow" advClick="0" advTm="12000">
    <p:wedg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512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4E6310B-2D54-4081-AD72-058A3C0EF941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</p:sldLayoutIdLst>
  <p:transition spd="slow" advClick="0" advTm="12000">
    <p:wedg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3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34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51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45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1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5.xml"/><Relationship Id="rId1" Type="http://schemas.openxmlformats.org/officeDocument/2006/relationships/tags" Target="../tags/tag8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45.xml"/><Relationship Id="rId1" Type="http://schemas.openxmlformats.org/officeDocument/2006/relationships/tags" Target="../tags/tag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1.xml"/><Relationship Id="rId1" Type="http://schemas.openxmlformats.org/officeDocument/2006/relationships/tags" Target="../tags/tag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45.xml"/><Relationship Id="rId1" Type="http://schemas.openxmlformats.org/officeDocument/2006/relationships/tags" Target="../tags/tag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0" y="0"/>
            <a:ext cx="9144000" cy="2997200"/>
          </a:xfrm>
        </p:spPr>
        <p:txBody>
          <a:bodyPr/>
          <a:lstStyle/>
          <a:p>
            <a:pPr eaLnBrk="1" hangingPunct="1"/>
            <a:r>
              <a:rPr lang="uk-UA" sz="5500">
                <a:solidFill>
                  <a:srgbClr val="FFC000"/>
                </a:solidFill>
                <a:latin typeface="Arial Black" pitchFamily="34" charset="0"/>
              </a:rPr>
              <a:t>ПРОГОЛОШЕННЯ АВТОНОМІЇ УКРАЇНИ. </a:t>
            </a:r>
            <a:br>
              <a:rPr lang="uk-UA" sz="5500">
                <a:solidFill>
                  <a:srgbClr val="FFC000"/>
                </a:solidFill>
                <a:latin typeface="Arial Black" pitchFamily="34" charset="0"/>
              </a:rPr>
            </a:br>
            <a:r>
              <a:rPr lang="uk-UA" sz="5500">
                <a:solidFill>
                  <a:srgbClr val="FFC000"/>
                </a:solidFill>
                <a:latin typeface="Arial Black" pitchFamily="34" charset="0"/>
              </a:rPr>
              <a:t>І і ІІ Універсали УЦР.</a:t>
            </a:r>
          </a:p>
        </p:txBody>
      </p:sp>
      <p:pic>
        <p:nvPicPr>
          <p:cNvPr id="6147" name="Picture 5" descr="C:\Users\1\Desktop\10 украина\Урок 17 Провозглашение автономии Украины\Урок 17 Провозглашение автономии Украины\Иллюстрации\2 универсал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852738"/>
            <a:ext cx="5721350" cy="358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2000"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0" y="4130675"/>
            <a:ext cx="9144000" cy="2611438"/>
          </a:xfrm>
        </p:spPr>
        <p:txBody>
          <a:bodyPr/>
          <a:lstStyle/>
          <a:p>
            <a:r>
              <a:rPr lang="ru-RU" sz="3200" b="1"/>
              <a:t>Після утворення УЦР боротьба за автономію України стає дедалі запеклішою. Ця мета прозвучала у рішеннях Всеукраїнського національного конгресу та Українського військового з’їзду.</a:t>
            </a:r>
            <a:endParaRPr lang="ru-RU" sz="3200"/>
          </a:p>
        </p:txBody>
      </p:sp>
      <p:pic>
        <p:nvPicPr>
          <p:cNvPr id="7171" name="Picture 5" descr="C:\Users\1\Desktop\10 украина\Урок 17 Провозглашение автономии Украины\Урок 17 Провозглашение автономии Украины\Иллюстрации\Конгресс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66688"/>
            <a:ext cx="5373688" cy="396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2000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0" y="115888"/>
            <a:ext cx="9144000" cy="936625"/>
          </a:xfrm>
        </p:spPr>
        <p:txBody>
          <a:bodyPr/>
          <a:lstStyle/>
          <a:p>
            <a:r>
              <a:rPr lang="ru-RU" sz="3600">
                <a:solidFill>
                  <a:srgbClr val="FFC000"/>
                </a:solidFill>
                <a:latin typeface="Arial Black" pitchFamily="34" charset="0"/>
              </a:rPr>
              <a:t>Розгортання національно – визвольного руху.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0" y="1268413"/>
            <a:ext cx="3492500" cy="4857750"/>
          </a:xfrm>
        </p:spPr>
        <p:txBody>
          <a:bodyPr>
            <a:norm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sz="3200" b="1" u="sng" dirty="0"/>
              <a:t>Березень 1917р.</a:t>
            </a:r>
            <a:r>
              <a:rPr lang="uk-UA" sz="3200" b="1" dirty="0"/>
              <a:t> – утворення Українського військового клубу ім. гетьмана Павла Полуботка.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3203575" y="1125538"/>
            <a:ext cx="5832475" cy="5732462"/>
          </a:xfrm>
        </p:spPr>
        <p:txBody>
          <a:bodyPr>
            <a:no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sz="2400" b="1" u="sng" dirty="0"/>
              <a:t>Травень 1917р</a:t>
            </a:r>
            <a:r>
              <a:rPr lang="uk-UA" sz="2400" b="1" dirty="0"/>
              <a:t>. – Перший Всеукраїнський військовий з’їзд.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sz="2400" b="1" u="sng" dirty="0"/>
              <a:t>Рішення</a:t>
            </a:r>
            <a:r>
              <a:rPr lang="uk-UA" sz="2400" b="1" dirty="0"/>
              <a:t>: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uk-UA" sz="2400" b="1" dirty="0"/>
              <a:t>Визнання Української Центральної Ради;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uk-UA" sz="2400" b="1" dirty="0"/>
              <a:t>Національно – територіальна автономія України;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uk-UA" sz="2400" b="1" dirty="0"/>
              <a:t>Заключення миру з Троїстим союзом без анексій та контрибуцій;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uk-UA" sz="2400" b="1" dirty="0"/>
              <a:t>Обрання Генерального військового комітету на чолі з С. Петлюрою для формування українських військових частин</a:t>
            </a:r>
            <a:r>
              <a:rPr lang="ru-RU" sz="2400" b="1" dirty="0"/>
              <a:t>.</a:t>
            </a:r>
          </a:p>
        </p:txBody>
      </p:sp>
    </p:spTree>
  </p:cSld>
  <p:clrMapOvr>
    <a:masterClrMapping/>
  </p:clrMapOvr>
  <p:transition spd="slow" advClick="0" advTm="12000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  <p:custDataLst>
              <p:tags r:id="rId1"/>
            </p:custDataLst>
          </p:nvPr>
        </p:nvSpPr>
        <p:spPr>
          <a:xfrm>
            <a:off x="0" y="3684588"/>
            <a:ext cx="9144000" cy="3173412"/>
          </a:xfrm>
        </p:spPr>
        <p:txBody>
          <a:bodyPr/>
          <a:lstStyle/>
          <a:p>
            <a:pPr>
              <a:buFont typeface="Arial" pitchFamily="34" charset="0"/>
              <a:buNone/>
              <a:defRPr/>
            </a:pPr>
            <a:r>
              <a:rPr lang="uk-UA" sz="2800" b="1" dirty="0"/>
              <a:t>Центральна Рада дедалі активніше вимагає визнання і схвалення Тимчасовим урядом автономії України. З цією метою в </a:t>
            </a:r>
            <a:r>
              <a:rPr lang="uk-UA" sz="2800" b="1" u="sng" dirty="0"/>
              <a:t>16 (29) травня</a:t>
            </a:r>
            <a:r>
              <a:rPr lang="uk-UA" sz="2800" b="1" dirty="0"/>
              <a:t> </a:t>
            </a:r>
            <a:r>
              <a:rPr lang="uk-UA" sz="2800" b="1" u="sng" dirty="0"/>
              <a:t>1917 р</a:t>
            </a:r>
            <a:r>
              <a:rPr lang="uk-UA" sz="2800" b="1" dirty="0"/>
              <a:t>. до </a:t>
            </a:r>
            <a:r>
              <a:rPr lang="uk-UA" sz="2800" b="1" u="sng" dirty="0"/>
              <a:t>Петрограда</a:t>
            </a:r>
            <a:r>
              <a:rPr lang="uk-UA" sz="2800" b="1" dirty="0"/>
              <a:t> виїхала представницька делегація </a:t>
            </a:r>
            <a:r>
              <a:rPr lang="uk-UA" sz="2800" b="1" u="sng" dirty="0"/>
              <a:t>УЦР</a:t>
            </a:r>
            <a:r>
              <a:rPr lang="uk-UA" sz="2800" b="1" dirty="0"/>
              <a:t>, очолювана лідерами найвпливовіших українських партій — В. Винниченком, М. Ковалевським та С. Єфремовим.</a:t>
            </a:r>
          </a:p>
        </p:txBody>
      </p:sp>
      <p:pic>
        <p:nvPicPr>
          <p:cNvPr id="9219" name="Picture 5" descr="C:\Users\1\Desktop\10 украина\Урок 17 Провозглашение автономии Украины\Урок 17 Провозглашение автономии Украины\Иллюстрации\Первый секретариат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96850"/>
            <a:ext cx="5586413" cy="348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2000"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4356100" y="404813"/>
            <a:ext cx="4787900" cy="6337300"/>
          </a:xfrm>
        </p:spPr>
        <p:txBody>
          <a:bodyPr/>
          <a:lstStyle/>
          <a:p>
            <a:r>
              <a:rPr lang="ru-RU" sz="3200" b="1"/>
              <a:t>В. Винниченко зазначав: «Тільки десь там собі хоч згадайте, що ви іменно до автономії України ставитесь «прихильно». Не заводьте її зараз, ми готові скільки там треба ждати здійснення цього постуляту…»</a:t>
            </a:r>
            <a:br>
              <a:rPr lang="ru-RU" sz="2800" b="1"/>
            </a:br>
            <a:endParaRPr lang="ru-RU" sz="2800" b="1"/>
          </a:p>
        </p:txBody>
      </p:sp>
      <p:pic>
        <p:nvPicPr>
          <p:cNvPr id="10243" name="Picture 5" descr="C:\Users\1\Desktop\10 украина\Урок 17 Провозглашение автономии Украины\Урок 17 Провозглашение автономии Украины\Иллюстрации\Винниченко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620713"/>
            <a:ext cx="4070350" cy="551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2000"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5175"/>
          </a:xfrm>
        </p:spPr>
        <p:txBody>
          <a:bodyPr/>
          <a:lstStyle/>
          <a:p>
            <a:r>
              <a:rPr lang="ru-RU" sz="4000" b="1">
                <a:solidFill>
                  <a:srgbClr val="FFC000"/>
                </a:solidFill>
              </a:rPr>
              <a:t>Переговори в Петрограді.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39750" y="1016000"/>
            <a:ext cx="3384550" cy="12604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latin typeface="Courier New" pitchFamily="49" charset="0"/>
                <a:cs typeface="Courier New" pitchFamily="49" charset="0"/>
              </a:rPr>
              <a:t>Українська Центральна Рада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latin typeface="Courier New" pitchFamily="49" charset="0"/>
                <a:cs typeface="Courier New" pitchFamily="49" charset="0"/>
              </a:rPr>
              <a:t>В.Винниченко</a:t>
            </a:r>
            <a:endParaRPr lang="ru-RU" sz="24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64163" y="1016000"/>
            <a:ext cx="3311525" cy="12604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latin typeface="Courier New" pitchFamily="49" charset="0"/>
                <a:cs typeface="Courier New" pitchFamily="49" charset="0"/>
              </a:rPr>
              <a:t>Тимчасовий уряд</a:t>
            </a:r>
            <a:endParaRPr lang="ru-RU" sz="24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39750" y="2492375"/>
            <a:ext cx="3960813" cy="41767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Офіційне</a:t>
            </a:r>
            <a:r>
              <a:rPr lang="uk-UA" sz="2200" b="1" dirty="0">
                <a:latin typeface="Courier New" pitchFamily="49" charset="0"/>
                <a:cs typeface="Courier New" pitchFamily="49" charset="0"/>
              </a:rPr>
              <a:t> визнання автономії України;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Визначення</a:t>
            </a:r>
            <a:r>
              <a:rPr lang="uk-UA" sz="2200" b="1" dirty="0">
                <a:latin typeface="Courier New" pitchFamily="49" charset="0"/>
                <a:cs typeface="Courier New" pitchFamily="49" charset="0"/>
              </a:rPr>
              <a:t> кордонів України відповідно етнографічного принципу;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Українізація</a:t>
            </a:r>
            <a:r>
              <a:rPr lang="uk-UA" sz="2200" b="1" dirty="0">
                <a:latin typeface="Courier New" pitchFamily="49" charset="0"/>
                <a:cs typeface="Courier New" pitchFamily="49" charset="0"/>
              </a:rPr>
              <a:t> вищої та середньої школи;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Надання</a:t>
            </a:r>
            <a:r>
              <a:rPr lang="uk-UA" sz="2200" b="1" dirty="0">
                <a:latin typeface="Courier New" pitchFamily="49" charset="0"/>
                <a:cs typeface="Courier New" pitchFamily="49" charset="0"/>
              </a:rPr>
              <a:t> УЦР коштів;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Виділення</a:t>
            </a:r>
            <a:r>
              <a:rPr lang="uk-UA" sz="2200" b="1" dirty="0">
                <a:latin typeface="Courier New" pitchFamily="49" charset="0"/>
                <a:cs typeface="Courier New" pitchFamily="49" charset="0"/>
              </a:rPr>
              <a:t> солдат – українців в окремі військові частини.</a:t>
            </a:r>
            <a:endParaRPr lang="ru-RU" sz="22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787900" y="2492375"/>
            <a:ext cx="3887788" cy="41767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Збереження </a:t>
            </a:r>
            <a:r>
              <a:rPr lang="uk-UA" sz="2400" b="1" dirty="0">
                <a:latin typeface="Courier New" pitchFamily="49" charset="0"/>
                <a:cs typeface="Courier New" pitchFamily="49" charset="0"/>
              </a:rPr>
              <a:t>територіальної цілісності Росії;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Відмова </a:t>
            </a:r>
            <a:r>
              <a:rPr lang="uk-UA" sz="2400" b="1" dirty="0">
                <a:latin typeface="Courier New" pitchFamily="49" charset="0"/>
                <a:cs typeface="Courier New" pitchFamily="49" charset="0"/>
              </a:rPr>
              <a:t>у наданні автономії України;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Питання</a:t>
            </a:r>
            <a:r>
              <a:rPr lang="uk-UA" sz="2400" b="1" dirty="0">
                <a:latin typeface="Courier New" pitchFamily="49" charset="0"/>
                <a:cs typeface="Courier New" pitchFamily="49" charset="0"/>
              </a:rPr>
              <a:t> автономії України повинні розглянути Установчі Збори Росії.</a:t>
            </a:r>
            <a:endParaRPr lang="ru-RU" sz="2400" b="1" dirty="0">
              <a:latin typeface="Courier New" pitchFamily="49" charset="0"/>
              <a:cs typeface="Courier New" pitchFamily="49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3952875" y="1628775"/>
            <a:ext cx="1368425" cy="0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72" name="TextBox 9"/>
          <p:cNvSpPr txBox="1">
            <a:spLocks noChangeArrowheads="1"/>
          </p:cNvSpPr>
          <p:nvPr/>
        </p:nvSpPr>
        <p:spPr bwMode="auto">
          <a:xfrm>
            <a:off x="4014788" y="981075"/>
            <a:ext cx="12239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b="1">
                <a:latin typeface="Courier New" pitchFamily="49" charset="0"/>
                <a:cs typeface="Courier New" pitchFamily="49" charset="0"/>
              </a:rPr>
              <a:t>травень 1917 р</a:t>
            </a:r>
            <a:endParaRPr lang="ru-RU" b="1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slow" advClick="0" advTm="12000"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Рисунок 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lum bright="-10000" contrast="30000"/>
          </a:blip>
          <a:srcRect/>
          <a:stretch>
            <a:fillRect/>
          </a:stretch>
        </p:blipFill>
        <p:spPr bwMode="auto">
          <a:xfrm>
            <a:off x="0" y="1192213"/>
            <a:ext cx="9144000" cy="3965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12000"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98988" y="476250"/>
            <a:ext cx="4545012" cy="6381750"/>
          </a:xfrm>
        </p:spPr>
        <p:txBody>
          <a:bodyPr/>
          <a:lstStyle/>
          <a:p>
            <a:pPr>
              <a:buFont typeface="Arial" pitchFamily="34" charset="0"/>
              <a:buNone/>
              <a:defRPr/>
            </a:pPr>
            <a:r>
              <a:rPr lang="uk-UA" sz="3300" b="1" dirty="0"/>
              <a:t>М. Грушевський багатозначно заявив: «Свято революції скінчилося. Настає грізний час!» Центральна Рада на той час мала лише моральний вплив та підтримку неорганізованих народних мас. </a:t>
            </a:r>
          </a:p>
        </p:txBody>
      </p:sp>
      <p:pic>
        <p:nvPicPr>
          <p:cNvPr id="13315" name="Picture 5" descr="C:\Users\1\Desktop\10 украина\Урок 17 Провозглашение автономии Украины\Урок 17 Провозглашение автономии Украины\Иллюстрации\Грушевский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620713"/>
            <a:ext cx="4313238" cy="554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2000"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51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b="1" dirty="0">
                <a:solidFill>
                  <a:srgbClr val="FFC000"/>
                </a:solidFill>
              </a:rPr>
              <a:t>І селянський і ІІ військовий з</a:t>
            </a:r>
            <a:r>
              <a:rPr lang="en-US" b="1" dirty="0">
                <a:solidFill>
                  <a:srgbClr val="FFC000"/>
                </a:solidFill>
              </a:rPr>
              <a:t>’</a:t>
            </a:r>
            <a:r>
              <a:rPr lang="uk-UA" b="1" dirty="0">
                <a:solidFill>
                  <a:srgbClr val="FFC000"/>
                </a:solidFill>
              </a:rPr>
              <a:t>їзди.</a:t>
            </a:r>
            <a:endParaRPr lang="ru-RU" b="1" dirty="0">
              <a:solidFill>
                <a:srgbClr val="FFC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0" y="836613"/>
            <a:ext cx="4284663" cy="6021387"/>
          </a:xfrm>
        </p:spPr>
        <p:txBody>
          <a:bodyPr>
            <a:no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ru-RU" sz="2700" b="1" u="sng" dirty="0"/>
              <a:t>28 </a:t>
            </a:r>
            <a:r>
              <a:rPr lang="ru-RU" sz="2700" b="1" u="sng" dirty="0" err="1"/>
              <a:t>травня</a:t>
            </a:r>
            <a:r>
              <a:rPr lang="ru-RU" sz="2700" b="1" u="sng" dirty="0"/>
              <a:t>–2 червня (10–15 червня) 1917р.</a:t>
            </a:r>
            <a:r>
              <a:rPr lang="ru-RU" sz="2700" b="1" dirty="0"/>
              <a:t> </a:t>
            </a:r>
            <a:r>
              <a:rPr lang="uk-UA" sz="2700" b="1" dirty="0"/>
              <a:t>– Перший Всеукраїнський селянський з’їзд.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sz="2700" b="1" u="sng" dirty="0"/>
              <a:t>Рішення</a:t>
            </a:r>
            <a:r>
              <a:rPr lang="uk-UA" sz="2700" b="1" dirty="0"/>
              <a:t>: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uk-UA" sz="2700" b="1" dirty="0"/>
              <a:t>Проголошення автономії України;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uk-UA" sz="2700" b="1" dirty="0"/>
              <a:t>обрання Ради селянських депутатів, яка увійшла до складу УЦР</a:t>
            </a:r>
            <a:endParaRPr lang="ru-RU" sz="2700" b="1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4067175" y="836613"/>
            <a:ext cx="5184775" cy="6021387"/>
          </a:xfrm>
        </p:spPr>
        <p:txBody>
          <a:bodyPr>
            <a:no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sz="2700" b="1" u="sng" dirty="0"/>
              <a:t>5–10 (18-23) червня 1917р</a:t>
            </a:r>
            <a:r>
              <a:rPr lang="uk-UA" sz="2700" b="1" dirty="0"/>
              <a:t>. – Другий Всеукраїнський військовий з’їзд.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uk-UA" sz="2700" b="1" u="sng" dirty="0"/>
              <a:t>Рішення</a:t>
            </a:r>
            <a:r>
              <a:rPr lang="uk-UA" sz="2700" b="1" dirty="0"/>
              <a:t>: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uk-UA" sz="2700" b="1" dirty="0"/>
              <a:t>Проголошення автономії України;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uk-UA" sz="2700" b="1" dirty="0"/>
              <a:t>Обрання Ради військових депутатів, яка стала складової частиною УЦР;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uk-UA" sz="2700" b="1" dirty="0"/>
              <a:t>Українізація армії;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r>
              <a:rPr lang="uk-UA" sz="2700" b="1" dirty="0"/>
              <a:t>Ухвалення Першого Універсалу УЦР. </a:t>
            </a:r>
            <a:endParaRPr lang="ru-RU" sz="2700" b="1" dirty="0"/>
          </a:p>
        </p:txBody>
      </p:sp>
    </p:spTree>
  </p:cSld>
  <p:clrMapOvr>
    <a:masterClrMapping/>
  </p:clrMapOvr>
  <p:transition spd="slow" advClick="0" advTm="12000"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4124325" y="0"/>
            <a:ext cx="5019675" cy="6858000"/>
          </a:xfrm>
        </p:spPr>
        <p:txBody>
          <a:bodyPr/>
          <a:lstStyle/>
          <a:p>
            <a:r>
              <a:rPr lang="ru-RU" sz="3000" b="1"/>
              <a:t>Поклавши в основу своєї тактичної лінії принцип «Ні бунту, ні покірності», Центральна Рада знайшла таке рішення: </a:t>
            </a:r>
            <a:r>
              <a:rPr lang="ru-RU" sz="3000" b="1" u="sng"/>
              <a:t>10 (23) червня 1917 року</a:t>
            </a:r>
            <a:r>
              <a:rPr lang="ru-RU" sz="3000" b="1"/>
              <a:t> вона приймає</a:t>
            </a:r>
            <a:br>
              <a:rPr lang="ru-RU" sz="3000" b="1"/>
            </a:br>
            <a:r>
              <a:rPr lang="ru-RU" sz="3000" b="1" u="sng"/>
              <a:t>Перший Універсал</a:t>
            </a:r>
            <a:r>
              <a:rPr lang="ru-RU" sz="3000" b="1"/>
              <a:t>, у якому проголосила автономію України і підкреслила, що «однині самі будемо творити наше життя».</a:t>
            </a:r>
          </a:p>
        </p:txBody>
      </p:sp>
      <p:pic>
        <p:nvPicPr>
          <p:cNvPr id="15363" name="Picture 5" descr="C:\Users\1\Desktop\10 украина\Урок 17 Провозглашение автономии Украины\Урок 17 Провозглашение автономии Украины\Иллюстрации\І Универсал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20713"/>
            <a:ext cx="3910012" cy="537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2000"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0" y="0"/>
          <a:ext cx="9039225" cy="6788150"/>
        </p:xfrm>
        <a:graphic>
          <a:graphicData uri="http://schemas.openxmlformats.org/drawingml/2006/table">
            <a:tbl>
              <a:tblPr/>
              <a:tblGrid>
                <a:gridCol w="20493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899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577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4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Перший Універсал (10 (23 </a:t>
                      </a:r>
                      <a:r>
                        <a:rPr kumimoji="0" lang="uk-UA" sz="2400" b="1" i="0" u="none" strike="noStrike" cap="none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н.с</a:t>
                      </a:r>
                      <a:r>
                        <a:rPr kumimoji="0" lang="uk-UA" sz="24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.) червня 1917 р.)</a:t>
                      </a:r>
                      <a:endParaRPr kumimoji="0" lang="uk-UA" sz="24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9583" marR="39583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77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Причини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проголошення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Calibri" pitchFamily="34" charset="0"/>
                      </a:endParaRPr>
                    </a:p>
                  </a:txBody>
                  <a:tcPr marL="39583" marR="39583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Відхилення Тимчасовим урядом вимог делегації УЦР на чолі з В. Винниченком про надання Україні автономії. Ініціювання II Військовим з’їздом проголошення автономії</a:t>
                      </a: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Calibri" pitchFamily="34" charset="0"/>
                        </a:rPr>
                        <a:t> </a:t>
                      </a: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України без згоди Тимчасового уряду</a:t>
                      </a:r>
                      <a:endParaRPr kumimoji="0" lang="uk-UA" sz="18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Calibri" pitchFamily="34" charset="0"/>
                      </a:endParaRPr>
                    </a:p>
                  </a:txBody>
                  <a:tcPr marL="39583" marR="39583" marT="0" marB="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031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Основні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положення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Calibri" pitchFamily="34" charset="0"/>
                      </a:endParaRPr>
                    </a:p>
                  </a:txBody>
                  <a:tcPr marL="39583" marR="39583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• Проголошення автономії України.</a:t>
                      </a:r>
                      <a:endParaRPr kumimoji="0" lang="uk-UA" sz="18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• УЦР — вищий державний орган влади в Україні до скликання Всенародних Українських зборів.</a:t>
                      </a:r>
                      <a:endParaRPr kumimoji="0" lang="uk-UA" sz="18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• Заклик до населення створювати підпорядковані УЦР</a:t>
                      </a: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Calibri" pitchFamily="34" charset="0"/>
                        </a:rPr>
                        <a:t> </a:t>
                      </a: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органи влади на місцях.</a:t>
                      </a:r>
                      <a:endParaRPr kumimoji="0" lang="uk-UA" sz="18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• Створення української державної скарбниці за рахунок</a:t>
                      </a: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Calibri" pitchFamily="34" charset="0"/>
                        </a:rPr>
                        <a:t> </a:t>
                      </a: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спеціального податку з населення.</a:t>
                      </a:r>
                      <a:endParaRPr kumimoji="0" lang="uk-UA" sz="18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• Участь представників усіх національностей у державотворчих процесах в Україні.</a:t>
                      </a:r>
                      <a:endParaRPr kumimoji="0" lang="uk-UA" sz="18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• Необхідність розробки закону про землю, за яким право порядкувати землею належало б виключно народові України</a:t>
                      </a:r>
                      <a:endParaRPr kumimoji="0" lang="uk-UA" sz="18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Calibri" pitchFamily="34" charset="0"/>
                      </a:endParaRPr>
                    </a:p>
                  </a:txBody>
                  <a:tcPr marL="39583" marR="39583" marT="0" marB="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515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Результати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та наслідки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Calibri" pitchFamily="34" charset="0"/>
                      </a:endParaRPr>
                    </a:p>
                  </a:txBody>
                  <a:tcPr marL="39583" marR="39583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Фактичне перетворення УЦР на законодавчий орган. Створення першого українського уряду — Генерального Секретаріату, який складався з восьми секретарств (внутрішніх, продовольчих, військових, земельних, судових,</a:t>
                      </a: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Calibri" pitchFamily="34" charset="0"/>
                        </a:rPr>
                        <a:t> </a:t>
                      </a: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міжнаціональних справ, фінансів, освіти). Голова —</a:t>
                      </a: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Calibri" pitchFamily="34" charset="0"/>
                        </a:rPr>
                        <a:t> </a:t>
                      </a: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В. Винниченко</a:t>
                      </a:r>
                      <a:endParaRPr kumimoji="0" lang="uk-UA" sz="18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Calibri" pitchFamily="34" charset="0"/>
                      </a:endParaRPr>
                    </a:p>
                  </a:txBody>
                  <a:tcPr marL="39583" marR="39583" marT="0" marB="0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 advClick="0" advTm="12000">
    <p:wedg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2875"/>
          </a:xfrm>
        </p:spPr>
        <p:txBody>
          <a:bodyPr/>
          <a:lstStyle/>
          <a:p>
            <a:r>
              <a:rPr lang="uk-UA" sz="3200" b="1">
                <a:solidFill>
                  <a:srgbClr val="FFC000"/>
                </a:solidFill>
              </a:rPr>
              <a:t>Утворення українського уряду (вищого органу виконавчої влади) - </a:t>
            </a:r>
            <a:r>
              <a:rPr lang="uk-UA" sz="3200" b="1" u="sng">
                <a:solidFill>
                  <a:srgbClr val="FFC000"/>
                </a:solidFill>
              </a:rPr>
              <a:t>Генерального секретаріату</a:t>
            </a:r>
            <a:r>
              <a:rPr lang="uk-UA" sz="3200" b="1">
                <a:solidFill>
                  <a:srgbClr val="FFC000"/>
                </a:solidFill>
              </a:rPr>
              <a:t> 15 (28) червня 1917 року.</a:t>
            </a:r>
            <a:endParaRPr lang="ru-RU" sz="3200" b="1">
              <a:solidFill>
                <a:srgbClr val="FFC000"/>
              </a:solidFill>
            </a:endParaRPr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25" y="1557338"/>
            <a:ext cx="8280400" cy="1150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25" y="2708275"/>
            <a:ext cx="8280400" cy="4033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1908175" y="3068638"/>
            <a:ext cx="230346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12000">
    <p:wedg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dirty="0"/>
              <a:t>Структура органів влади Центральної Ради</a:t>
            </a:r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916238" y="1833563"/>
            <a:ext cx="3240087" cy="10080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u="sng" dirty="0">
                <a:latin typeface="Courier New" pitchFamily="49" charset="0"/>
                <a:cs typeface="Courier New" pitchFamily="49" charset="0"/>
              </a:rPr>
              <a:t>Центральна Рада</a:t>
            </a:r>
            <a:r>
              <a:rPr lang="uk-UA" sz="2000" b="1" dirty="0">
                <a:latin typeface="Courier New" pitchFamily="49" charset="0"/>
                <a:cs typeface="Courier New" pitchFamily="49" charset="0"/>
              </a:rPr>
              <a:t> – вищий орган влади</a:t>
            </a:r>
            <a:endParaRPr lang="ru-RU" sz="20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0825" y="3500438"/>
            <a:ext cx="3457575" cy="11525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u="sng" dirty="0">
                <a:latin typeface="Courier New" pitchFamily="49" charset="0"/>
                <a:cs typeface="Courier New" pitchFamily="49" charset="0"/>
              </a:rPr>
              <a:t>Мала Рада</a:t>
            </a:r>
            <a:r>
              <a:rPr lang="uk-UA" sz="2000" b="1" dirty="0">
                <a:latin typeface="Courier New" pitchFamily="49" charset="0"/>
                <a:cs typeface="Courier New" pitchFamily="49" charset="0"/>
              </a:rPr>
              <a:t> – законодавчий орган влади</a:t>
            </a:r>
            <a:endParaRPr lang="ru-RU" sz="20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508625" y="3500438"/>
            <a:ext cx="3384550" cy="11525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u="sng" dirty="0">
                <a:latin typeface="Courier New" pitchFamily="49" charset="0"/>
                <a:cs typeface="Courier New" pitchFamily="49" charset="0"/>
              </a:rPr>
              <a:t>Генеральний секретаріат</a:t>
            </a:r>
            <a:r>
              <a:rPr lang="uk-UA" sz="2000" b="1" dirty="0">
                <a:latin typeface="Courier New" pitchFamily="49" charset="0"/>
                <a:cs typeface="Courier New" pitchFamily="49" charset="0"/>
              </a:rPr>
              <a:t> – уряд, виконавчий орган влади</a:t>
            </a:r>
            <a:endParaRPr lang="ru-RU" sz="2000" b="1" dirty="0">
              <a:latin typeface="Courier New" pitchFamily="49" charset="0"/>
              <a:cs typeface="Courier New" pitchFamily="49" charset="0"/>
            </a:endParaRPr>
          </a:p>
        </p:txBody>
      </p:sp>
      <p:cxnSp>
        <p:nvCxnSpPr>
          <p:cNvPr id="7" name="Прямая со стрелкой 6"/>
          <p:cNvCxnSpPr>
            <a:stCxn id="3" idx="2"/>
          </p:cNvCxnSpPr>
          <p:nvPr/>
        </p:nvCxnSpPr>
        <p:spPr>
          <a:xfrm flipH="1">
            <a:off x="3708400" y="2841625"/>
            <a:ext cx="827088" cy="65881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3" idx="2"/>
          </p:cNvCxnSpPr>
          <p:nvPr/>
        </p:nvCxnSpPr>
        <p:spPr>
          <a:xfrm>
            <a:off x="4535488" y="2841625"/>
            <a:ext cx="973137" cy="65881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Левая фигурная скобка 9"/>
          <p:cNvSpPr/>
          <p:nvPr/>
        </p:nvSpPr>
        <p:spPr>
          <a:xfrm rot="16200000">
            <a:off x="4247357" y="2240756"/>
            <a:ext cx="360362" cy="5616575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627313" y="5589588"/>
            <a:ext cx="3744912" cy="9350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latin typeface="Courier New" pitchFamily="49" charset="0"/>
                <a:cs typeface="Courier New" pitchFamily="49" charset="0"/>
              </a:rPr>
              <a:t>Губернські, міські, повітові ради</a:t>
            </a:r>
            <a:endParaRPr lang="ru-RU" sz="2000" b="1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slow" advClick="0" advTm="12000">
    <p:wedg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92" b="38303"/>
          <a:stretch>
            <a:fillRect/>
          </a:stretch>
        </p:blipFill>
        <p:spPr bwMode="auto">
          <a:xfrm>
            <a:off x="0" y="1484313"/>
            <a:ext cx="9163050" cy="306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2000">
    <p:wedg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0" y="4256088"/>
            <a:ext cx="9144000" cy="2601912"/>
          </a:xfrm>
        </p:spPr>
        <p:txBody>
          <a:bodyPr/>
          <a:lstStyle/>
          <a:p>
            <a:r>
              <a:rPr lang="ru-RU" sz="3100" b="1" u="sng"/>
              <a:t>28 червня 1917 р</a:t>
            </a:r>
            <a:r>
              <a:rPr lang="ru-RU" sz="3100" b="1"/>
              <a:t>. для переговорів до </a:t>
            </a:r>
            <a:r>
              <a:rPr lang="ru-RU" sz="3100" b="1" u="sng"/>
              <a:t>Києва</a:t>
            </a:r>
            <a:r>
              <a:rPr lang="ru-RU" sz="3100" b="1"/>
              <a:t> прибуває делегація в складі О. Керенського, М. Терещенка та І. Церетелі. Знайдений компроміс між УЦР та членами делегації став причиною урядової кризи в Росії</a:t>
            </a:r>
            <a:r>
              <a:rPr lang="ru-RU" sz="2800" b="1"/>
              <a:t>. </a:t>
            </a:r>
          </a:p>
        </p:txBody>
      </p:sp>
      <p:grpSp>
        <p:nvGrpSpPr>
          <p:cNvPr id="20483" name="Группа 7"/>
          <p:cNvGrpSpPr>
            <a:grpSpLocks/>
          </p:cNvGrpSpPr>
          <p:nvPr/>
        </p:nvGrpSpPr>
        <p:grpSpPr bwMode="auto">
          <a:xfrm>
            <a:off x="1289050" y="285750"/>
            <a:ext cx="6553200" cy="3786188"/>
            <a:chOff x="2000232" y="285728"/>
            <a:chExt cx="7000924" cy="4071966"/>
          </a:xfrm>
        </p:grpSpPr>
        <p:pic>
          <p:nvPicPr>
            <p:cNvPr id="20486" name="Picture 6" descr="C:\Users\1\Desktop\10 украина\Урок 17 Провозглашение автономии Украины\Урок 17 Провозглашение автономии Украины\Иллюстрации\Терещенко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9190" y="285728"/>
              <a:ext cx="4071966" cy="40719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7" name="Picture 7" descr="C:\Users\1\Desktop\10 украина\Урок 17 Провозглашение автономии Украины\Урок 17 Провозглашение автономии Украины\Иллюстрации\Керенский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00232" y="285728"/>
              <a:ext cx="2928958" cy="40719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484" name="Прямоугольник 8"/>
          <p:cNvSpPr>
            <a:spLocks noChangeArrowheads="1"/>
          </p:cNvSpPr>
          <p:nvPr/>
        </p:nvSpPr>
        <p:spPr bwMode="auto">
          <a:xfrm>
            <a:off x="1500188" y="4071938"/>
            <a:ext cx="18415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b="1"/>
              <a:t>О. Керенський</a:t>
            </a:r>
            <a:endParaRPr lang="ru-RU"/>
          </a:p>
        </p:txBody>
      </p:sp>
      <p:sp>
        <p:nvSpPr>
          <p:cNvPr id="20485" name="Прямоугольник 9"/>
          <p:cNvSpPr>
            <a:spLocks noChangeArrowheads="1"/>
          </p:cNvSpPr>
          <p:nvPr/>
        </p:nvSpPr>
        <p:spPr bwMode="auto">
          <a:xfrm>
            <a:off x="5572125" y="4071938"/>
            <a:ext cx="1812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b="1"/>
              <a:t>М. Терещенко </a:t>
            </a:r>
            <a:endParaRPr lang="ru-RU"/>
          </a:p>
        </p:txBody>
      </p:sp>
    </p:spTree>
  </p:cSld>
  <p:clrMapOvr>
    <a:masterClrMapping/>
  </p:clrMapOvr>
  <p:transition spd="slow" advClick="0" advTm="12000">
    <p:wedg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5175"/>
          </a:xfrm>
        </p:spPr>
        <p:txBody>
          <a:bodyPr/>
          <a:lstStyle/>
          <a:p>
            <a:r>
              <a:rPr lang="ru-RU" sz="4000" b="1">
                <a:solidFill>
                  <a:srgbClr val="FFC000"/>
                </a:solidFill>
              </a:rPr>
              <a:t>Переговори в Києві.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39750" y="765175"/>
            <a:ext cx="3384550" cy="1079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latin typeface="Courier New" pitchFamily="49" charset="0"/>
                <a:cs typeface="Courier New" pitchFamily="49" charset="0"/>
              </a:rPr>
              <a:t>Українська Центральна Рада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292725" y="765175"/>
            <a:ext cx="3311525" cy="1079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latin typeface="Courier New" pitchFamily="49" charset="0"/>
                <a:cs typeface="Courier New" pitchFamily="49" charset="0"/>
              </a:rPr>
              <a:t>Тимчасовий уряд</a:t>
            </a:r>
            <a:endParaRPr lang="ru-RU" sz="24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388" y="1973263"/>
            <a:ext cx="3803650" cy="33845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Відкладає </a:t>
            </a:r>
            <a:r>
              <a:rPr lang="uk-UA" sz="2200" b="1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питання про автономію України до Всеросійських Установчих зборів;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Поповнення</a:t>
            </a:r>
            <a:r>
              <a:rPr lang="uk-UA" sz="2200" b="1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 УЦР представниками національних меншин.</a:t>
            </a:r>
            <a:endParaRPr lang="ru-RU" sz="2200" b="1" dirty="0">
              <a:solidFill>
                <a:schemeClr val="tx1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356100" y="1989138"/>
            <a:ext cx="4608513" cy="33845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1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Визнає </a:t>
            </a:r>
            <a:r>
              <a:rPr lang="uk-UA" sz="2100" b="1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Українську Центральну Раду державним органом влади в Україні;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1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Затверджує</a:t>
            </a:r>
            <a:r>
              <a:rPr lang="uk-UA" sz="2100" b="1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 склад Генерального Секретаріату;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1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Формування </a:t>
            </a:r>
            <a:r>
              <a:rPr lang="uk-UA" sz="2100" b="1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українських військових частин під контролем російського командування.</a:t>
            </a:r>
            <a:endParaRPr lang="ru-RU" sz="2100" b="1" dirty="0">
              <a:solidFill>
                <a:schemeClr val="tx1"/>
              </a:solidFill>
              <a:latin typeface="Courier New" pitchFamily="49" charset="0"/>
              <a:cs typeface="Courier New" pitchFamily="49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3924300" y="1412875"/>
            <a:ext cx="1368425" cy="0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2" name="TextBox 9"/>
          <p:cNvSpPr txBox="1">
            <a:spLocks noChangeArrowheads="1"/>
          </p:cNvSpPr>
          <p:nvPr/>
        </p:nvSpPr>
        <p:spPr bwMode="auto">
          <a:xfrm>
            <a:off x="3983038" y="765175"/>
            <a:ext cx="12239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b="1">
                <a:latin typeface="Courier New" pitchFamily="49" charset="0"/>
                <a:cs typeface="Courier New" pitchFamily="49" charset="0"/>
              </a:rPr>
              <a:t>липень 1917 р.</a:t>
            </a:r>
            <a:endParaRPr lang="ru-RU" b="1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Левая фигурная скобка 2"/>
          <p:cNvSpPr/>
          <p:nvPr/>
        </p:nvSpPr>
        <p:spPr>
          <a:xfrm rot="16200000">
            <a:off x="4392612" y="1649413"/>
            <a:ext cx="358775" cy="8064500"/>
          </a:xfrm>
          <a:prstGeom prst="leftBrace">
            <a:avLst>
              <a:gd name="adj1" fmla="val 0"/>
              <a:gd name="adj2" fmla="val 50000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1514" name="TextBox 7"/>
          <p:cNvSpPr txBox="1">
            <a:spLocks noChangeArrowheads="1"/>
          </p:cNvSpPr>
          <p:nvPr/>
        </p:nvSpPr>
        <p:spPr bwMode="auto">
          <a:xfrm>
            <a:off x="179388" y="5949950"/>
            <a:ext cx="8785225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800" b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03.07.1917 р</a:t>
            </a:r>
            <a:r>
              <a:rPr lang="uk-UA" sz="2400" b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. – Другий Універсал Української Центральної Ради</a:t>
            </a:r>
            <a:endParaRPr lang="ru-RU" sz="2400" b="1">
              <a:solidFill>
                <a:srgbClr val="FFFF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slow" advClick="0" advTm="12000">
    <p:wedg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0" y="3908425"/>
            <a:ext cx="9144000" cy="2949575"/>
          </a:xfrm>
        </p:spPr>
        <p:txBody>
          <a:bodyPr/>
          <a:lstStyle/>
          <a:p>
            <a:r>
              <a:rPr lang="ru-RU" sz="2700" b="1"/>
              <a:t>Другий Універсал Центральної Ради, проголошений 3 липня 1917 р. У цьому документі зазначалося, що поповнена представниками національних меншин, які проживають в українських землях, Центральна Рада перетвориться на єдиний найвищий орган революційної демократії України.</a:t>
            </a:r>
          </a:p>
        </p:txBody>
      </p:sp>
      <p:pic>
        <p:nvPicPr>
          <p:cNvPr id="22531" name="Picture 5" descr="C:\Users\1\Desktop\10 украина\Урок 17 Провозглашение автономии Украины\Урок 17 Провозглашение автономии Украины\Иллюстрации\2 универсал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88913"/>
            <a:ext cx="5935663" cy="371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2000">
    <p:wedg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0" y="115888"/>
          <a:ext cx="9144000" cy="6742112"/>
        </p:xfrm>
        <a:graphic>
          <a:graphicData uri="http://schemas.openxmlformats.org/drawingml/2006/table">
            <a:tbl>
              <a:tblPr/>
              <a:tblGrid>
                <a:gridCol w="17636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80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578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4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Другий  Універсал - 3 (16 </a:t>
                      </a:r>
                      <a:r>
                        <a:rPr kumimoji="0" lang="uk-UA" sz="2400" b="1" i="0" u="none" strike="noStrike" cap="none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н.с</a:t>
                      </a:r>
                      <a:r>
                        <a:rPr kumimoji="0" lang="uk-UA" sz="24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.) липня 1917 року</a:t>
                      </a:r>
                      <a:endParaRPr kumimoji="0" lang="uk-UA" sz="24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380" marR="4838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52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Причини</a:t>
                      </a:r>
                      <a:endParaRPr kumimoji="0" lang="ru-RU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проголошення</a:t>
                      </a:r>
                      <a:endParaRPr kumimoji="0" lang="ru-RU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Calibri" pitchFamily="34" charset="0"/>
                      </a:endParaRPr>
                    </a:p>
                  </a:txBody>
                  <a:tcPr marL="48380" marR="4838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Прибуття до Києва делегації Тимчасового уряду у складі міністрів О. Керенського, М. Терещенка та І. Церетелі з метою взяти під власний контроль процеси, що відбувалися в Україні</a:t>
                      </a:r>
                      <a:endParaRPr kumimoji="0" lang="uk-UA" sz="18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380" marR="4838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470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Основні положення</a:t>
                      </a:r>
                      <a:endParaRPr kumimoji="0" lang="ru-RU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380" marR="4838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• Визнання УЦР вищим органом влади в Україні.</a:t>
                      </a:r>
                      <a:endParaRPr kumimoji="0" lang="uk-UA" sz="18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• Затвердження Тимчасовим урядом складу Генерального Секретаріату.</a:t>
                      </a:r>
                      <a:endParaRPr kumimoji="0" lang="uk-UA" sz="18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• Поповнення УЦР представниками національних меншин.</a:t>
                      </a:r>
                      <a:endParaRPr kumimoji="0" lang="uk-UA" sz="18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• Відмова від самочинного проголошення автономії до</a:t>
                      </a:r>
                      <a:endParaRPr kumimoji="0" lang="uk-UA" sz="18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Всеросійських Установчих зборів.</a:t>
                      </a:r>
                      <a:endParaRPr kumimoji="0" lang="uk-UA" sz="18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• Формування українських військових частин під контролем російського командування</a:t>
                      </a:r>
                      <a:endParaRPr kumimoji="0" lang="uk-UA" sz="18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Calibri" pitchFamily="34" charset="0"/>
                      </a:endParaRPr>
                    </a:p>
                  </a:txBody>
                  <a:tcPr marL="48380" marR="4838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40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Результати</a:t>
                      </a:r>
                      <a:endParaRPr kumimoji="0" lang="ru-RU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та наслідки</a:t>
                      </a:r>
                      <a:endParaRPr kumimoji="0" lang="ru-RU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Calibri" pitchFamily="34" charset="0"/>
                      </a:endParaRPr>
                    </a:p>
                  </a:txBody>
                  <a:tcPr marL="48380" marR="4838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Досягнення компромісу між УЦР та Тимчасовим урядом.</a:t>
                      </a:r>
                      <a:endParaRPr kumimoji="0" lang="uk-UA" sz="18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Вихід зі складу Тимчасового уряду кадетів на знак протесту проти визнання УЦР.</a:t>
                      </a:r>
                      <a:endParaRPr kumimoji="0" lang="uk-UA" sz="18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Виступ самостійників (полк ім. П.Полуботка), невдоволених відмовою від автономії, на чолі з Миколою  Міхновським 4–9 (17–22) липня 1917 р. (був придушений військами УЦР).</a:t>
                      </a:r>
                      <a:endParaRPr kumimoji="0" lang="uk-UA" sz="1800" b="1" i="0" u="none" strike="noStrike" cap="none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Calibri" pitchFamily="34" charset="0"/>
                      </a:endParaRPr>
                    </a:p>
                  </a:txBody>
                  <a:tcPr marL="48380" marR="48380" marT="0" marB="0" anchor="ctr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 advClick="0" advTm="12000">
    <p:wedg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771775" y="404813"/>
            <a:ext cx="3455988" cy="7921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latin typeface="Courier New" pitchFamily="49" charset="0"/>
                <a:cs typeface="Courier New" pitchFamily="49" charset="0"/>
              </a:rPr>
              <a:t>Другий Універсал</a:t>
            </a:r>
            <a:endParaRPr lang="ru-RU" sz="24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51050" y="1557338"/>
            <a:ext cx="4752975" cy="10080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latin typeface="Courier New" pitchFamily="49" charset="0"/>
                <a:cs typeface="Courier New" pitchFamily="49" charset="0"/>
              </a:rPr>
              <a:t>Досягнення компромісу між УЦР та Тимчасовим урядом</a:t>
            </a:r>
            <a:endParaRPr lang="ru-RU" sz="24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23850" y="3573463"/>
            <a:ext cx="3671888" cy="19431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latin typeface="Courier New" pitchFamily="49" charset="0"/>
                <a:cs typeface="Courier New" pitchFamily="49" charset="0"/>
              </a:rPr>
              <a:t>Виступ самостійників на чолі з М.Міхновським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latin typeface="Courier New" pitchFamily="49" charset="0"/>
                <a:cs typeface="Courier New" pitchFamily="49" charset="0"/>
              </a:rPr>
              <a:t>4-9 (17-22) липня 1917р.</a:t>
            </a:r>
            <a:endParaRPr lang="ru-RU" sz="20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859338" y="3573463"/>
            <a:ext cx="3816350" cy="19431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latin typeface="Courier New" pitchFamily="49" charset="0"/>
                <a:cs typeface="Courier New" pitchFamily="49" charset="0"/>
              </a:rPr>
              <a:t>Вихід з Тимчасового уряду кадетів на знак протесту проти визнання УЦР</a:t>
            </a:r>
            <a:endParaRPr lang="ru-RU" sz="2000" b="1" dirty="0">
              <a:latin typeface="Courier New" pitchFamily="49" charset="0"/>
              <a:cs typeface="Courier New" pitchFamily="49" charset="0"/>
            </a:endParaRPr>
          </a:p>
        </p:txBody>
      </p:sp>
      <p:cxnSp>
        <p:nvCxnSpPr>
          <p:cNvPr id="9" name="Прямая со стрелкой 8"/>
          <p:cNvCxnSpPr>
            <a:stCxn id="5" idx="2"/>
          </p:cNvCxnSpPr>
          <p:nvPr/>
        </p:nvCxnSpPr>
        <p:spPr>
          <a:xfrm flipH="1">
            <a:off x="2411413" y="2565400"/>
            <a:ext cx="2016125" cy="93503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5" idx="2"/>
          </p:cNvCxnSpPr>
          <p:nvPr/>
        </p:nvCxnSpPr>
        <p:spPr>
          <a:xfrm>
            <a:off x="4427538" y="2565400"/>
            <a:ext cx="2016125" cy="93503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12000">
    <p:wedg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0" y="4016375"/>
            <a:ext cx="9144000" cy="2668588"/>
          </a:xfrm>
        </p:spPr>
        <p:txBody>
          <a:bodyPr/>
          <a:lstStyle/>
          <a:p>
            <a:r>
              <a:rPr lang="ru-RU" sz="2800" b="1"/>
              <a:t>Полуботківців (самостійників) готові були підтримати українізовані військові частини в Одесі, Кременчуці, Чернігові та інших містах. Проте спільними діями збройних формувань Центральної Ради і Тимчасового уряду цей виступ було придушено.</a:t>
            </a:r>
          </a:p>
        </p:txBody>
      </p:sp>
      <p:pic>
        <p:nvPicPr>
          <p:cNvPr id="25603" name="Picture 5" descr="C:\Users\1\Desktop\10 украина\Урок 17 Провозглашение автономии Украины\Урок 17 Провозглашение автономии Украины\Иллюстрации\Полуботковцы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14313"/>
            <a:ext cx="4745037" cy="379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959350" y="0"/>
            <a:ext cx="4184650" cy="40163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uk-UA" sz="2550" b="1" u="sng" dirty="0">
                <a:solidFill>
                  <a:prstClr val="white"/>
                </a:solidFill>
                <a:latin typeface="Arial"/>
                <a:ea typeface="+mj-ea"/>
                <a:cs typeface="+mj-cs"/>
              </a:rPr>
              <a:t>4 – 9 липня 1917 р</a:t>
            </a:r>
            <a:r>
              <a:rPr lang="uk-UA" sz="2550" b="1" dirty="0">
                <a:solidFill>
                  <a:prstClr val="white"/>
                </a:solidFill>
                <a:latin typeface="Arial"/>
                <a:ea typeface="+mj-ea"/>
                <a:cs typeface="+mj-cs"/>
              </a:rPr>
              <a:t>. у Києві відбувся збройний виступ полку ім. П. Полуботка, який мав на меті встановити цілковитий контроль над Києвом і примусити Центральну Раду проголосити самостійність України. </a:t>
            </a:r>
            <a:endParaRPr lang="uk-UA" sz="255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12000">
    <p:wedg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95288" y="1989138"/>
            <a:ext cx="3168650" cy="10080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latin typeface="Courier New" pitchFamily="49" charset="0"/>
                <a:cs typeface="Courier New" pitchFamily="49" charset="0"/>
              </a:rPr>
              <a:t>Урядова криза</a:t>
            </a:r>
            <a:endParaRPr lang="ru-RU" sz="24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076825" y="1989138"/>
            <a:ext cx="3311525" cy="9350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latin typeface="Courier New" pitchFamily="49" charset="0"/>
                <a:cs typeface="Courier New" pitchFamily="49" charset="0"/>
              </a:rPr>
              <a:t>Політична криза</a:t>
            </a:r>
            <a:endParaRPr lang="ru-RU" sz="24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" name="Плюс 3"/>
          <p:cNvSpPr/>
          <p:nvPr/>
        </p:nvSpPr>
        <p:spPr>
          <a:xfrm>
            <a:off x="4108450" y="2168525"/>
            <a:ext cx="576263" cy="6477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50825" y="3860800"/>
            <a:ext cx="3276600" cy="12239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latin typeface="Courier New" pitchFamily="49" charset="0"/>
                <a:cs typeface="Courier New" pitchFamily="49" charset="0"/>
              </a:rPr>
              <a:t>Поразка російських військ в липні 1917р., втрата Галичини</a:t>
            </a:r>
            <a:endParaRPr lang="ru-RU" sz="2000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266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838" y="3176588"/>
            <a:ext cx="4635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4284663" y="188913"/>
            <a:ext cx="4464050" cy="12239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900" b="1" dirty="0">
                <a:latin typeface="Courier New" pitchFamily="49" charset="0"/>
                <a:cs typeface="Courier New" pitchFamily="49" charset="0"/>
              </a:rPr>
              <a:t>04.07.1917 р. – масові демонстрації в Петрограді з вимогою відставки Тимчасового уряду</a:t>
            </a:r>
            <a:endParaRPr lang="ru-RU" sz="1900" b="1" dirty="0">
              <a:latin typeface="Courier New" pitchFamily="49" charset="0"/>
              <a:cs typeface="Courier New" pitchFamily="49" charset="0"/>
            </a:endParaRPr>
          </a:p>
        </p:txBody>
      </p:sp>
      <p:cxnSp>
        <p:nvCxnSpPr>
          <p:cNvPr id="8" name="Прямая со стрелкой 7"/>
          <p:cNvCxnSpPr>
            <a:stCxn id="3" idx="0"/>
          </p:cNvCxnSpPr>
          <p:nvPr/>
        </p:nvCxnSpPr>
        <p:spPr>
          <a:xfrm flipV="1">
            <a:off x="6732588" y="1412875"/>
            <a:ext cx="0" cy="57626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Скругленный прямоугольник 8"/>
          <p:cNvSpPr/>
          <p:nvPr/>
        </p:nvSpPr>
        <p:spPr>
          <a:xfrm>
            <a:off x="4684713" y="3429000"/>
            <a:ext cx="4208462" cy="1079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latin typeface="Courier New" pitchFamily="49" charset="0"/>
                <a:cs typeface="Courier New" pitchFamily="49" charset="0"/>
              </a:rPr>
              <a:t>Розстріл липневої демонстрації в Петербурзі, арешти учасників, введення воєнного стану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cxnSp>
        <p:nvCxnSpPr>
          <p:cNvPr id="11" name="Прямая со стрелкой 10"/>
          <p:cNvCxnSpPr>
            <a:stCxn id="3" idx="2"/>
          </p:cNvCxnSpPr>
          <p:nvPr/>
        </p:nvCxnSpPr>
        <p:spPr>
          <a:xfrm>
            <a:off x="6732588" y="2924175"/>
            <a:ext cx="0" cy="4333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Скругленный прямоугольник 11"/>
          <p:cNvSpPr/>
          <p:nvPr/>
        </p:nvSpPr>
        <p:spPr>
          <a:xfrm>
            <a:off x="827088" y="5445125"/>
            <a:ext cx="7848600" cy="1079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600" b="1" dirty="0">
                <a:latin typeface="Courier New" pitchFamily="49" charset="0"/>
                <a:cs typeface="Courier New" pitchFamily="49" charset="0"/>
              </a:rPr>
              <a:t>Тимчасовий уряд очолив О.Керенський, якому надали необмежені повноваження.</a:t>
            </a:r>
            <a:endParaRPr lang="ru-RU" sz="2600" b="1" dirty="0">
              <a:latin typeface="Courier New" pitchFamily="49" charset="0"/>
              <a:cs typeface="Courier New" pitchFamily="49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3527425" y="2997200"/>
            <a:ext cx="1157288" cy="23764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3527425" y="5013325"/>
            <a:ext cx="868363" cy="36036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>
            <a:off x="4859338" y="4508500"/>
            <a:ext cx="217487" cy="8651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Скругленный прямоугольник 6"/>
          <p:cNvSpPr/>
          <p:nvPr/>
        </p:nvSpPr>
        <p:spPr>
          <a:xfrm>
            <a:off x="395288" y="188913"/>
            <a:ext cx="3384550" cy="13684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b="1" dirty="0">
                <a:solidFill>
                  <a:srgbClr val="FFC000"/>
                </a:solidFill>
              </a:rPr>
              <a:t>Липнева криза Тимчасового уряду</a:t>
            </a:r>
          </a:p>
        </p:txBody>
      </p:sp>
    </p:spTree>
  </p:cSld>
  <p:clrMapOvr>
    <a:masterClrMapping/>
  </p:clrMapOvr>
  <p:transition spd="slow" advClick="0" advTm="12000">
    <p:wedg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92150"/>
          </a:xfrm>
        </p:spPr>
        <p:txBody>
          <a:bodyPr/>
          <a:lstStyle/>
          <a:p>
            <a:r>
              <a:rPr lang="ru-RU" sz="4000" b="1">
                <a:solidFill>
                  <a:srgbClr val="FFC000"/>
                </a:solidFill>
              </a:rPr>
              <a:t>Другі переговори в Петрограді</a:t>
            </a:r>
            <a:r>
              <a:rPr lang="ru-RU">
                <a:solidFill>
                  <a:srgbClr val="FFC000"/>
                </a:solidFill>
              </a:rPr>
              <a:t>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39750" y="908050"/>
            <a:ext cx="3384550" cy="11525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latin typeface="Courier New" pitchFamily="49" charset="0"/>
                <a:cs typeface="Courier New" pitchFamily="49" charset="0"/>
              </a:rPr>
              <a:t>Українська Центральна Рада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latin typeface="Courier New" pitchFamily="49" charset="0"/>
                <a:cs typeface="Courier New" pitchFamily="49" charset="0"/>
              </a:rPr>
              <a:t>В.Винниченко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64163" y="908050"/>
            <a:ext cx="3311525" cy="11525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latin typeface="Courier New" pitchFamily="49" charset="0"/>
                <a:cs typeface="Courier New" pitchFamily="49" charset="0"/>
              </a:rPr>
              <a:t>Тимчасовий уряд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latin typeface="Courier New" pitchFamily="49" charset="0"/>
                <a:cs typeface="Courier New" pitchFamily="49" charset="0"/>
              </a:rPr>
              <a:t>О. Керенський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3924300" y="1493838"/>
            <a:ext cx="1368425" cy="0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4" name="TextBox 9"/>
          <p:cNvSpPr txBox="1">
            <a:spLocks noChangeArrowheads="1"/>
          </p:cNvSpPr>
          <p:nvPr/>
        </p:nvSpPr>
        <p:spPr bwMode="auto">
          <a:xfrm>
            <a:off x="3995738" y="836613"/>
            <a:ext cx="12239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b="1">
                <a:latin typeface="Courier New" pitchFamily="49" charset="0"/>
                <a:cs typeface="Courier New" pitchFamily="49" charset="0"/>
              </a:rPr>
              <a:t>липень 1917 р.</a:t>
            </a:r>
            <a:endParaRPr lang="ru-RU" b="1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4464050" y="1493838"/>
            <a:ext cx="288925" cy="9271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39750" y="2420938"/>
            <a:ext cx="8135938" cy="18002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u="sng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Проблеми:</a:t>
            </a: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uk-UA" sz="2400" b="1" dirty="0">
                <a:latin typeface="Courier New" pitchFamily="49" charset="0"/>
                <a:cs typeface="Courier New" pitchFamily="49" charset="0"/>
              </a:rPr>
              <a:t>Визначення території, на яку поширюється влада УЦР.</a:t>
            </a: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uk-UA" sz="2400" b="1" dirty="0">
                <a:latin typeface="Courier New" pitchFamily="49" charset="0"/>
                <a:cs typeface="Courier New" pitchFamily="49" charset="0"/>
              </a:rPr>
              <a:t>Повноваження Генерального Секретаріату і місцевих органів Тимчасового уряду</a:t>
            </a:r>
            <a:endParaRPr lang="ru-RU" sz="24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39750" y="5732463"/>
            <a:ext cx="8135938" cy="8794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latin typeface="Courier New" pitchFamily="49" charset="0"/>
                <a:cs typeface="Courier New" pitchFamily="49" charset="0"/>
              </a:rPr>
              <a:t>«Тимчасова інструкція для Генерального секретаріату Тимчасового уряду на Україні» від Тимчасового уряду </a:t>
            </a:r>
            <a:endParaRPr lang="ru-RU" sz="20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39750" y="4581525"/>
            <a:ext cx="8135938" cy="9350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000" b="1" dirty="0"/>
              <a:t>«Статут вищого управління України» Генерального Секретаріату</a:t>
            </a:r>
          </a:p>
        </p:txBody>
      </p:sp>
      <p:sp>
        <p:nvSpPr>
          <p:cNvPr id="6" name="Стрелка вниз 5"/>
          <p:cNvSpPr/>
          <p:nvPr/>
        </p:nvSpPr>
        <p:spPr>
          <a:xfrm>
            <a:off x="4464050" y="4221163"/>
            <a:ext cx="288925" cy="36036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</p:spTree>
  </p:cSld>
  <p:clrMapOvr>
    <a:masterClrMapping/>
  </p:clrMapOvr>
  <p:transition spd="slow" advClick="0" advTm="12000">
    <p:wedg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9144000" cy="435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12000">
    <p:wedg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513"/>
            <a:ext cx="9144000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12000">
    <p:wedg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60350"/>
            <a:ext cx="68707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323850" y="5478463"/>
            <a:ext cx="8712200" cy="11191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b="1" dirty="0">
                <a:latin typeface="Courier New" pitchFamily="49" charset="0"/>
                <a:cs typeface="Courier New" pitchFamily="49" charset="0"/>
              </a:rPr>
              <a:t>Влада Генерального секретаріату поширювалася на </a:t>
            </a:r>
            <a:r>
              <a:rPr lang="uk-UA" sz="2200" b="1" u="sng" dirty="0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rPr>
              <a:t>5 губерній</a:t>
            </a:r>
            <a:r>
              <a:rPr lang="uk-UA" sz="2200" b="1" dirty="0">
                <a:latin typeface="Courier New" pitchFamily="49" charset="0"/>
                <a:cs typeface="Courier New" pitchFamily="49" charset="0"/>
              </a:rPr>
              <a:t> – Київську, Волинську, Подільську, Полтавську, частину Чернігівської.</a:t>
            </a:r>
            <a:endParaRPr lang="ru-RU" sz="22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93675" y="3890963"/>
            <a:ext cx="3816350" cy="12239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latin typeface="Courier New" pitchFamily="49" charset="0"/>
                <a:cs typeface="Courier New" pitchFamily="49" charset="0"/>
              </a:rPr>
              <a:t>Генеральний секретаріат підзвітний Тимчасовому уряду</a:t>
            </a:r>
            <a:endParaRPr lang="ru-RU" sz="20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035550" y="3709988"/>
            <a:ext cx="3960813" cy="15843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latin typeface="Courier New" pitchFamily="49" charset="0"/>
                <a:cs typeface="Courier New" pitchFamily="49" charset="0"/>
              </a:rPr>
              <a:t>Зі сфери компетенції Генерального секретаріату виключалися військові, продовольчі справи, пошта, телеграф, суд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9538" y="1730375"/>
            <a:ext cx="3167062" cy="14462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latin typeface="Courier New" pitchFamily="49" charset="0"/>
                <a:cs typeface="Courier New" pitchFamily="49" charset="0"/>
              </a:rPr>
              <a:t>Центральна Рада позбавлялася законодавчих прав.</a:t>
            </a:r>
            <a:endParaRPr lang="ru-RU" sz="20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734050" y="1519238"/>
            <a:ext cx="3311525" cy="16573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latin typeface="Courier New" pitchFamily="49" charset="0"/>
                <a:cs typeface="Courier New" pitchFamily="49" charset="0"/>
              </a:rPr>
              <a:t>Зменшення складу Генерального секретаріату до 7 чол., з них 4 мали бути представниками національних меншин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3190875" y="908050"/>
            <a:ext cx="1576388" cy="82867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4767263" y="908050"/>
            <a:ext cx="1038225" cy="6492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>
            <a:off x="3779838" y="908050"/>
            <a:ext cx="987425" cy="298926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4767263" y="908050"/>
            <a:ext cx="596900" cy="28082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4449763" y="908050"/>
            <a:ext cx="317500" cy="453707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12000">
    <p:wedg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3175"/>
            <a:ext cx="9151938" cy="558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191"/>
          <a:stretch>
            <a:fillRect/>
          </a:stretch>
        </p:blipFill>
        <p:spPr bwMode="auto">
          <a:xfrm>
            <a:off x="0" y="5611813"/>
            <a:ext cx="3095625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190"/>
          <a:stretch>
            <a:fillRect/>
          </a:stretch>
        </p:blipFill>
        <p:spPr bwMode="auto">
          <a:xfrm>
            <a:off x="3095625" y="5611813"/>
            <a:ext cx="3095625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2000">
    <p:wedg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816975" cy="626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12000">
    <p:wedg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2219213254SlideId25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2220193255SlideId26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222020310SlideId26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222020339SlideId26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2219213317SlideId25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222020636SlideId26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222020653SlideId26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2220201456SlideId26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2220202013SlideId26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2220202046SlideId26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2220202345SlideId269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276</TotalTime>
  <Words>1214</Words>
  <Application>Microsoft Office PowerPoint</Application>
  <PresentationFormat>Екран (4:3)</PresentationFormat>
  <Paragraphs>120</Paragraphs>
  <Slides>27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5</vt:i4>
      </vt:variant>
      <vt:variant>
        <vt:lpstr>Заголовки слайдів</vt:lpstr>
      </vt:variant>
      <vt:variant>
        <vt:i4>27</vt:i4>
      </vt:variant>
    </vt:vector>
  </HeadingPairs>
  <TitlesOfParts>
    <vt:vector size="37" baseType="lpstr">
      <vt:lpstr>Arial</vt:lpstr>
      <vt:lpstr>Arial Black</vt:lpstr>
      <vt:lpstr>Calibri</vt:lpstr>
      <vt:lpstr>Courier New</vt:lpstr>
      <vt:lpstr>Wingdings 2</vt:lpstr>
      <vt:lpstr>Тема Office</vt:lpstr>
      <vt:lpstr>2_Тема Office</vt:lpstr>
      <vt:lpstr>5_Тема Office</vt:lpstr>
      <vt:lpstr>6_Тема Office</vt:lpstr>
      <vt:lpstr>7_Тема Office</vt:lpstr>
      <vt:lpstr>ПРОГОЛОШЕННЯ АВТОНОМІЇ УКРАЇНИ.  І і ІІ Універсали УЦР.</vt:lpstr>
      <vt:lpstr>Після утворення УЦР боротьба за автономію України стає дедалі запеклішою. Ця мета прозвучала у рішеннях Всеукраїнського національного конгресу та Українського військового з’їзду.</vt:lpstr>
      <vt:lpstr>Розгортання національно – визвольного руху.</vt:lpstr>
      <vt:lpstr>Презентація PowerPoint</vt:lpstr>
      <vt:lpstr>В. Винниченко зазначав: «Тільки десь там собі хоч згадайте, що ви іменно до автономії України ставитесь «прихильно». Не заводьте її зараз, ми готові скільки там треба ждати здійснення цього постуляту…» </vt:lpstr>
      <vt:lpstr>Переговори в Петрограді.</vt:lpstr>
      <vt:lpstr>Презентація PowerPoint</vt:lpstr>
      <vt:lpstr>Презентація PowerPoint</vt:lpstr>
      <vt:lpstr>І селянський і ІІ військовий з’їзди.</vt:lpstr>
      <vt:lpstr>Поклавши в основу своєї тактичної лінії принцип «Ні бунту, ні покірності», Центральна Рада знайшла таке рішення: 10 (23) червня 1917 року вона приймає Перший Універсал, у якому проголосила автономію України і підкреслила, що «однині самі будемо творити наше життя».</vt:lpstr>
      <vt:lpstr>Презентація PowerPoint</vt:lpstr>
      <vt:lpstr>Утворення українського уряду (вищого органу виконавчої влади) - Генерального секретаріату 15 (28) червня 1917 року.</vt:lpstr>
      <vt:lpstr>Структура органів влади Центральної Ради</vt:lpstr>
      <vt:lpstr>Презентація PowerPoint</vt:lpstr>
      <vt:lpstr>28 червня 1917 р. для переговорів до Києва прибуває делегація в складі О. Керенського, М. Терещенка та І. Церетелі. Знайдений компроміс між УЦР та членами делегації став причиною урядової кризи в Росії. </vt:lpstr>
      <vt:lpstr>Переговори в Києві.</vt:lpstr>
      <vt:lpstr>Другий Універсал Центральної Ради, проголошений 3 липня 1917 р. У цьому документі зазначалося, що поповнена представниками національних меншин, які проживають в українських землях, Центральна Рада перетвориться на єдиний найвищий орган революційної демократії України.</vt:lpstr>
      <vt:lpstr>Презентація PowerPoint</vt:lpstr>
      <vt:lpstr>Презентація PowerPoint</vt:lpstr>
      <vt:lpstr>Полуботківців (самостійників) готові були підтримати українізовані військові частини в Одесі, Кременчуці, Чернігові та інших містах. Проте спільними діями збройних формувань Центральної Ради і Тимчасового уряду цей виступ було придушено.</vt:lpstr>
      <vt:lpstr>Презентація PowerPoint</vt:lpstr>
      <vt:lpstr>Другі переговори в Петрограді.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Лариса</dc:creator>
  <cp:lastModifiedBy>User</cp:lastModifiedBy>
  <cp:revision>41</cp:revision>
  <dcterms:created xsi:type="dcterms:W3CDTF">1601-01-01T00:00:00Z</dcterms:created>
  <dcterms:modified xsi:type="dcterms:W3CDTF">2025-02-04T13:48:07Z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PT_Export_sFileName">
    <vt:lpwstr>D:\Фрилансеры)\Парфьонова Галина Михайловна\Уроки История Украины 10 класс\Урок 17 Провозглашение автономии Украины\Урок 17 Провозглашение автономии Украины\P-Урок 17 Провозглашение автономии Украины.Ppt</vt:lpwstr>
  </property>
</Properties>
</file>