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87612" autoAdjust="0"/>
  </p:normalViewPr>
  <p:slideViewPr>
    <p:cSldViewPr snapToGrid="0">
      <p:cViewPr varScale="1">
        <p:scale>
          <a:sx n="64" d="100"/>
          <a:sy n="64" d="100"/>
        </p:scale>
        <p:origin x="9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F700D0-BA09-44E1-A7BE-326B10469DFC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60A818-D88E-480F-A4C3-E45BF215419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945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/>
              <a:t>Розглянемо</a:t>
            </a:r>
            <a:r>
              <a:rPr lang="ru-RU" dirty="0"/>
              <a:t> </a:t>
            </a:r>
            <a:r>
              <a:rPr lang="ru-RU" dirty="0" err="1"/>
              <a:t>деякі</a:t>
            </a:r>
            <a:r>
              <a:rPr lang="ru-RU" dirty="0"/>
              <a:t> </a:t>
            </a:r>
            <a:r>
              <a:rPr lang="ru-RU" dirty="0" err="1"/>
              <a:t>статистичні</a:t>
            </a:r>
            <a:r>
              <a:rPr lang="ru-RU" dirty="0"/>
              <a:t> характеристики </a:t>
            </a:r>
            <a:r>
              <a:rPr lang="ru-RU" dirty="0" err="1"/>
              <a:t>вибірки</a:t>
            </a:r>
            <a:r>
              <a:rPr lang="ru-RU" dirty="0"/>
              <a:t>: </a:t>
            </a:r>
            <a:r>
              <a:rPr lang="ru-RU" b="1" dirty="0" err="1"/>
              <a:t>середнє</a:t>
            </a:r>
            <a:r>
              <a:rPr lang="ru-RU" b="1" dirty="0"/>
              <a:t> </a:t>
            </a:r>
            <a:r>
              <a:rPr lang="ru-RU" b="1" dirty="0" err="1"/>
              <a:t>арифметичне</a:t>
            </a:r>
            <a:r>
              <a:rPr lang="ru-RU" dirty="0"/>
              <a:t>,</a:t>
            </a:r>
            <a:r>
              <a:rPr lang="ru-RU" b="1" dirty="0"/>
              <a:t> </a:t>
            </a:r>
            <a:r>
              <a:rPr lang="ru-RU" b="1" dirty="0" err="1"/>
              <a:t>стандартне</a:t>
            </a:r>
            <a:r>
              <a:rPr lang="ru-RU" b="1" dirty="0"/>
              <a:t> </a:t>
            </a:r>
            <a:r>
              <a:rPr lang="ru-RU" b="1" dirty="0" err="1"/>
              <a:t>відхилення</a:t>
            </a:r>
            <a:r>
              <a:rPr lang="ru-RU" dirty="0"/>
              <a:t>,</a:t>
            </a:r>
            <a:r>
              <a:rPr lang="ru-RU" b="1" dirty="0"/>
              <a:t> мода </a:t>
            </a:r>
            <a:r>
              <a:rPr lang="ru-RU" dirty="0"/>
              <a:t>і</a:t>
            </a:r>
            <a:r>
              <a:rPr lang="ru-RU" b="1" dirty="0"/>
              <a:t> </a:t>
            </a:r>
            <a:r>
              <a:rPr lang="ru-RU" b="1" dirty="0" err="1"/>
              <a:t>медіана</a:t>
            </a:r>
            <a:r>
              <a:rPr lang="ru-RU" dirty="0"/>
              <a:t>.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0A818-D88E-480F-A4C3-E45BF2154190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74662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Очевидно, що середнє арифметичне першого ряду даних менше відрізняється від усіх членів ряду даних, а значить, більш показово характеризує весь цей ряд даних. А середнє арифметичне другого ряду даних більше відрізняється від усіх членів ряду даних, а значить, менш показово характеризує весь цей ряд даних.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0A818-D88E-480F-A4C3-E45BF2154190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95153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  Ще однією характеристикою ряду даних є </a:t>
            </a:r>
            <a:r>
              <a:rPr lang="uk-UA" b="1" dirty="0"/>
              <a:t>мода</a:t>
            </a:r>
            <a:r>
              <a:rPr lang="uk-UA" dirty="0"/>
              <a:t>.</a:t>
            </a: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0A818-D88E-480F-A4C3-E45BF2154190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383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Зазначимо, що коли члени ряду даних незначно відрізняються одне від одного, то і середнє арифметичне, і медіана більш показово характеризують весь цей ряд. А якщо члени ряду даних значно відрізняються одне від одного, то медіана більш показово характеризує весь цей ряд даних, ніж середнє арифметичне.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60A818-D88E-480F-A4C3-E45BF2154190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92876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6297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4298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2172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7429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0598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8899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3737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17124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2569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6740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41637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3736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335290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9925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69539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131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14398-C8E8-4E27-83EB-2DAE4624C361}" type="datetimeFigureOut">
              <a:rPr lang="uk-UA" smtClean="0"/>
              <a:t>10.02.2026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ECADFD5-0F5B-4BD0-8ECD-4E0B95C4928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272463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2232" y="542612"/>
            <a:ext cx="9304960" cy="3749385"/>
          </a:xfrm>
        </p:spPr>
        <p:txBody>
          <a:bodyPr/>
          <a:lstStyle/>
          <a:p>
            <a:pPr algn="ctr"/>
            <a:r>
              <a:rPr lang="ru-RU" b="1" dirty="0" err="1"/>
              <a:t>Обчислення</a:t>
            </a:r>
            <a:r>
              <a:rPr lang="ru-RU" b="1" dirty="0"/>
              <a:t> </a:t>
            </a:r>
            <a:r>
              <a:rPr lang="ru-RU" b="1" dirty="0" err="1"/>
              <a:t>основних</a:t>
            </a:r>
            <a:r>
              <a:rPr lang="ru-RU" b="1" dirty="0"/>
              <a:t> </a:t>
            </a:r>
            <a:r>
              <a:rPr lang="ru-RU" b="1" dirty="0" err="1"/>
              <a:t>статистичних</a:t>
            </a:r>
            <a:r>
              <a:rPr lang="ru-RU" b="1" dirty="0"/>
              <a:t> характеристик </a:t>
            </a:r>
            <a:r>
              <a:rPr lang="ru-RU" b="1" dirty="0" err="1"/>
              <a:t>вибірки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21147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49383" y="1270000"/>
            <a:ext cx="6758446" cy="5114418"/>
          </a:xfrm>
        </p:spPr>
        <p:txBody>
          <a:bodyPr/>
          <a:lstStyle/>
          <a:p>
            <a:pPr marL="0" indent="452438">
              <a:buNone/>
            </a:pPr>
            <a:r>
              <a:rPr lang="ru-RU" sz="2800" dirty="0"/>
              <a:t>Ви </a:t>
            </a:r>
            <a:r>
              <a:rPr lang="ru-RU" sz="2800" dirty="0" err="1"/>
              <a:t>знаєте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середнім</a:t>
            </a:r>
            <a:r>
              <a:rPr lang="ru-RU" sz="2800" dirty="0"/>
              <a:t> </a:t>
            </a:r>
            <a:r>
              <a:rPr lang="ru-RU" sz="2800" dirty="0" err="1"/>
              <a:t>арифметичним</a:t>
            </a:r>
            <a:r>
              <a:rPr lang="ru-RU" sz="2800" b="1" dirty="0"/>
              <a:t> n </a:t>
            </a:r>
            <a:r>
              <a:rPr lang="ru-RU" sz="2800" dirty="0"/>
              <a:t>чисел </a:t>
            </a:r>
            <a:r>
              <a:rPr lang="ru-RU" sz="2800" dirty="0" err="1"/>
              <a:t>називається</a:t>
            </a:r>
            <a:r>
              <a:rPr lang="ru-RU" sz="2800" dirty="0"/>
              <a:t> сума </a:t>
            </a:r>
            <a:r>
              <a:rPr lang="ru-RU" sz="2800" dirty="0" err="1"/>
              <a:t>цих</a:t>
            </a:r>
            <a:r>
              <a:rPr lang="ru-RU" sz="2800" dirty="0"/>
              <a:t> чисел, </a:t>
            </a:r>
            <a:r>
              <a:rPr lang="ru-RU" sz="2800" dirty="0" err="1"/>
              <a:t>поді</a:t>
            </a:r>
            <a:r>
              <a:rPr lang="ru-RU" sz="2800" dirty="0"/>
              <a:t> лена на число</a:t>
            </a:r>
            <a:r>
              <a:rPr lang="ru-RU" sz="2800" b="1" dirty="0"/>
              <a:t> n</a:t>
            </a:r>
            <a:r>
              <a:rPr lang="ru-RU" sz="2800" dirty="0"/>
              <a:t>. </a:t>
            </a:r>
            <a:r>
              <a:rPr lang="ru-RU" sz="2800" b="1" dirty="0"/>
              <a:t> </a:t>
            </a:r>
            <a:r>
              <a:rPr lang="ru-RU" sz="2800" dirty="0"/>
              <a:t>Так, </a:t>
            </a:r>
            <a:r>
              <a:rPr lang="ru-RU" sz="2800" dirty="0" err="1"/>
              <a:t>можна</a:t>
            </a:r>
            <a:r>
              <a:rPr lang="ru-RU" sz="2800" dirty="0"/>
              <a:t> </a:t>
            </a:r>
            <a:r>
              <a:rPr lang="ru-RU" sz="2800" dirty="0" err="1"/>
              <a:t>знайти</a:t>
            </a:r>
            <a:r>
              <a:rPr lang="ru-RU" sz="2800" dirty="0"/>
              <a:t> </a:t>
            </a:r>
            <a:r>
              <a:rPr lang="ru-RU" sz="2800" dirty="0" err="1"/>
              <a:t>середнє</a:t>
            </a:r>
            <a:r>
              <a:rPr lang="ru-RU" sz="2800" dirty="0"/>
              <a:t> </a:t>
            </a:r>
            <a:r>
              <a:rPr lang="ru-RU" sz="2800" dirty="0" err="1"/>
              <a:t>арифметичне</a:t>
            </a:r>
            <a:r>
              <a:rPr lang="ru-RU" sz="2800" dirty="0"/>
              <a:t> </a:t>
            </a:r>
            <a:r>
              <a:rPr lang="ru-RU" sz="2800" dirty="0" err="1"/>
              <a:t>врожайності</a:t>
            </a:r>
            <a:r>
              <a:rPr lang="ru-RU" sz="2800" dirty="0"/>
              <a:t> </a:t>
            </a:r>
            <a:r>
              <a:rPr lang="ru-RU" sz="2800" dirty="0" err="1"/>
              <a:t>соняшнику</a:t>
            </a:r>
            <a:r>
              <a:rPr lang="ru-RU" sz="2800" dirty="0"/>
              <a:t> в </a:t>
            </a:r>
            <a:r>
              <a:rPr lang="ru-RU" sz="2800" dirty="0" err="1"/>
              <a:t>Україні</a:t>
            </a:r>
            <a:r>
              <a:rPr lang="ru-RU" sz="2800" dirty="0"/>
              <a:t> за  2006–2015 роки, </a:t>
            </a:r>
            <a:r>
              <a:rPr lang="ru-RU" sz="2800" dirty="0" err="1"/>
              <a:t>використовуючи</a:t>
            </a:r>
            <a:r>
              <a:rPr lang="ru-RU" sz="2800" dirty="0"/>
              <a:t>, </a:t>
            </a:r>
            <a:r>
              <a:rPr lang="ru-RU" sz="2800" dirty="0" err="1"/>
              <a:t>наприклад</a:t>
            </a:r>
            <a:r>
              <a:rPr lang="ru-RU" sz="2800" dirty="0"/>
              <a:t>, </a:t>
            </a:r>
            <a:r>
              <a:rPr lang="ru-RU" sz="2800" dirty="0" err="1"/>
              <a:t>табличний</a:t>
            </a:r>
            <a:r>
              <a:rPr lang="ru-RU" sz="2800" dirty="0"/>
              <a:t> </a:t>
            </a:r>
            <a:r>
              <a:rPr lang="ru-RU" sz="2800" dirty="0" err="1"/>
              <a:t>процесор</a:t>
            </a:r>
            <a:r>
              <a:rPr lang="ru-RU" sz="2800" dirty="0"/>
              <a:t>. </a:t>
            </a:r>
          </a:p>
          <a:p>
            <a:endParaRPr lang="uk-UA" dirty="0"/>
          </a:p>
        </p:txBody>
      </p:sp>
      <p:pic>
        <p:nvPicPr>
          <p:cNvPr id="1026" name="Picture 2" descr="https://b22f83ba-a-62cb3a1a-s-sites.googlegroups.com/site/lutskschool1yasenchuk/materiali-do-urokiv/10-klas/urok-13-1/1.jpg?attachauth=ANoY7crPAFMqYyXpKSmXq87Gpu_eSYwqnq1c6CghQtb9yrCgTNZen1P9JAc7NUi3gWcbVfs2M-T4YytBZOB1IO3nRUTpjGkjs1YRyCaUhqUY72SfOCnPm6RqnWyPS5Ssr6PdkSZofQaVfqbzYxCmj92dktT76uY8iFJEwKO-TBpLHZDS_j4YLOc9S3YRYQTrnSuDR_AL_N2dy0Uek4dUegEzL08cEsMjauX63STFbhqWyIi5zXvw6PrFPHjcuvD_NyGt6XTsqPYQBZm8h1hhvVruC25au7sHeQ%3D%3D&amp;attredirects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814" y="834207"/>
            <a:ext cx="4665288" cy="420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49383" y="331038"/>
            <a:ext cx="8596668" cy="1320800"/>
          </a:xfrm>
        </p:spPr>
        <p:txBody>
          <a:bodyPr/>
          <a:lstStyle/>
          <a:p>
            <a:r>
              <a:rPr lang="uk-UA" b="1" dirty="0"/>
              <a:t> </a:t>
            </a:r>
            <a:r>
              <a:rPr lang="ru-RU" b="1" dirty="0"/>
              <a:t>1. </a:t>
            </a:r>
            <a:r>
              <a:rPr lang="ru-RU" b="1" dirty="0" err="1"/>
              <a:t>Середнє</a:t>
            </a:r>
            <a:r>
              <a:rPr lang="ru-RU" b="1" dirty="0"/>
              <a:t> </a:t>
            </a:r>
            <a:r>
              <a:rPr lang="ru-RU" b="1" dirty="0" err="1"/>
              <a:t>арифметичне</a:t>
            </a:r>
            <a:br>
              <a:rPr lang="ru-RU" dirty="0"/>
            </a:b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98600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95980" y="231305"/>
            <a:ext cx="10868222" cy="6330269"/>
          </a:xfrm>
        </p:spPr>
        <p:txBody>
          <a:bodyPr>
            <a:normAutofit/>
          </a:bodyPr>
          <a:lstStyle/>
          <a:p>
            <a:pPr marL="0" indent="271463">
              <a:buNone/>
            </a:pPr>
            <a:r>
              <a:rPr lang="uk-UA" sz="2000" b="1" dirty="0"/>
              <a:t>Для  обчислення середнього арифметичного в табличному процесорі можна використати  відому вам функцію </a:t>
            </a:r>
            <a:r>
              <a:rPr lang="en-US" sz="2000" b="1" dirty="0"/>
              <a:t>AVERAGE (</a:t>
            </a:r>
            <a:r>
              <a:rPr lang="uk-UA" sz="2000" b="1" dirty="0" err="1"/>
              <a:t>англ</a:t>
            </a:r>
            <a:r>
              <a:rPr lang="uk-UA" sz="2000" b="1" dirty="0"/>
              <a:t>. </a:t>
            </a:r>
            <a:r>
              <a:rPr lang="en-US" sz="2000" b="1" i="1" dirty="0"/>
              <a:t>average</a:t>
            </a:r>
            <a:r>
              <a:rPr lang="en-US" sz="2000" b="1" dirty="0"/>
              <a:t> — </a:t>
            </a:r>
            <a:r>
              <a:rPr lang="uk-UA" sz="2000" b="1" dirty="0"/>
              <a:t>середній). Нагадаємо, що аргументами цієї функції може бути діапазон клітинок, список клітинок, а також їх комбінації, наприклад </a:t>
            </a:r>
            <a:r>
              <a:rPr lang="en-US" sz="2000" b="1" dirty="0"/>
              <a:t>AVERAGE (B2:D5; F4;  E7). </a:t>
            </a:r>
            <a:r>
              <a:rPr lang="uk-UA" sz="2000" b="1" dirty="0"/>
              <a:t>На малюнку було наведено приклад об числення середньої врожайності соняшнику за 2006–2015 роки і формулу для її  обчислення =</a:t>
            </a:r>
            <a:r>
              <a:rPr lang="en-US" sz="2000" b="1" dirty="0"/>
              <a:t>AVERAGE (</a:t>
            </a:r>
            <a:r>
              <a:rPr lang="uk-UA" sz="2000" b="1" dirty="0"/>
              <a:t>С3:С12).</a:t>
            </a:r>
          </a:p>
          <a:p>
            <a:pPr marL="0" indent="0">
              <a:buNone/>
            </a:pPr>
            <a:r>
              <a:rPr lang="uk-UA" sz="2000" b="1" dirty="0"/>
              <a:t>   Обчислене в наведеному прикладі середнє арифметичне визначає, яка б була  врожайність кожного року (1,67 т/га),  якщо вона щороку була б однаковою. Аналогічно середнє арифметичне будь-якого  ряду даних визначає, які б були значення у цьому ряді, якщо б вони всі  були однакові.</a:t>
            </a:r>
          </a:p>
          <a:p>
            <a:pPr marL="0" indent="0">
              <a:buNone/>
            </a:pPr>
            <a:r>
              <a:rPr lang="uk-UA" sz="2000" b="1" dirty="0"/>
              <a:t>    Зазначимо, що не для всіх рядів даних  середнє арифметичне є показовою характеристикою самого цього ряду. Наприклад, для ряду даних 2,5; 2,8; 2,3; 2,55; 2,47, у якому дані незначно відрізняються одне від одного, середнє арифметичне дорівнює 2,524, що незначно відрізняється від усіх членів цього ряду, а значить, достатньо показово характеризує весь цей ряд даних. А для ряду 4,7; 6,2; 5,1; 12,4; 14,1, у якому дані значно відрізняються одне від одного, середнє арифметичне дорівнює 8,5, що значно відрізняється від усіх членів цього ряду, а значить, недостатньо показово характеризує весь цей ряд даних.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50139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 2. Стандартне відхилення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15593" y="1355099"/>
            <a:ext cx="11280204" cy="16594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 Для </a:t>
            </a:r>
            <a:r>
              <a:rPr lang="ru-RU" dirty="0" err="1"/>
              <a:t>визначення</a:t>
            </a:r>
            <a:r>
              <a:rPr lang="ru-RU" dirty="0"/>
              <a:t>, </a:t>
            </a:r>
            <a:r>
              <a:rPr lang="ru-RU" dirty="0" err="1"/>
              <a:t>наскільки</a:t>
            </a:r>
            <a:r>
              <a:rPr lang="ru-RU" dirty="0"/>
              <a:t> </a:t>
            </a:r>
            <a:r>
              <a:rPr lang="ru-RU" dirty="0" err="1"/>
              <a:t>показово</a:t>
            </a:r>
            <a:r>
              <a:rPr lang="ru-RU" dirty="0"/>
              <a:t> </a:t>
            </a:r>
            <a:r>
              <a:rPr lang="ru-RU" dirty="0" err="1"/>
              <a:t>середнє</a:t>
            </a:r>
            <a:r>
              <a:rPr lang="ru-RU" dirty="0"/>
              <a:t> </a:t>
            </a:r>
            <a:r>
              <a:rPr lang="ru-RU" dirty="0" err="1"/>
              <a:t>арифметичне</a:t>
            </a:r>
            <a:r>
              <a:rPr lang="ru-RU" dirty="0"/>
              <a:t> ряду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характеризує</a:t>
            </a:r>
            <a:r>
              <a:rPr lang="ru-RU" dirty="0"/>
              <a:t> весь ряд </a:t>
            </a:r>
            <a:r>
              <a:rPr lang="ru-RU" dirty="0" err="1"/>
              <a:t>даних</a:t>
            </a:r>
            <a:r>
              <a:rPr lang="ru-RU" dirty="0"/>
              <a:t>,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використати</a:t>
            </a:r>
            <a:r>
              <a:rPr lang="ru-RU" dirty="0"/>
              <a:t> </a:t>
            </a:r>
            <a:r>
              <a:rPr lang="ru-RU" dirty="0" err="1"/>
              <a:t>таку</a:t>
            </a:r>
            <a:r>
              <a:rPr lang="ru-RU" dirty="0"/>
              <a:t> характеристику ряду </a:t>
            </a:r>
            <a:r>
              <a:rPr lang="ru-RU" dirty="0" err="1"/>
              <a:t>даних</a:t>
            </a:r>
            <a:r>
              <a:rPr lang="ru-RU" dirty="0"/>
              <a:t>, як </a:t>
            </a:r>
            <a:r>
              <a:rPr lang="ru-RU" b="1" dirty="0" err="1"/>
              <a:t>стандартне</a:t>
            </a:r>
            <a:r>
              <a:rPr lang="ru-RU" b="1" dirty="0"/>
              <a:t> </a:t>
            </a:r>
            <a:r>
              <a:rPr lang="ru-RU" b="1" dirty="0" err="1"/>
              <a:t>відхилення</a:t>
            </a:r>
            <a:r>
              <a:rPr lang="ru-RU" dirty="0"/>
              <a:t>. </a:t>
            </a:r>
            <a:r>
              <a:rPr lang="ru-RU" dirty="0" err="1"/>
              <a:t>Стандартне</a:t>
            </a:r>
            <a:r>
              <a:rPr lang="ru-RU" dirty="0"/>
              <a:t> </a:t>
            </a:r>
            <a:r>
              <a:rPr lang="ru-RU" dirty="0" err="1"/>
              <a:t>відхилення</a:t>
            </a:r>
            <a:r>
              <a:rPr lang="ru-RU" dirty="0"/>
              <a:t> </a:t>
            </a:r>
            <a:r>
              <a:rPr lang="ru-RU" dirty="0" err="1"/>
              <a:t>характеризує</a:t>
            </a:r>
            <a:r>
              <a:rPr lang="ru-RU" dirty="0"/>
              <a:t>, </a:t>
            </a:r>
            <a:r>
              <a:rPr lang="ru-RU" dirty="0" err="1"/>
              <a:t>наскільки</a:t>
            </a:r>
            <a:r>
              <a:rPr lang="ru-RU" dirty="0"/>
              <a:t> широко </a:t>
            </a:r>
            <a:r>
              <a:rPr lang="ru-RU" dirty="0" err="1"/>
              <a:t>розташовані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 ряду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відносно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середнього</a:t>
            </a:r>
            <a:r>
              <a:rPr lang="ru-RU" dirty="0"/>
              <a:t> </a:t>
            </a:r>
            <a:r>
              <a:rPr lang="ru-RU" dirty="0" err="1"/>
              <a:t>арифметичного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>    </a:t>
            </a:r>
            <a:r>
              <a:rPr lang="ru-RU" dirty="0" err="1"/>
              <a:t>Стандартне</a:t>
            </a:r>
            <a:r>
              <a:rPr lang="ru-RU" dirty="0"/>
              <a:t> </a:t>
            </a:r>
            <a:r>
              <a:rPr lang="ru-RU" dirty="0" err="1"/>
              <a:t>відхилення</a:t>
            </a:r>
            <a:r>
              <a:rPr lang="ru-RU" dirty="0"/>
              <a:t> </a:t>
            </a:r>
            <a:r>
              <a:rPr lang="ru-RU" dirty="0" err="1"/>
              <a:t>обчислюється</a:t>
            </a:r>
            <a:r>
              <a:rPr lang="ru-RU" dirty="0"/>
              <a:t> за формулою:</a:t>
            </a:r>
            <a:endParaRPr lang="uk-UA" dirty="0"/>
          </a:p>
        </p:txBody>
      </p:sp>
      <p:pic>
        <p:nvPicPr>
          <p:cNvPr id="2050" name="Picture 2" descr="https://b22f83ba-a-62cb3a1a-s-sites.googlegroups.com/site/lutskschool1yasenchuk/materiali-do-urokiv/10-klas/urok-13-1/2.jpg?attachauth=ANoY7cqxjixwup4VXwRCT-HAJbjIZ-hH-iCSyAKn2PDgURp4e0xGeyc7f1_BAgsIVg7BDl22fxlcVuLdRMpeiY1DQkIcFhrLzDVDi8Awr6y16tOYJ2fCRZScLOK9jqhwu3wIMCmcMmKWihzGUfUmCa9or4uk0Us0f9I3DspgZ6hRJaxJ4Fvux4lpOmVhLfcJe2TmIHK2W2aNUksI25JzZSHIED7pIkBWeY-mSfF4xpnBiFM_fES1YkiJyDgjtIu_e_Nn5Roh21feZ4HLCWNTp7mWvZ4JhZOvLA%3D%3D&amp;attredirects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776" y="2870478"/>
            <a:ext cx="6125143" cy="83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5593" y="3848517"/>
            <a:ext cx="11280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/>
              <a:t> де </a:t>
            </a:r>
            <a:r>
              <a:rPr lang="ru-RU" i="1"/>
              <a:t>x</a:t>
            </a:r>
            <a:r>
              <a:rPr lang="ru-RU" i="1" baseline="-25000"/>
              <a:t>1</a:t>
            </a:r>
            <a:r>
              <a:rPr lang="ru-RU" i="1"/>
              <a:t>, x</a:t>
            </a:r>
            <a:r>
              <a:rPr lang="ru-RU" i="1" baseline="-25000"/>
              <a:t>2</a:t>
            </a:r>
            <a:r>
              <a:rPr lang="ru-RU" i="1"/>
              <a:t>, ..., x</a:t>
            </a:r>
            <a:r>
              <a:rPr lang="ru-RU" i="1" baseline="-25000"/>
              <a:t>n</a:t>
            </a:r>
            <a:r>
              <a:rPr lang="ru-RU"/>
              <a:t> — члени ряду даних, а </a:t>
            </a:r>
            <a:r>
              <a:rPr lang="ru-RU" i="1"/>
              <a:t>x</a:t>
            </a:r>
            <a:r>
              <a:rPr lang="ru-RU" i="1" baseline="-25000"/>
              <a:t>0</a:t>
            </a:r>
            <a:r>
              <a:rPr lang="ru-RU"/>
              <a:t> — середнє арифметичне цього ряду даних</a:t>
            </a:r>
          </a:p>
          <a:p>
            <a:r>
              <a:rPr lang="ru-RU"/>
              <a:t>    Для першого з вищенаведених двох прикладів рядів даних стандартне відхилення дорівнює:</a:t>
            </a:r>
          </a:p>
        </p:txBody>
      </p:sp>
      <p:pic>
        <p:nvPicPr>
          <p:cNvPr id="2052" name="Picture 4" descr="https://b22f83ba-a-62cb3a1a-s-sites.googlegroups.com/site/lutskschool1yasenchuk/materiali-do-urokiv/10-klas/urok-13-1/3.jpg?attachauth=ANoY7crJeQIpxZn-4mvbhZIt0hpvkUJ2yP3fgkdopKs-qsiuhabMxPuHDYbvvF85PApJHGksQdqQqsPuqfdO0DegSi-ZTC1IETZhThi41oAB4bpYTilOs-iBFFv20knVND7SFCQBmZCfVPmn2D7SbFmRSJEfIV4FLfX1eXp4tWIbUDj1hZjCP22ESvhNxDu08Oo_qOQwGEZ65GVrIu_KsLQ3OYlMDgI7wMz2GlO_OAaQU6KCYagI1whBgy3oCS1v5ey6kDTT_UVKygVqx78hXOjQ4JO-cJQL5Q%3D%3D&amp;attredirects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828" y="4647919"/>
            <a:ext cx="8837080" cy="68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15593" y="5328860"/>
            <a:ext cx="11280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/>
              <a:t>а для другого:</a:t>
            </a:r>
            <a:endParaRPr lang="uk-UA" dirty="0"/>
          </a:p>
        </p:txBody>
      </p:sp>
      <p:pic>
        <p:nvPicPr>
          <p:cNvPr id="2054" name="Picture 6" descr="https://sites.google.com/site/lutskschool1yasenchuk/_/rsrc/1539192435328/materiali-do-urokiv/10-klas/urok-13-1/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828" y="5770355"/>
            <a:ext cx="8395572" cy="76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292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40454" y="616269"/>
            <a:ext cx="6790266" cy="3880773"/>
          </a:xfrm>
        </p:spPr>
        <p:txBody>
          <a:bodyPr/>
          <a:lstStyle/>
          <a:p>
            <a:pPr marL="0" indent="0">
              <a:buNone/>
            </a:pPr>
            <a:r>
              <a:rPr lang="uk-UA" dirty="0"/>
              <a:t> Автоматизувати обчислення стандартного відхилення в табличному процесорі можна, використавши функцію </a:t>
            </a:r>
            <a:r>
              <a:rPr lang="en-US" b="1" dirty="0"/>
              <a:t>STDEV.P</a:t>
            </a:r>
            <a:r>
              <a:rPr lang="en-US" dirty="0"/>
              <a:t> (</a:t>
            </a:r>
            <a:r>
              <a:rPr lang="uk-UA" dirty="0" err="1"/>
              <a:t>англ</a:t>
            </a:r>
            <a:r>
              <a:rPr lang="uk-UA" dirty="0"/>
              <a:t>. </a:t>
            </a:r>
            <a:r>
              <a:rPr lang="en-US" b="1" i="1" dirty="0"/>
              <a:t>standard deviation</a:t>
            </a:r>
            <a:r>
              <a:rPr lang="en-US" dirty="0"/>
              <a:t> — </a:t>
            </a:r>
            <a:r>
              <a:rPr lang="uk-UA" dirty="0"/>
              <a:t>стандартне відхилення) (для версії нижче 2010 — </a:t>
            </a:r>
            <a:r>
              <a:rPr lang="en-US" b="1" dirty="0"/>
              <a:t>STDEVP</a:t>
            </a:r>
            <a:r>
              <a:rPr lang="en-US" dirty="0"/>
              <a:t>).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5037" y="2096452"/>
            <a:ext cx="6695123" cy="426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27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    </a:t>
            </a:r>
            <a:r>
              <a:rPr lang="uk-UA" b="1" dirty="0"/>
              <a:t>3. Мода </a:t>
            </a:r>
            <a:r>
              <a:rPr lang="uk-UA" dirty="0"/>
              <a:t> 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33680" y="1239520"/>
            <a:ext cx="11226800" cy="49885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    </a:t>
            </a:r>
            <a:r>
              <a:rPr lang="uk-UA" b="1" dirty="0"/>
              <a:t>Мода</a:t>
            </a:r>
            <a:r>
              <a:rPr lang="uk-UA" dirty="0"/>
              <a:t> — це значення в ряді даних, яке повторюється найчастіше. Таке значення є показовим, наприклад, під час дослідження цін на ринку (ціна, яка трапляється найчастіше), під час дослідження попиту взуття, одягу (розміри, які купують найбільше) та ін.</a:t>
            </a:r>
          </a:p>
          <a:p>
            <a:pPr marL="0" indent="0">
              <a:buNone/>
            </a:pPr>
            <a:br>
              <a:rPr lang="uk-UA" dirty="0"/>
            </a:br>
            <a:r>
              <a:rPr lang="uk-UA" dirty="0"/>
              <a:t>    У розглянутому вище прикладі мода кількостей медалей, які вибороло учнівство України на міжнародних олімпіадах з інформатики за 2005–2017 роки, дорівнює 4 (тому що найчастіше в ці роки команда нашої країни завойовувала 4 медалі), мода кількостей золотих медалей — 0, мода кількостей срібних медалей — 1, мода кількостей бронзових медалей — 2.</a:t>
            </a:r>
          </a:p>
          <a:p>
            <a:pPr marL="0" indent="0">
              <a:buNone/>
            </a:pPr>
            <a:br>
              <a:rPr lang="uk-UA" dirty="0"/>
            </a:br>
            <a:r>
              <a:rPr lang="uk-UA" dirty="0"/>
              <a:t>    Якщо в ряді даних два або більше значень повторюються найбільшу кількість разів, то кожне з них вважається модою </a:t>
            </a:r>
            <a:r>
              <a:rPr lang="uk-UA" dirty="0" err="1"/>
              <a:t>ряда</a:t>
            </a:r>
            <a:r>
              <a:rPr lang="uk-UA" dirty="0"/>
              <a:t> даних Так, наприклад, у ряді даних 2, 3, 3, 2, 1 модою є і число 2, і число 3.</a:t>
            </a:r>
          </a:p>
          <a:p>
            <a:pPr marL="0" indent="0">
              <a:buNone/>
            </a:pPr>
            <a:br>
              <a:rPr lang="uk-UA" dirty="0"/>
            </a:br>
            <a:r>
              <a:rPr lang="uk-UA" dirty="0"/>
              <a:t>    У табличному процесорі є спеціальна функція для обчислення моди ряду даних, якщо вона одна — </a:t>
            </a:r>
            <a:r>
              <a:rPr lang="en-US" b="1" dirty="0"/>
              <a:t>MODE.SNGL</a:t>
            </a:r>
            <a:r>
              <a:rPr lang="en-US" dirty="0"/>
              <a:t> (</a:t>
            </a:r>
            <a:r>
              <a:rPr lang="uk-UA" dirty="0" err="1"/>
              <a:t>англ</a:t>
            </a:r>
            <a:r>
              <a:rPr lang="uk-UA" dirty="0"/>
              <a:t>. </a:t>
            </a:r>
            <a:r>
              <a:rPr lang="en-US" b="1" i="1" dirty="0"/>
              <a:t>mode single</a:t>
            </a:r>
            <a:r>
              <a:rPr lang="en-US" dirty="0"/>
              <a:t> — </a:t>
            </a:r>
            <a:r>
              <a:rPr lang="uk-UA" dirty="0"/>
              <a:t>мода одинарна) (для версії </a:t>
            </a:r>
            <a:r>
              <a:rPr lang="en-US" b="1" dirty="0"/>
              <a:t>Excel</a:t>
            </a:r>
            <a:r>
              <a:rPr lang="en-US" dirty="0"/>
              <a:t> </a:t>
            </a:r>
            <a:r>
              <a:rPr lang="uk-UA" dirty="0"/>
              <a:t>нижче 2010 і для </a:t>
            </a:r>
            <a:r>
              <a:rPr lang="en-US" b="1" dirty="0" err="1"/>
              <a:t>LibreOffice</a:t>
            </a:r>
            <a:r>
              <a:rPr lang="en-US" b="1" dirty="0"/>
              <a:t> </a:t>
            </a:r>
            <a:r>
              <a:rPr lang="en-US" b="1" dirty="0" err="1"/>
              <a:t>Calc</a:t>
            </a:r>
            <a:r>
              <a:rPr lang="en-US" dirty="0"/>
              <a:t> — MODE) </a:t>
            </a:r>
            <a:r>
              <a:rPr lang="uk-UA" dirty="0"/>
              <a:t>Аргументами цієї функції може бути діапазон клітинок, список клітинок, а також їх комбінації, наприклад </a:t>
            </a:r>
            <a:r>
              <a:rPr lang="en-US" b="1" dirty="0"/>
              <a:t>MODE.SNGL (B2:D5; F4; E7)</a:t>
            </a:r>
            <a:r>
              <a:rPr lang="en-US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29932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894" y="609600"/>
            <a:ext cx="4656666" cy="1320800"/>
          </a:xfrm>
        </p:spPr>
        <p:txBody>
          <a:bodyPr>
            <a:normAutofit fontScale="90000"/>
          </a:bodyPr>
          <a:lstStyle/>
          <a:p>
            <a:r>
              <a:rPr lang="ru-RU" dirty="0"/>
              <a:t>На </a:t>
            </a:r>
            <a:r>
              <a:rPr lang="ru-RU" dirty="0" err="1"/>
              <a:t>малюнку</a:t>
            </a:r>
            <a:r>
              <a:rPr lang="ru-RU" dirty="0"/>
              <a:t> наведено приклад </a:t>
            </a:r>
            <a:r>
              <a:rPr lang="ru-RU" dirty="0" err="1"/>
              <a:t>обчислення</a:t>
            </a:r>
            <a:r>
              <a:rPr lang="ru-RU" dirty="0"/>
              <a:t> </a:t>
            </a:r>
            <a:r>
              <a:rPr lang="ru-RU" dirty="0" err="1"/>
              <a:t>моди</a:t>
            </a:r>
            <a:r>
              <a:rPr lang="ru-RU" dirty="0"/>
              <a:t> для </a:t>
            </a:r>
            <a:r>
              <a:rPr lang="ru-RU" dirty="0" err="1"/>
              <a:t>кількостей</a:t>
            </a:r>
            <a:r>
              <a:rPr lang="ru-RU" dirty="0"/>
              <a:t> </a:t>
            </a:r>
            <a:r>
              <a:rPr lang="ru-RU" dirty="0" err="1"/>
              <a:t>завойованих</a:t>
            </a:r>
            <a:r>
              <a:rPr lang="ru-RU" dirty="0"/>
              <a:t> медалей і формула для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обчислення</a:t>
            </a:r>
            <a:r>
              <a:rPr lang="ru-RU" dirty="0"/>
              <a:t>: </a:t>
            </a:r>
            <a:br>
              <a:rPr lang="ru-RU" dirty="0"/>
            </a:br>
            <a:r>
              <a:rPr lang="ru-RU" b="1" dirty="0"/>
              <a:t>=MODE.SNGL (Е6:Е17)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60962" y="609600"/>
            <a:ext cx="6597358" cy="567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305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 </a:t>
            </a:r>
            <a:r>
              <a:rPr lang="uk-UA" b="1" dirty="0"/>
              <a:t>4. Медіана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254000" y="1320800"/>
            <a:ext cx="11684000" cy="52628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000" b="1" dirty="0"/>
              <a:t>Медіаною</a:t>
            </a:r>
            <a:r>
              <a:rPr lang="uk-UA" sz="2000" dirty="0"/>
              <a:t> впорядкованого ряду даних називається значення, яке поділяє ряд даних на дві рівні частини, тобто зліва і справа від цього значення знаходиться однакова кількість членів упорядкованого ряду даних.</a:t>
            </a:r>
          </a:p>
          <a:p>
            <a:pPr marL="0" indent="0">
              <a:buNone/>
            </a:pPr>
            <a:r>
              <a:rPr lang="uk-UA" sz="2000" dirty="0"/>
              <a:t>    Якщо у впорядкованому ряді даних непарна кількість членів, то медіана такого ряду даних дорівнює значенню його середнього члена, а якщо в такому ряді даних парна кількість членів, то його медіана обчислюється як середнє арифметичне значень двох середніх членів.</a:t>
            </a:r>
          </a:p>
          <a:p>
            <a:pPr marL="0" indent="0">
              <a:buNone/>
            </a:pPr>
            <a:r>
              <a:rPr lang="uk-UA" sz="2000" dirty="0"/>
              <a:t>    Наприклад, для ряду даних 2; 3; 5; 6; 7 медіана дорівнює 5, для ряду даних 2; 3; 5; 6: 7; 9 медіана дорівнює (5 + 6) : 2 = 5,5, а для ряду даних 2; 2; 4; 4; 4; 5; 6 медіана дорівнює 4.</a:t>
            </a:r>
          </a:p>
          <a:p>
            <a:pPr marL="0" indent="0">
              <a:buNone/>
            </a:pPr>
            <a:r>
              <a:rPr lang="uk-UA" sz="2000" dirty="0"/>
              <a:t>    Медіана використовується, наприклад, для визначення місця побудови шкіл, дитячих садочків, магазинів, підприємств побуту тощо Потрібно визначити ряд відстаней, які слід подолати мешканцям певної місцевості до цього закладу, і побудувати його в точці, яка визначається медіаною цього ряду.</a:t>
            </a:r>
            <a:br>
              <a:rPr lang="uk-UA" sz="2000" dirty="0"/>
            </a:br>
            <a:r>
              <a:rPr lang="uk-UA" sz="2000" dirty="0"/>
              <a:t>    У табличному процесорі є спеціальна функція для обчислення медіани ряду даних —</a:t>
            </a:r>
            <a:r>
              <a:rPr lang="uk-UA" sz="2000" b="1" dirty="0"/>
              <a:t> </a:t>
            </a:r>
            <a:r>
              <a:rPr lang="en-US" sz="2000" b="1" dirty="0"/>
              <a:t>MEDIAN</a:t>
            </a:r>
            <a:r>
              <a:rPr lang="en-US" sz="2000" dirty="0"/>
              <a:t> (</a:t>
            </a:r>
            <a:r>
              <a:rPr lang="uk-UA" sz="2000" dirty="0" err="1"/>
              <a:t>англ</a:t>
            </a:r>
            <a:r>
              <a:rPr lang="uk-UA" sz="2000" dirty="0"/>
              <a:t>. </a:t>
            </a:r>
            <a:r>
              <a:rPr lang="en-US" sz="2000" b="1" i="1" dirty="0"/>
              <a:t>median</a:t>
            </a:r>
            <a:r>
              <a:rPr lang="en-US" sz="2000" dirty="0"/>
              <a:t> — </a:t>
            </a:r>
            <a:r>
              <a:rPr lang="uk-UA" sz="2000" dirty="0"/>
              <a:t>середній). Аргументами цієї функції може бути діапазон клітинок, список клітинок, а також їх комбінації, наприклад </a:t>
            </a:r>
            <a:r>
              <a:rPr lang="en-US" sz="2000" b="1" dirty="0"/>
              <a:t>MEDIAN(B2:D5; F4; E7)</a:t>
            </a:r>
            <a:r>
              <a:rPr lang="en-US" sz="2000" dirty="0"/>
              <a:t>.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2157114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4666826" cy="1320800"/>
          </a:xfrm>
        </p:spPr>
        <p:txBody>
          <a:bodyPr>
            <a:normAutofit fontScale="90000"/>
          </a:bodyPr>
          <a:lstStyle/>
          <a:p>
            <a:r>
              <a:rPr lang="ru-RU" dirty="0"/>
              <a:t>На </a:t>
            </a:r>
            <a:r>
              <a:rPr lang="ru-RU" dirty="0" err="1"/>
              <a:t>малюнку</a:t>
            </a:r>
            <a:r>
              <a:rPr lang="ru-RU" dirty="0"/>
              <a:t> наведено приклад </a:t>
            </a:r>
            <a:r>
              <a:rPr lang="ru-RU" dirty="0" err="1"/>
              <a:t>обчислення</a:t>
            </a:r>
            <a:r>
              <a:rPr lang="ru-RU" dirty="0"/>
              <a:t> </a:t>
            </a:r>
            <a:r>
              <a:rPr lang="ru-RU" dirty="0" err="1"/>
              <a:t>медіани</a:t>
            </a:r>
            <a:r>
              <a:rPr lang="ru-RU" dirty="0"/>
              <a:t> ряду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урожайності</a:t>
            </a:r>
            <a:r>
              <a:rPr lang="ru-RU" dirty="0"/>
              <a:t> </a:t>
            </a:r>
            <a:r>
              <a:rPr lang="ru-RU" dirty="0" err="1"/>
              <a:t>соняшнику</a:t>
            </a:r>
            <a:r>
              <a:rPr lang="ru-RU" dirty="0"/>
              <a:t> з </a:t>
            </a:r>
            <a:r>
              <a:rPr lang="ru-RU" dirty="0" err="1"/>
              <a:t>використанням</a:t>
            </a:r>
            <a:r>
              <a:rPr lang="ru-RU" dirty="0"/>
              <a:t> табличного </a:t>
            </a:r>
            <a:r>
              <a:rPr lang="ru-RU" dirty="0" err="1"/>
              <a:t>процесора</a:t>
            </a:r>
            <a:r>
              <a:rPr lang="ru-RU" dirty="0"/>
              <a:t> за формулою:</a:t>
            </a:r>
            <a:br>
              <a:rPr lang="ru-RU" dirty="0"/>
            </a:br>
            <a:r>
              <a:rPr lang="ru-RU" b="1" dirty="0"/>
              <a:t>=MEDIAN(С3:С12)</a:t>
            </a:r>
            <a:r>
              <a:rPr lang="ru-RU" dirty="0"/>
              <a:t>.</a:t>
            </a:r>
            <a:br>
              <a:rPr lang="ru-RU" dirty="0"/>
            </a:br>
            <a:br>
              <a:rPr lang="ru-RU" dirty="0"/>
            </a:br>
            <a:endParaRPr lang="uk-UA" dirty="0"/>
          </a:p>
        </p:txBody>
      </p:sp>
      <p:pic>
        <p:nvPicPr>
          <p:cNvPr id="3074" name="Picture 2" descr="https://sites.google.com/site/lutskschool1yasenchuk/_/rsrc/1539193282122/materiali-do-urokiv/10-klas/urok-13-1/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415" y="609600"/>
            <a:ext cx="5311616" cy="447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9782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214" y="375920"/>
            <a:ext cx="5540586" cy="5222240"/>
          </a:xfrm>
        </p:spPr>
        <p:txBody>
          <a:bodyPr>
            <a:normAutofit fontScale="90000"/>
          </a:bodyPr>
          <a:lstStyle/>
          <a:p>
            <a:r>
              <a:rPr lang="ru-RU" b="1" i="1" dirty="0" err="1"/>
              <a:t>Зверніть</a:t>
            </a:r>
            <a:r>
              <a:rPr lang="ru-RU" b="1" i="1" dirty="0"/>
              <a:t> </a:t>
            </a:r>
            <a:r>
              <a:rPr lang="ru-RU" b="1" i="1" dirty="0" err="1"/>
              <a:t>увагу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в </a:t>
            </a:r>
            <a:r>
              <a:rPr lang="ru-RU" dirty="0" err="1"/>
              <a:t>електронній</a:t>
            </a:r>
            <a:r>
              <a:rPr lang="ru-RU" dirty="0"/>
              <a:t> </a:t>
            </a:r>
            <a:r>
              <a:rPr lang="ru-RU" dirty="0" err="1"/>
              <a:t>таблиці</a:t>
            </a:r>
            <a:r>
              <a:rPr lang="ru-RU" dirty="0"/>
              <a:t> для </a:t>
            </a:r>
            <a:r>
              <a:rPr lang="ru-RU" dirty="0" err="1"/>
              <a:t>знаходження</a:t>
            </a:r>
            <a:r>
              <a:rPr lang="ru-RU" dirty="0"/>
              <a:t> </a:t>
            </a:r>
            <a:r>
              <a:rPr lang="ru-RU" dirty="0" err="1"/>
              <a:t>медіани</a:t>
            </a:r>
            <a:r>
              <a:rPr lang="ru-RU" dirty="0"/>
              <a:t> ряд </a:t>
            </a:r>
            <a:r>
              <a:rPr lang="ru-RU" dirty="0" err="1"/>
              <a:t>даних</a:t>
            </a:r>
            <a:r>
              <a:rPr lang="ru-RU" dirty="0"/>
              <a:t> не </a:t>
            </a:r>
            <a:r>
              <a:rPr lang="ru-RU" dirty="0" err="1"/>
              <a:t>обов’язково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бути </a:t>
            </a:r>
            <a:r>
              <a:rPr lang="ru-RU" dirty="0" err="1"/>
              <a:t>впорядкований</a:t>
            </a:r>
            <a:r>
              <a:rPr lang="ru-RU" dirty="0"/>
              <a:t>. </a:t>
            </a:r>
            <a:r>
              <a:rPr lang="ru-RU" dirty="0" err="1"/>
              <a:t>Табличний</a:t>
            </a:r>
            <a:r>
              <a:rPr lang="ru-RU" dirty="0"/>
              <a:t> </a:t>
            </a:r>
            <a:r>
              <a:rPr lang="ru-RU" dirty="0" err="1"/>
              <a:t>процесор</a:t>
            </a:r>
            <a:r>
              <a:rPr lang="ru-RU" dirty="0"/>
              <a:t> </a:t>
            </a:r>
            <a:r>
              <a:rPr lang="ru-RU" dirty="0" err="1"/>
              <a:t>спочатку</a:t>
            </a:r>
            <a:r>
              <a:rPr lang="ru-RU" dirty="0"/>
              <a:t> </a:t>
            </a:r>
            <a:r>
              <a:rPr lang="ru-RU" dirty="0" err="1"/>
              <a:t>впорядковує</a:t>
            </a:r>
            <a:r>
              <a:rPr lang="ru-RU" dirty="0"/>
              <a:t> ряд </a:t>
            </a:r>
            <a:r>
              <a:rPr lang="ru-RU" dirty="0" err="1"/>
              <a:t>даних</a:t>
            </a:r>
            <a:r>
              <a:rPr lang="ru-RU" dirty="0"/>
              <a:t>, а </a:t>
            </a:r>
            <a:r>
              <a:rPr lang="ru-RU" dirty="0" err="1"/>
              <a:t>потім</a:t>
            </a:r>
            <a:r>
              <a:rPr lang="ru-RU" dirty="0"/>
              <a:t> </a:t>
            </a:r>
            <a:r>
              <a:rPr lang="ru-RU" dirty="0" err="1"/>
              <a:t>визначає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медіану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4098" name="Picture 2" descr="https://sites.google.com/site/lutskschool1yasenchuk/_/rsrc/1539193342767/materiali-do-urokiv/10-klas/urok-13-1/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00" y="375920"/>
            <a:ext cx="5789982" cy="524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7614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Завдання</a:t>
            </a:r>
            <a:r>
              <a:rPr lang="ru-RU" b="1" dirty="0"/>
              <a:t> 1.</a:t>
            </a:r>
            <a:r>
              <a:rPr lang="ru-RU" dirty="0"/>
              <a:t> 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1320801"/>
            <a:ext cx="7491306" cy="4720562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 </a:t>
            </a:r>
            <a:r>
              <a:rPr lang="ru-RU" sz="2800" dirty="0"/>
              <a:t>На </a:t>
            </a:r>
            <a:r>
              <a:rPr lang="ru-RU" sz="2800" dirty="0" err="1"/>
              <a:t>шкільних</a:t>
            </a:r>
            <a:r>
              <a:rPr lang="ru-RU" sz="2800" dirty="0"/>
              <a:t> </a:t>
            </a:r>
            <a:r>
              <a:rPr lang="ru-RU" sz="2800" dirty="0" err="1"/>
              <a:t>змаганнях</a:t>
            </a:r>
            <a:r>
              <a:rPr lang="ru-RU" sz="2800" dirty="0"/>
              <a:t> з </a:t>
            </a:r>
            <a:r>
              <a:rPr lang="ru-RU" sz="2800" dirty="0" err="1"/>
              <a:t>легкої</a:t>
            </a:r>
            <a:r>
              <a:rPr lang="ru-RU" sz="2800" dirty="0"/>
              <a:t> атлетики </a:t>
            </a:r>
            <a:r>
              <a:rPr lang="ru-RU" sz="2800" dirty="0" err="1"/>
              <a:t>проводять</a:t>
            </a:r>
            <a:r>
              <a:rPr lang="ru-RU" sz="2800" dirty="0"/>
              <a:t> два </a:t>
            </a:r>
            <a:r>
              <a:rPr lang="ru-RU" sz="2800" dirty="0" err="1"/>
              <a:t>півфінальних</a:t>
            </a:r>
            <a:r>
              <a:rPr lang="ru-RU" sz="2800" dirty="0"/>
              <a:t> </a:t>
            </a:r>
            <a:r>
              <a:rPr lang="ru-RU" sz="2800" dirty="0" err="1"/>
              <a:t>забіги</a:t>
            </a:r>
            <a:r>
              <a:rPr lang="ru-RU" sz="2800" dirty="0"/>
              <a:t>. У </a:t>
            </a:r>
            <a:r>
              <a:rPr lang="ru-RU" sz="2800" dirty="0" err="1"/>
              <a:t>фінал</a:t>
            </a:r>
            <a:r>
              <a:rPr lang="ru-RU" sz="2800" dirty="0"/>
              <a:t> проходить половина </a:t>
            </a:r>
            <a:r>
              <a:rPr lang="ru-RU" sz="2800" dirty="0" err="1"/>
              <a:t>учасників</a:t>
            </a:r>
            <a:r>
              <a:rPr lang="ru-RU" sz="2800" dirty="0"/>
              <a:t> кожного </a:t>
            </a:r>
            <a:r>
              <a:rPr lang="ru-RU" sz="2800" dirty="0" err="1"/>
              <a:t>півфіналу</a:t>
            </a:r>
            <a:r>
              <a:rPr lang="ru-RU" sz="2800" dirty="0"/>
              <a:t>. У </a:t>
            </a:r>
            <a:r>
              <a:rPr lang="ru-RU" sz="2800" dirty="0" err="1"/>
              <a:t>таблиці</a:t>
            </a:r>
            <a:r>
              <a:rPr lang="ru-RU" sz="2800" dirty="0"/>
              <a:t> наведено </a:t>
            </a:r>
            <a:r>
              <a:rPr lang="ru-RU" sz="2800" dirty="0" err="1"/>
              <a:t>результати</a:t>
            </a:r>
            <a:r>
              <a:rPr lang="ru-RU" sz="2800" dirty="0"/>
              <a:t> </a:t>
            </a:r>
            <a:r>
              <a:rPr lang="ru-RU" sz="2800" dirty="0" err="1"/>
              <a:t>учасників</a:t>
            </a:r>
            <a:r>
              <a:rPr lang="ru-RU" sz="2800" dirty="0"/>
              <a:t> одного з </a:t>
            </a:r>
            <a:r>
              <a:rPr lang="ru-RU" sz="2800" dirty="0" err="1"/>
              <a:t>півфіналів</a:t>
            </a:r>
            <a:r>
              <a:rPr lang="ru-RU" sz="2800" dirty="0"/>
              <a:t>. </a:t>
            </a:r>
            <a:r>
              <a:rPr lang="ru-RU" sz="2800" dirty="0" err="1"/>
              <a:t>Обчисліть</a:t>
            </a:r>
            <a:r>
              <a:rPr lang="ru-RU" sz="2800" dirty="0"/>
              <a:t> </a:t>
            </a:r>
            <a:r>
              <a:rPr lang="ru-RU" sz="2800" dirty="0" err="1"/>
              <a:t>середнє</a:t>
            </a:r>
            <a:r>
              <a:rPr lang="ru-RU" sz="2800" dirty="0"/>
              <a:t> </a:t>
            </a:r>
            <a:r>
              <a:rPr lang="ru-RU" sz="2800" dirty="0" err="1"/>
              <a:t>арифметичне</a:t>
            </a:r>
            <a:r>
              <a:rPr lang="ru-RU" sz="2800" dirty="0"/>
              <a:t>, </a:t>
            </a:r>
            <a:r>
              <a:rPr lang="ru-RU" sz="2800" dirty="0" err="1"/>
              <a:t>стандартне</a:t>
            </a:r>
            <a:r>
              <a:rPr lang="ru-RU" sz="2800" dirty="0"/>
              <a:t> </a:t>
            </a:r>
            <a:r>
              <a:rPr lang="ru-RU" sz="2800" dirty="0" err="1"/>
              <a:t>відхилення</a:t>
            </a:r>
            <a:r>
              <a:rPr lang="ru-RU" sz="2800" dirty="0"/>
              <a:t>, моду і </a:t>
            </a:r>
            <a:r>
              <a:rPr lang="ru-RU" sz="2800" dirty="0" err="1"/>
              <a:t>медіану</a:t>
            </a:r>
            <a:r>
              <a:rPr lang="ru-RU" sz="2800" dirty="0"/>
              <a:t> </a:t>
            </a:r>
            <a:r>
              <a:rPr lang="ru-RU" sz="2800" dirty="0" err="1"/>
              <a:t>наведеного</a:t>
            </a:r>
            <a:r>
              <a:rPr lang="ru-RU" sz="2800" dirty="0"/>
              <a:t> ряду </a:t>
            </a:r>
            <a:r>
              <a:rPr lang="ru-RU" sz="2800" dirty="0" err="1"/>
              <a:t>даних</a:t>
            </a:r>
            <a:r>
              <a:rPr lang="ru-RU" sz="2800" dirty="0"/>
              <a:t>.</a:t>
            </a:r>
            <a:endParaRPr lang="uk-UA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0540" y="84001"/>
            <a:ext cx="2224577" cy="18463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0540" y="1930400"/>
            <a:ext cx="2224577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673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Розв'язання: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06214" y="1571309"/>
            <a:ext cx="9421706" cy="3935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    1. Запустіть табличний процесор.</a:t>
            </a:r>
          </a:p>
          <a:p>
            <a:pPr marL="0" indent="0">
              <a:buNone/>
            </a:pPr>
            <a:r>
              <a:rPr lang="uk-UA" dirty="0"/>
              <a:t>    2. Заповніть діапазони клітинок </a:t>
            </a:r>
            <a:r>
              <a:rPr lang="en-US" b="1" dirty="0"/>
              <a:t>B2:B15</a:t>
            </a:r>
            <a:r>
              <a:rPr lang="en-US" dirty="0"/>
              <a:t> </a:t>
            </a:r>
            <a:r>
              <a:rPr lang="uk-UA" dirty="0"/>
              <a:t>і </a:t>
            </a:r>
            <a:r>
              <a:rPr lang="en-US" b="1" dirty="0"/>
              <a:t>C2:C11</a:t>
            </a:r>
            <a:r>
              <a:rPr lang="en-US" dirty="0"/>
              <a:t> </a:t>
            </a:r>
            <a:r>
              <a:rPr lang="uk-UA" dirty="0"/>
              <a:t>відповідно до зразка.</a:t>
            </a:r>
          </a:p>
          <a:p>
            <a:pPr marL="0" indent="0">
              <a:buNone/>
            </a:pPr>
            <a:r>
              <a:rPr lang="uk-UA" dirty="0"/>
              <a:t>    3. Уведіть у клітинку </a:t>
            </a:r>
            <a:r>
              <a:rPr lang="uk-UA" b="1" dirty="0"/>
              <a:t>С12</a:t>
            </a:r>
            <a:r>
              <a:rPr lang="uk-UA" dirty="0"/>
              <a:t> формулу </a:t>
            </a:r>
            <a:r>
              <a:rPr lang="uk-UA" b="1" dirty="0"/>
              <a:t>=</a:t>
            </a:r>
            <a:r>
              <a:rPr lang="en-US" b="1" dirty="0"/>
              <a:t>AVERAGE (C2:C11)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    4. </a:t>
            </a:r>
            <a:r>
              <a:rPr lang="uk-UA" dirty="0"/>
              <a:t>Уведіть у клітинку </a:t>
            </a:r>
            <a:r>
              <a:rPr lang="uk-UA" b="1" dirty="0"/>
              <a:t>С13</a:t>
            </a:r>
            <a:r>
              <a:rPr lang="uk-UA" dirty="0"/>
              <a:t> формулу </a:t>
            </a:r>
            <a:r>
              <a:rPr lang="uk-UA" b="1" dirty="0"/>
              <a:t>=</a:t>
            </a:r>
            <a:r>
              <a:rPr lang="en-US" b="1" dirty="0"/>
              <a:t>STDEV.P (C2:C11)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    5. </a:t>
            </a:r>
            <a:r>
              <a:rPr lang="uk-UA" dirty="0"/>
              <a:t>Уведіть у клітинку </a:t>
            </a:r>
            <a:r>
              <a:rPr lang="uk-UA" b="1" dirty="0"/>
              <a:t>С14</a:t>
            </a:r>
            <a:r>
              <a:rPr lang="uk-UA" dirty="0"/>
              <a:t> формулу </a:t>
            </a:r>
            <a:r>
              <a:rPr lang="uk-UA" b="1" dirty="0"/>
              <a:t>=</a:t>
            </a:r>
            <a:r>
              <a:rPr lang="en-US" b="1" dirty="0"/>
              <a:t>MODE SNGL (C2:C11)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    6. </a:t>
            </a:r>
            <a:r>
              <a:rPr lang="uk-UA" dirty="0"/>
              <a:t>Уведіть у клітинку </a:t>
            </a:r>
            <a:r>
              <a:rPr lang="uk-UA" b="1" dirty="0"/>
              <a:t>С15</a:t>
            </a:r>
            <a:r>
              <a:rPr lang="uk-UA" dirty="0"/>
              <a:t> формулу </a:t>
            </a:r>
            <a:r>
              <a:rPr lang="uk-UA" b="1" dirty="0"/>
              <a:t>=</a:t>
            </a:r>
            <a:r>
              <a:rPr lang="en-US" b="1" dirty="0"/>
              <a:t>MEDIAN (C2:C11)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    7. </a:t>
            </a:r>
            <a:r>
              <a:rPr lang="uk-UA" dirty="0"/>
              <a:t>Збережіть електронну книгу у вашій папці у файлі з іменем </a:t>
            </a:r>
            <a:r>
              <a:rPr lang="uk-UA" b="1" dirty="0"/>
              <a:t>Завдання_1</a:t>
            </a:r>
            <a:r>
              <a:rPr lang="uk-UA" dirty="0"/>
              <a:t>.</a:t>
            </a:r>
          </a:p>
          <a:p>
            <a:pPr marL="0" indent="0">
              <a:buNone/>
            </a:pPr>
            <a:r>
              <a:rPr lang="uk-UA" dirty="0"/>
              <a:t>    8. Запишіть у зошит пояснення, яка з отриманих характеристик указаного ряду даних визначить, хто з учасників цього півфіналу вийде у фінал.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845914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 </a:t>
            </a:r>
            <a:r>
              <a:rPr lang="ru-RU" b="1" dirty="0" err="1"/>
              <a:t>Завдання</a:t>
            </a:r>
            <a:r>
              <a:rPr lang="ru-RU" b="1" dirty="0"/>
              <a:t> 2.</a:t>
            </a:r>
            <a:r>
              <a:rPr lang="ru-RU" dirty="0"/>
              <a:t> 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1469709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Є ряд </a:t>
            </a:r>
            <a:r>
              <a:rPr lang="ru-RU" sz="3200" dirty="0" err="1"/>
              <a:t>даних</a:t>
            </a:r>
            <a:r>
              <a:rPr lang="ru-RU" sz="3200" dirty="0"/>
              <a:t>: 56,5; 27,9; 32,4; 59,23; 44,87; 41; 39,7; 49,98. </a:t>
            </a:r>
            <a:r>
              <a:rPr lang="ru-RU" sz="3200" dirty="0" err="1"/>
              <a:t>Обчисліть</a:t>
            </a:r>
            <a:r>
              <a:rPr lang="ru-RU" sz="3200" dirty="0"/>
              <a:t> </a:t>
            </a:r>
            <a:r>
              <a:rPr lang="ru-RU" sz="3200" dirty="0" err="1"/>
              <a:t>середнє</a:t>
            </a:r>
            <a:r>
              <a:rPr lang="ru-RU" sz="3200" dirty="0"/>
              <a:t> </a:t>
            </a:r>
            <a:r>
              <a:rPr lang="ru-RU" sz="3200" dirty="0" err="1"/>
              <a:t>арифметичне</a:t>
            </a:r>
            <a:r>
              <a:rPr lang="ru-RU" sz="3200" dirty="0"/>
              <a:t>, </a:t>
            </a:r>
            <a:r>
              <a:rPr lang="ru-RU" sz="3200" dirty="0" err="1"/>
              <a:t>стандартне</a:t>
            </a:r>
            <a:r>
              <a:rPr lang="ru-RU" sz="3200" dirty="0"/>
              <a:t> </a:t>
            </a:r>
            <a:r>
              <a:rPr lang="ru-RU" sz="3200" dirty="0" err="1"/>
              <a:t>відхилення</a:t>
            </a:r>
            <a:r>
              <a:rPr lang="ru-RU" sz="3200" dirty="0"/>
              <a:t>, моду і </a:t>
            </a:r>
            <a:r>
              <a:rPr lang="ru-RU" sz="3200" dirty="0" err="1"/>
              <a:t>медіану</a:t>
            </a:r>
            <a:r>
              <a:rPr lang="ru-RU" sz="3200" dirty="0"/>
              <a:t> для </a:t>
            </a:r>
            <a:r>
              <a:rPr lang="ru-RU" sz="3200" dirty="0" err="1"/>
              <a:t>цього</a:t>
            </a:r>
            <a:r>
              <a:rPr lang="ru-RU" sz="3200" dirty="0"/>
              <a:t> ряду </a:t>
            </a:r>
            <a:r>
              <a:rPr lang="ru-RU" sz="3200" dirty="0" err="1"/>
              <a:t>даних</a:t>
            </a:r>
            <a:r>
              <a:rPr lang="ru-RU" sz="3200" dirty="0"/>
              <a:t>.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931209465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</TotalTime>
  <Words>1389</Words>
  <Application>Microsoft Office PowerPoint</Application>
  <PresentationFormat>Широкоэкранный</PresentationFormat>
  <Paragraphs>46</Paragraphs>
  <Slides>13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Trebuchet MS</vt:lpstr>
      <vt:lpstr>Wingdings 3</vt:lpstr>
      <vt:lpstr>Грань</vt:lpstr>
      <vt:lpstr>Обчислення основних статистичних характеристик вибірки</vt:lpstr>
      <vt:lpstr> 1. Середнє арифметичне </vt:lpstr>
      <vt:lpstr>Презентация PowerPoint</vt:lpstr>
      <vt:lpstr> 2. Стандартне відхилення</vt:lpstr>
      <vt:lpstr>Презентация PowerPoint</vt:lpstr>
      <vt:lpstr>    3. Мода  </vt:lpstr>
      <vt:lpstr>На малюнку наведено приклад обчислення моди для кількостей завойованих медалей і формула для її обчислення:  =MODE.SNGL (Е6:Е17).</vt:lpstr>
      <vt:lpstr> 4. Медіана</vt:lpstr>
      <vt:lpstr>На малюнку наведено приклад обчислення медіани ряду даних урожайності соняшнику з використанням табличного процесора за формулою: =MEDIAN(С3:С12).  </vt:lpstr>
      <vt:lpstr>Зверніть увагу, що в електронній таблиці для знаходження медіани ряд даних не обов’язково має бути впорядкований. Табличний процесор спочатку впорядковує ряд даних, а потім визначає його медіану.</vt:lpstr>
      <vt:lpstr>Завдання 1. </vt:lpstr>
      <vt:lpstr>Розв'язання:</vt:lpstr>
      <vt:lpstr> Завдання 2.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Обчислення основних статистичних характеристик вибірки</dc:title>
  <dc:creator>Lenovo</dc:creator>
  <cp:lastModifiedBy>User</cp:lastModifiedBy>
  <cp:revision>3</cp:revision>
  <dcterms:created xsi:type="dcterms:W3CDTF">2022-11-07T19:05:00Z</dcterms:created>
  <dcterms:modified xsi:type="dcterms:W3CDTF">2026-02-10T10:17:07Z</dcterms:modified>
</cp:coreProperties>
</file>