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4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F1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24.02.2025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/>
              <a:t>Еконо</a:t>
            </a:r>
            <a:r>
              <a:rPr lang="uk-UA" dirty="0" err="1"/>
              <a:t>мічні</a:t>
            </a:r>
            <a:r>
              <a:rPr lang="uk-UA" dirty="0"/>
              <a:t> виклики постіндустріального суспільства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>
                <a:solidFill>
                  <a:srgbClr val="FFC000"/>
                </a:solidFill>
              </a:rPr>
              <a:t>Всесвітня історія 11 клас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970851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876800"/>
            <a:ext cx="8352928" cy="914400"/>
          </a:xfrm>
        </p:spPr>
        <p:txBody>
          <a:bodyPr/>
          <a:lstStyle/>
          <a:p>
            <a:pPr algn="ctr"/>
            <a:r>
              <a:rPr lang="uk-UA" sz="4400" dirty="0"/>
              <a:t>Транснаціональні корпорації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658368"/>
            <a:ext cx="3816424" cy="4282800"/>
          </a:xfrm>
        </p:spPr>
        <p:txBody>
          <a:bodyPr>
            <a:normAutofit fontScale="92500"/>
          </a:bodyPr>
          <a:lstStyle/>
          <a:p>
            <a:r>
              <a:rPr lang="ru-RU" dirty="0"/>
              <a:t>У 1947 р. 23 </a:t>
            </a:r>
            <a:r>
              <a:rPr lang="ru-RU" dirty="0" err="1"/>
              <a:t>країни</a:t>
            </a:r>
            <a:r>
              <a:rPr lang="ru-RU" dirty="0"/>
              <a:t> </a:t>
            </a:r>
            <a:r>
              <a:rPr lang="ru-RU" dirty="0" err="1"/>
              <a:t>підписали</a:t>
            </a:r>
            <a:r>
              <a:rPr lang="ru-RU" dirty="0"/>
              <a:t> </a:t>
            </a:r>
            <a:r>
              <a:rPr lang="ru-RU" dirty="0" err="1">
                <a:solidFill>
                  <a:srgbClr val="FFFF00"/>
                </a:solidFill>
              </a:rPr>
              <a:t>Генеральну</a:t>
            </a:r>
            <a:r>
              <a:rPr lang="ru-RU" dirty="0">
                <a:solidFill>
                  <a:srgbClr val="FFFF00"/>
                </a:solidFill>
              </a:rPr>
              <a:t> угоду про </a:t>
            </a:r>
            <a:r>
              <a:rPr lang="ru-RU" dirty="0" err="1">
                <a:solidFill>
                  <a:srgbClr val="FFFF00"/>
                </a:solidFill>
              </a:rPr>
              <a:t>тарифи</a:t>
            </a:r>
            <a:r>
              <a:rPr lang="ru-RU" dirty="0">
                <a:solidFill>
                  <a:srgbClr val="FFFF00"/>
                </a:solidFill>
              </a:rPr>
              <a:t> і </a:t>
            </a:r>
            <a:r>
              <a:rPr lang="ru-RU" dirty="0" err="1">
                <a:solidFill>
                  <a:srgbClr val="FFFF00"/>
                </a:solidFill>
              </a:rPr>
              <a:t>торгівлю</a:t>
            </a:r>
            <a:r>
              <a:rPr lang="ru-RU" dirty="0">
                <a:solidFill>
                  <a:srgbClr val="FFFF00"/>
                </a:solidFill>
              </a:rPr>
              <a:t> (ГАТТ</a:t>
            </a:r>
            <a:r>
              <a:rPr lang="ru-RU" dirty="0"/>
              <a:t>), </a:t>
            </a:r>
            <a:r>
              <a:rPr lang="ru-RU" dirty="0" err="1"/>
              <a:t>спрямовану</a:t>
            </a:r>
            <a:r>
              <a:rPr lang="ru-RU" dirty="0"/>
              <a:t> на </a:t>
            </a:r>
            <a:r>
              <a:rPr lang="ru-RU" dirty="0" err="1"/>
              <a:t>упорядкування</a:t>
            </a:r>
            <a:r>
              <a:rPr lang="ru-RU" dirty="0"/>
              <a:t> </a:t>
            </a:r>
            <a:r>
              <a:rPr lang="ru-RU" dirty="0" err="1"/>
              <a:t>міжнародної</a:t>
            </a:r>
            <a:r>
              <a:rPr lang="ru-RU" dirty="0"/>
              <a:t> </a:t>
            </a:r>
            <a:r>
              <a:rPr lang="ru-RU" dirty="0" err="1"/>
              <a:t>торгівлі</a:t>
            </a:r>
            <a:r>
              <a:rPr lang="ru-RU" dirty="0"/>
              <a:t> і </a:t>
            </a:r>
            <a:r>
              <a:rPr lang="ru-RU" dirty="0" err="1"/>
              <a:t>максимальне</a:t>
            </a:r>
            <a:r>
              <a:rPr lang="ru-RU" dirty="0"/>
              <a:t> </a:t>
            </a:r>
            <a:r>
              <a:rPr lang="ru-RU" dirty="0" err="1"/>
              <a:t>зняття</a:t>
            </a:r>
            <a:r>
              <a:rPr lang="ru-RU" dirty="0"/>
              <a:t> (а в </a:t>
            </a:r>
            <a:r>
              <a:rPr lang="ru-RU" dirty="0" err="1"/>
              <a:t>ідеалі</a:t>
            </a:r>
            <a:r>
              <a:rPr lang="ru-RU" dirty="0"/>
              <a:t> й </a:t>
            </a:r>
            <a:r>
              <a:rPr lang="ru-RU" dirty="0" err="1"/>
              <a:t>повну</a:t>
            </a:r>
            <a:r>
              <a:rPr lang="ru-RU" dirty="0"/>
              <a:t> </a:t>
            </a:r>
            <a:r>
              <a:rPr lang="ru-RU" dirty="0" err="1"/>
              <a:t>ліквідацію</a:t>
            </a:r>
            <a:r>
              <a:rPr lang="ru-RU" dirty="0"/>
              <a:t>) </a:t>
            </a:r>
            <a:r>
              <a:rPr lang="ru-RU" dirty="0" err="1"/>
              <a:t>митних</a:t>
            </a:r>
            <a:r>
              <a:rPr lang="ru-RU" dirty="0"/>
              <a:t> </a:t>
            </a:r>
            <a:r>
              <a:rPr lang="ru-RU" dirty="0" err="1"/>
              <a:t>перешкод</a:t>
            </a:r>
            <a:r>
              <a:rPr lang="ru-RU" dirty="0"/>
              <a:t> та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обмежень</a:t>
            </a:r>
            <a:r>
              <a:rPr lang="ru-RU" dirty="0"/>
              <a:t>. У </a:t>
            </a:r>
            <a:r>
              <a:rPr lang="ru-RU" dirty="0" err="1"/>
              <a:t>березні</a:t>
            </a:r>
            <a:r>
              <a:rPr lang="ru-RU" dirty="0"/>
              <a:t> 1994 р.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прийнято</a:t>
            </a:r>
            <a:r>
              <a:rPr lang="ru-RU" dirty="0"/>
              <a:t> </a:t>
            </a:r>
            <a:r>
              <a:rPr lang="ru-RU" dirty="0" err="1">
                <a:solidFill>
                  <a:srgbClr val="FFFF00"/>
                </a:solidFill>
              </a:rPr>
              <a:t>рішення</a:t>
            </a:r>
            <a:r>
              <a:rPr lang="ru-RU" dirty="0">
                <a:solidFill>
                  <a:srgbClr val="FFFF00"/>
                </a:solidFill>
              </a:rPr>
              <a:t> про </a:t>
            </a:r>
            <a:r>
              <a:rPr lang="ru-RU" dirty="0" err="1">
                <a:solidFill>
                  <a:srgbClr val="FFFF00"/>
                </a:solidFill>
              </a:rPr>
              <a:t>перетворення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її</a:t>
            </a:r>
            <a:r>
              <a:rPr lang="ru-RU" dirty="0">
                <a:solidFill>
                  <a:srgbClr val="FFFF00"/>
                </a:solidFill>
              </a:rPr>
              <a:t> у </a:t>
            </a:r>
            <a:r>
              <a:rPr lang="ru-RU" dirty="0" err="1">
                <a:solidFill>
                  <a:srgbClr val="FFFF00"/>
                </a:solidFill>
              </a:rPr>
              <a:t>Світову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організацію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торгівлі</a:t>
            </a:r>
            <a:r>
              <a:rPr lang="ru-RU" dirty="0">
                <a:solidFill>
                  <a:srgbClr val="FFFF00"/>
                </a:solidFill>
              </a:rPr>
              <a:t> (СОТ).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3851920" y="658368"/>
            <a:ext cx="4176464" cy="4282800"/>
          </a:xfrm>
        </p:spPr>
        <p:txBody>
          <a:bodyPr>
            <a:normAutofit/>
          </a:bodyPr>
          <a:lstStyle/>
          <a:p>
            <a:r>
              <a:rPr lang="ru-RU" dirty="0" err="1"/>
              <a:t>Крім</a:t>
            </a:r>
            <a:r>
              <a:rPr lang="ru-RU" dirty="0"/>
              <a:t> </a:t>
            </a:r>
            <a:r>
              <a:rPr lang="ru-RU" dirty="0" err="1"/>
              <a:t>цього</a:t>
            </a:r>
            <a:r>
              <a:rPr lang="ru-RU" dirty="0"/>
              <a:t>, </a:t>
            </a:r>
            <a:r>
              <a:rPr lang="ru-RU" dirty="0" err="1">
                <a:solidFill>
                  <a:srgbClr val="FFFF00"/>
                </a:solidFill>
              </a:rPr>
              <a:t>посилення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спеціалізації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виробництва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спричинювало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перетворення</a:t>
            </a:r>
            <a:r>
              <a:rPr lang="ru-RU" dirty="0">
                <a:solidFill>
                  <a:srgbClr val="FFFF00"/>
                </a:solidFill>
              </a:rPr>
              <a:t> великих </a:t>
            </a:r>
            <a:r>
              <a:rPr lang="ru-RU" dirty="0" err="1">
                <a:solidFill>
                  <a:srgbClr val="FFFF00"/>
                </a:solidFill>
              </a:rPr>
              <a:t>сучасних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компаній</a:t>
            </a:r>
            <a:r>
              <a:rPr lang="ru-RU" dirty="0">
                <a:solidFill>
                  <a:srgbClr val="FFFF00"/>
                </a:solidFill>
              </a:rPr>
              <a:t> на </a:t>
            </a:r>
            <a:r>
              <a:rPr lang="ru-RU" dirty="0" err="1">
                <a:solidFill>
                  <a:srgbClr val="FFFF00"/>
                </a:solidFill>
              </a:rPr>
              <a:t>концерни</a:t>
            </a:r>
            <a:r>
              <a:rPr lang="ru-RU" dirty="0">
                <a:solidFill>
                  <a:srgbClr val="FFFF00"/>
                </a:solidFill>
              </a:rPr>
              <a:t>: </a:t>
            </a:r>
            <a:r>
              <a:rPr lang="ru-RU" u="sng" dirty="0" err="1">
                <a:solidFill>
                  <a:srgbClr val="FFFF00"/>
                </a:solidFill>
              </a:rPr>
              <a:t>різні</a:t>
            </a:r>
            <a:r>
              <a:rPr lang="ru-RU" u="sng" dirty="0">
                <a:solidFill>
                  <a:srgbClr val="FFFF00"/>
                </a:solidFill>
              </a:rPr>
              <a:t> </a:t>
            </a:r>
            <a:r>
              <a:rPr lang="ru-RU" u="sng" dirty="0" err="1">
                <a:solidFill>
                  <a:srgbClr val="FFFF00"/>
                </a:solidFill>
              </a:rPr>
              <a:t>етапи</a:t>
            </a:r>
            <a:r>
              <a:rPr lang="ru-RU" u="sng" dirty="0">
                <a:solidFill>
                  <a:srgbClr val="FFFF00"/>
                </a:solidFill>
              </a:rPr>
              <a:t> </a:t>
            </a:r>
            <a:r>
              <a:rPr lang="ru-RU" u="sng" dirty="0" err="1">
                <a:solidFill>
                  <a:srgbClr val="FFFF00"/>
                </a:solidFill>
              </a:rPr>
              <a:t>створення</a:t>
            </a:r>
            <a:r>
              <a:rPr lang="ru-RU" u="sng" dirty="0">
                <a:solidFill>
                  <a:srgbClr val="FFFF00"/>
                </a:solidFill>
              </a:rPr>
              <a:t> продукту </a:t>
            </a:r>
            <a:r>
              <a:rPr lang="ru-RU" u="sng" dirty="0" err="1">
                <a:solidFill>
                  <a:srgbClr val="FFFF00"/>
                </a:solidFill>
              </a:rPr>
              <a:t>здійснювалися</a:t>
            </a:r>
            <a:r>
              <a:rPr lang="ru-RU" u="sng" dirty="0">
                <a:solidFill>
                  <a:srgbClr val="FFFF00"/>
                </a:solidFill>
              </a:rPr>
              <a:t> в </a:t>
            </a:r>
            <a:r>
              <a:rPr lang="ru-RU" u="sng" dirty="0" err="1">
                <a:solidFill>
                  <a:srgbClr val="FFFF00"/>
                </a:solidFill>
              </a:rPr>
              <a:t>різних</a:t>
            </a:r>
            <a:r>
              <a:rPr lang="ru-RU" u="sng" dirty="0">
                <a:solidFill>
                  <a:srgbClr val="FFFF00"/>
                </a:solidFill>
              </a:rPr>
              <a:t> </a:t>
            </a:r>
            <a:r>
              <a:rPr lang="ru-RU" u="sng" dirty="0" err="1">
                <a:solidFill>
                  <a:srgbClr val="FFFF00"/>
                </a:solidFill>
              </a:rPr>
              <a:t>країнах</a:t>
            </a:r>
            <a:r>
              <a:rPr lang="ru-RU" u="sng" dirty="0">
                <a:solidFill>
                  <a:srgbClr val="FFFF00"/>
                </a:solidFill>
              </a:rPr>
              <a:t>.</a:t>
            </a:r>
            <a:r>
              <a:rPr lang="ru-RU" dirty="0"/>
              <a:t> Так </a:t>
            </a:r>
            <a:r>
              <a:rPr lang="ru-RU" dirty="0" err="1"/>
              <a:t>великі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 </a:t>
            </a:r>
            <a:r>
              <a:rPr lang="ru-RU" dirty="0" err="1"/>
              <a:t>перетворювалися</a:t>
            </a:r>
            <a:r>
              <a:rPr lang="ru-RU" dirty="0"/>
              <a:t> на </a:t>
            </a:r>
            <a:r>
              <a:rPr lang="ru-RU" dirty="0" err="1"/>
              <a:t>транснаціональні</a:t>
            </a:r>
            <a:endParaRPr lang="ru-RU" dirty="0"/>
          </a:p>
          <a:p>
            <a:pPr marL="18288" indent="0">
              <a:buNone/>
            </a:pPr>
            <a:r>
              <a:rPr lang="ru-RU" dirty="0"/>
              <a:t>    </a:t>
            </a:r>
            <a:r>
              <a:rPr lang="ru-RU" dirty="0" err="1"/>
              <a:t>корпорації</a:t>
            </a:r>
            <a:r>
              <a:rPr lang="ru-RU" dirty="0"/>
              <a:t> (ТНК).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384449"/>
            <a:ext cx="1656184" cy="1052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0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4077072"/>
            <a:ext cx="8189383" cy="1425351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err="1">
                <a:solidFill>
                  <a:srgbClr val="FFFF00"/>
                </a:solidFill>
              </a:rPr>
              <a:t>Транснаціональна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корпорація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dirty="0"/>
              <a:t>— </a:t>
            </a:r>
            <a:r>
              <a:rPr lang="ru-RU" dirty="0" err="1"/>
              <a:t>корпорація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здійснює</a:t>
            </a:r>
            <a:r>
              <a:rPr lang="ru-RU" dirty="0"/>
              <a:t> </a:t>
            </a:r>
            <a:r>
              <a:rPr lang="ru-RU" dirty="0" err="1"/>
              <a:t>міжнародне</a:t>
            </a:r>
            <a:r>
              <a:rPr lang="ru-RU" dirty="0"/>
              <a:t> </a:t>
            </a:r>
            <a:r>
              <a:rPr lang="ru-RU" dirty="0" err="1"/>
              <a:t>виробництво</a:t>
            </a:r>
            <a:r>
              <a:rPr lang="ru-RU" dirty="0"/>
              <a:t> </a:t>
            </a:r>
            <a:r>
              <a:rPr lang="ru-RU" dirty="0" err="1"/>
              <a:t>промислових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прямих</a:t>
            </a:r>
            <a:r>
              <a:rPr lang="ru-RU" dirty="0"/>
              <a:t> </a:t>
            </a:r>
            <a:r>
              <a:rPr lang="ru-RU" dirty="0" err="1"/>
              <a:t>іноземних</a:t>
            </a:r>
            <a:r>
              <a:rPr lang="ru-RU" dirty="0"/>
              <a:t> </a:t>
            </a:r>
            <a:r>
              <a:rPr lang="ru-RU" dirty="0" err="1"/>
              <a:t>інвестицій</a:t>
            </a:r>
            <a:r>
              <a:rPr lang="ru-RU" dirty="0"/>
              <a:t> та </a:t>
            </a:r>
            <a:r>
              <a:rPr lang="ru-RU" dirty="0" err="1"/>
              <a:t>має</a:t>
            </a:r>
            <a:r>
              <a:rPr lang="ru-RU" dirty="0"/>
              <a:t> </a:t>
            </a:r>
            <a:r>
              <a:rPr lang="ru-RU" dirty="0" err="1"/>
              <a:t>прямий</a:t>
            </a:r>
            <a:r>
              <a:rPr lang="ru-RU" dirty="0"/>
              <a:t> контроль над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закордонними</a:t>
            </a:r>
            <a:r>
              <a:rPr lang="ru-RU" dirty="0"/>
              <a:t> </a:t>
            </a:r>
            <a:r>
              <a:rPr lang="ru-RU" dirty="0" err="1"/>
              <a:t>філіями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функціонують</a:t>
            </a:r>
            <a:r>
              <a:rPr lang="ru-RU" dirty="0"/>
              <a:t> </a:t>
            </a:r>
            <a:r>
              <a:rPr lang="ru-RU" dirty="0" err="1"/>
              <a:t>відповідно</a:t>
            </a:r>
            <a:r>
              <a:rPr lang="ru-RU" dirty="0"/>
              <a:t> до </a:t>
            </a:r>
            <a:r>
              <a:rPr lang="ru-RU" dirty="0" err="1"/>
              <a:t>глобальної</a:t>
            </a:r>
            <a:r>
              <a:rPr lang="ru-RU" dirty="0"/>
              <a:t> </a:t>
            </a:r>
            <a:r>
              <a:rPr lang="ru-RU" dirty="0" err="1"/>
              <a:t>стратегії</a:t>
            </a:r>
            <a:r>
              <a:rPr lang="ru-RU" dirty="0"/>
              <a:t> «</a:t>
            </a:r>
            <a:r>
              <a:rPr lang="ru-RU" dirty="0" err="1"/>
              <a:t>материнської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».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5445224"/>
            <a:ext cx="8424936" cy="914400"/>
          </a:xfrm>
        </p:spPr>
        <p:txBody>
          <a:bodyPr/>
          <a:lstStyle/>
          <a:p>
            <a:pPr algn="ctr"/>
            <a:r>
              <a:rPr lang="uk-UA" sz="4400" dirty="0"/>
              <a:t>Транснаціональні корпорації</a:t>
            </a:r>
            <a:endParaRPr lang="ru-RU" sz="4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437" y="332656"/>
            <a:ext cx="6833385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852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ТНК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вимагають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від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урядів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держав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світу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уніфікації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(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єдинства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) правил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міжнародної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економіки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;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ліквідації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перешкод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на шляху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вивезення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товарів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,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послуг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,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капіталу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і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робочої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 </a:t>
            </a:r>
            <a:r>
              <a:rPr lang="ru-RU" sz="2400" dirty="0" err="1">
                <a:solidFill>
                  <a:prstClr val="white"/>
                </a:solidFill>
                <a:effectLst/>
                <a:ea typeface="+mj-ea"/>
                <a:cs typeface="+mj-cs"/>
              </a:rPr>
              <a:t>сили</a:t>
            </a:r>
            <a:r>
              <a:rPr lang="ru-RU" sz="2400" dirty="0">
                <a:solidFill>
                  <a:prstClr val="white"/>
                </a:solidFill>
                <a:effectLst/>
                <a:ea typeface="+mj-ea"/>
                <a:cs typeface="+mj-cs"/>
              </a:rPr>
              <a:t>.</a:t>
            </a:r>
          </a:p>
          <a:p>
            <a:r>
              <a:rPr lang="ru-RU" dirty="0" err="1"/>
              <a:t>Проникнення</a:t>
            </a:r>
            <a:r>
              <a:rPr lang="ru-RU" dirty="0"/>
              <a:t> ТНК до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країн</a:t>
            </a:r>
            <a:r>
              <a:rPr lang="ru-RU" dirty="0"/>
              <a:t> </a:t>
            </a:r>
            <a:r>
              <a:rPr lang="ru-RU" dirty="0" err="1"/>
              <a:t>супроводжується</a:t>
            </a:r>
            <a:r>
              <a:rPr lang="ru-RU" dirty="0"/>
              <a:t> </a:t>
            </a:r>
            <a:r>
              <a:rPr lang="ru-RU" dirty="0" err="1"/>
              <a:t>привнесенням</a:t>
            </a:r>
            <a:r>
              <a:rPr lang="ru-RU" dirty="0"/>
              <a:t> </a:t>
            </a:r>
            <a:r>
              <a:rPr lang="ru-RU" dirty="0" err="1"/>
              <a:t>нових</a:t>
            </a:r>
            <a:r>
              <a:rPr lang="ru-RU" dirty="0"/>
              <a:t> </a:t>
            </a:r>
            <a:r>
              <a:rPr lang="ru-RU" dirty="0" err="1"/>
              <a:t>знань</a:t>
            </a:r>
            <a:r>
              <a:rPr lang="ru-RU" dirty="0"/>
              <a:t>, </a:t>
            </a:r>
            <a:r>
              <a:rPr lang="ru-RU" dirty="0" err="1"/>
              <a:t>нових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</a:t>
            </a:r>
            <a:r>
              <a:rPr lang="ru-RU" dirty="0" err="1"/>
              <a:t>виробництва</a:t>
            </a:r>
            <a:r>
              <a:rPr lang="ru-RU" dirty="0"/>
              <a:t> і </a:t>
            </a:r>
            <a:r>
              <a:rPr lang="ru-RU" dirty="0" err="1"/>
              <a:t>нових</a:t>
            </a:r>
            <a:r>
              <a:rPr lang="ru-RU" dirty="0"/>
              <a:t> </a:t>
            </a:r>
            <a:r>
              <a:rPr lang="ru-RU" dirty="0" err="1"/>
              <a:t>виробничих</a:t>
            </a:r>
            <a:r>
              <a:rPr lang="ru-RU" dirty="0"/>
              <a:t> </a:t>
            </a:r>
            <a:r>
              <a:rPr lang="ru-RU" dirty="0" err="1"/>
              <a:t>відносин</a:t>
            </a:r>
            <a:r>
              <a:rPr lang="ru-RU" dirty="0"/>
              <a:t> /  </a:t>
            </a:r>
            <a:r>
              <a:rPr lang="ru-RU" dirty="0" err="1"/>
              <a:t>негативне</a:t>
            </a:r>
            <a:r>
              <a:rPr lang="ru-RU" dirty="0"/>
              <a:t>: </a:t>
            </a:r>
            <a:r>
              <a:rPr lang="ru-RU" dirty="0" err="1"/>
              <a:t>трагедії</a:t>
            </a:r>
            <a:r>
              <a:rPr lang="ru-RU" dirty="0"/>
              <a:t> й </a:t>
            </a:r>
            <a:r>
              <a:rPr lang="ru-RU" dirty="0" err="1"/>
              <a:t>скандали</a:t>
            </a:r>
            <a:r>
              <a:rPr lang="ru-RU" dirty="0"/>
              <a:t>, </a:t>
            </a:r>
            <a:r>
              <a:rPr lang="ru-RU" dirty="0" err="1"/>
              <a:t>пов'язані</a:t>
            </a:r>
            <a:r>
              <a:rPr lang="ru-RU" dirty="0"/>
              <a:t> з </a:t>
            </a:r>
            <a:r>
              <a:rPr lang="ru-RU" dirty="0" err="1"/>
              <a:t>порушеннями</a:t>
            </a:r>
            <a:r>
              <a:rPr lang="ru-RU" dirty="0"/>
              <a:t> норм </a:t>
            </a:r>
            <a:r>
              <a:rPr lang="ru-RU" dirty="0" err="1"/>
              <a:t>охорони</a:t>
            </a:r>
            <a:r>
              <a:rPr lang="ru-RU" dirty="0"/>
              <a:t> </a:t>
            </a:r>
            <a:r>
              <a:rPr lang="ru-RU" dirty="0" err="1"/>
              <a:t>здоров'я</a:t>
            </a:r>
            <a:r>
              <a:rPr lang="ru-RU" dirty="0"/>
              <a:t>, </a:t>
            </a:r>
            <a:r>
              <a:rPr lang="ru-RU" dirty="0" err="1"/>
              <a:t>екологічними</a:t>
            </a:r>
            <a:r>
              <a:rPr lang="ru-RU" dirty="0"/>
              <a:t> проблемами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876800"/>
            <a:ext cx="8280920" cy="914400"/>
          </a:xfrm>
        </p:spPr>
        <p:txBody>
          <a:bodyPr/>
          <a:lstStyle/>
          <a:p>
            <a:pPr algn="ctr"/>
            <a:r>
              <a:rPr lang="uk-UA" sz="4400" dirty="0"/>
              <a:t>Транснаціональні корпорації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7241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404665"/>
            <a:ext cx="8640960" cy="4824536"/>
          </a:xfrm>
        </p:spPr>
        <p:txBody>
          <a:bodyPr>
            <a:normAutofit fontScale="92500"/>
          </a:bodyPr>
          <a:lstStyle/>
          <a:p>
            <a:r>
              <a:rPr lang="ru-RU" dirty="0" err="1">
                <a:solidFill>
                  <a:srgbClr val="FFFF00"/>
                </a:solidFill>
              </a:rPr>
              <a:t>Науково-технічна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революція</a:t>
            </a:r>
            <a:r>
              <a:rPr lang="ru-RU" dirty="0">
                <a:solidFill>
                  <a:srgbClr val="FFFF00"/>
                </a:solidFill>
              </a:rPr>
              <a:t> (НТР) </a:t>
            </a:r>
            <a:r>
              <a:rPr lang="ru-RU" dirty="0"/>
              <a:t>— </a:t>
            </a:r>
            <a:r>
              <a:rPr lang="ru-RU" dirty="0" err="1">
                <a:solidFill>
                  <a:srgbClr val="FFFF00"/>
                </a:solidFill>
              </a:rPr>
              <a:t>якісний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стрибок</a:t>
            </a:r>
            <a:r>
              <a:rPr lang="ru-RU" dirty="0">
                <a:solidFill>
                  <a:srgbClr val="FFFF00"/>
                </a:solidFill>
              </a:rPr>
              <a:t> у </a:t>
            </a:r>
            <a:r>
              <a:rPr lang="ru-RU" dirty="0" err="1">
                <a:solidFill>
                  <a:srgbClr val="FFFF00"/>
                </a:solidFill>
              </a:rPr>
              <a:t>розвитку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продуктивних</a:t>
            </a:r>
            <a:r>
              <a:rPr lang="ru-RU" dirty="0">
                <a:solidFill>
                  <a:srgbClr val="FFFF00"/>
                </a:solidFill>
              </a:rPr>
              <a:t> сил, </a:t>
            </a:r>
            <a:r>
              <a:rPr lang="ru-RU" dirty="0" err="1">
                <a:solidFill>
                  <a:srgbClr val="FFFF00"/>
                </a:solidFill>
              </a:rPr>
              <a:t>перетворення</a:t>
            </a:r>
            <a:r>
              <a:rPr lang="ru-RU" dirty="0">
                <a:solidFill>
                  <a:srgbClr val="FFFF00"/>
                </a:solidFill>
              </a:rPr>
              <a:t> науки на </a:t>
            </a:r>
            <a:r>
              <a:rPr lang="ru-RU" dirty="0" err="1">
                <a:solidFill>
                  <a:srgbClr val="FFFF00"/>
                </a:solidFill>
              </a:rPr>
              <a:t>провідний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чинник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виробництва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супроводжується</a:t>
            </a:r>
            <a:r>
              <a:rPr lang="ru-RU" dirty="0"/>
              <a:t> </a:t>
            </a:r>
            <a:r>
              <a:rPr lang="ru-RU" dirty="0" err="1"/>
              <a:t>докорінними</a:t>
            </a:r>
            <a:r>
              <a:rPr lang="ru-RU" dirty="0"/>
              <a:t> </a:t>
            </a:r>
            <a:r>
              <a:rPr lang="ru-RU" dirty="0" err="1"/>
              <a:t>змінами</a:t>
            </a:r>
            <a:r>
              <a:rPr lang="ru-RU" dirty="0"/>
              <a:t> у </a:t>
            </a:r>
            <a:r>
              <a:rPr lang="ru-RU" dirty="0" err="1"/>
              <a:t>взаємодії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і </a:t>
            </a:r>
            <a:r>
              <a:rPr lang="ru-RU" dirty="0" err="1"/>
              <a:t>природи</a:t>
            </a:r>
            <a:r>
              <a:rPr lang="ru-RU" dirty="0"/>
              <a:t>, </a:t>
            </a:r>
            <a:r>
              <a:rPr lang="ru-RU" dirty="0" err="1"/>
              <a:t>трансформацією</a:t>
            </a:r>
            <a:r>
              <a:rPr lang="ru-RU" dirty="0"/>
              <a:t> </a:t>
            </a:r>
            <a:r>
              <a:rPr lang="ru-RU" dirty="0" err="1"/>
              <a:t>індустріального</a:t>
            </a:r>
            <a:r>
              <a:rPr lang="ru-RU" dirty="0"/>
              <a:t> </a:t>
            </a:r>
            <a:r>
              <a:rPr lang="ru-RU" dirty="0" err="1"/>
              <a:t>суспільства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НТР </a:t>
            </a:r>
            <a:r>
              <a:rPr lang="ru-RU" dirty="0" err="1"/>
              <a:t>спричинила</a:t>
            </a:r>
            <a:r>
              <a:rPr lang="ru-RU" dirty="0"/>
              <a:t> </a:t>
            </a:r>
            <a:r>
              <a:rPr lang="ru-RU" dirty="0" err="1"/>
              <a:t>кардинальні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 в </a:t>
            </a:r>
            <a:r>
              <a:rPr lang="ru-RU" dirty="0" err="1"/>
              <a:t>праці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, і у </a:t>
            </a:r>
            <a:r>
              <a:rPr lang="ru-RU" dirty="0" err="1"/>
              <a:t>вимогах</a:t>
            </a:r>
            <a:r>
              <a:rPr lang="ru-RU" dirty="0"/>
              <a:t> до </a:t>
            </a:r>
            <a:r>
              <a:rPr lang="ru-RU" dirty="0" err="1"/>
              <a:t>самої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та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професійних</a:t>
            </a:r>
            <a:r>
              <a:rPr lang="ru-RU" dirty="0"/>
              <a:t> </a:t>
            </a:r>
            <a:r>
              <a:rPr lang="ru-RU" dirty="0" err="1"/>
              <a:t>якостей</a:t>
            </a:r>
            <a:r>
              <a:rPr lang="ru-RU" dirty="0"/>
              <a:t>. </a:t>
            </a:r>
            <a:r>
              <a:rPr lang="ru-RU" dirty="0" err="1"/>
              <a:t>Виникає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дедалі</a:t>
            </a:r>
            <a:r>
              <a:rPr lang="ru-RU" dirty="0"/>
              <a:t>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фізичну</a:t>
            </a:r>
            <a:r>
              <a:rPr lang="ru-RU" dirty="0"/>
              <a:t> роботу і </a:t>
            </a:r>
            <a:r>
              <a:rPr lang="ru-RU" dirty="0" err="1"/>
              <a:t>дедалі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— </a:t>
            </a:r>
            <a:r>
              <a:rPr lang="ru-RU" dirty="0" err="1"/>
              <a:t>інтелектуальну</a:t>
            </a:r>
            <a:r>
              <a:rPr lang="ru-RU" dirty="0"/>
              <a:t>. (</a:t>
            </a:r>
            <a:r>
              <a:rPr lang="ru-RU" sz="1800" i="1" dirty="0"/>
              <a:t>на </a:t>
            </a:r>
            <a:r>
              <a:rPr lang="ru-RU" sz="1800" i="1" dirty="0" err="1"/>
              <a:t>заводі</a:t>
            </a:r>
            <a:r>
              <a:rPr lang="ru-RU" sz="1800" i="1" dirty="0"/>
              <a:t> в одну </a:t>
            </a:r>
            <a:r>
              <a:rPr lang="ru-RU" sz="1800" i="1" dirty="0" err="1"/>
              <a:t>зміну</a:t>
            </a:r>
            <a:r>
              <a:rPr lang="ru-RU" sz="1800" i="1" dirty="0"/>
              <a:t> </a:t>
            </a:r>
            <a:r>
              <a:rPr lang="ru-RU" sz="1800" i="1" dirty="0" err="1"/>
              <a:t>можуть</a:t>
            </a:r>
            <a:r>
              <a:rPr lang="ru-RU" sz="1800" i="1" dirty="0"/>
              <a:t> </a:t>
            </a:r>
            <a:r>
              <a:rPr lang="ru-RU" sz="1800" i="1" dirty="0" err="1"/>
              <a:t>працювати</a:t>
            </a:r>
            <a:r>
              <a:rPr lang="ru-RU" sz="1800" i="1" dirty="0"/>
              <a:t> </a:t>
            </a:r>
            <a:r>
              <a:rPr lang="ru-RU" sz="1800" i="1" dirty="0" err="1"/>
              <a:t>лише</a:t>
            </a:r>
            <a:r>
              <a:rPr lang="ru-RU" sz="1800" i="1" dirty="0"/>
              <a:t> 10-20 </a:t>
            </a:r>
            <a:r>
              <a:rPr lang="ru-RU" sz="1800" i="1" dirty="0" err="1"/>
              <a:t>осіб</a:t>
            </a:r>
            <a:r>
              <a:rPr lang="ru-RU" sz="1800" i="1" dirty="0"/>
              <a:t>, а в </a:t>
            </a:r>
            <a:r>
              <a:rPr lang="ru-RU" sz="1800" i="1" dirty="0" err="1"/>
              <a:t>конструкторському</a:t>
            </a:r>
            <a:r>
              <a:rPr lang="ru-RU" sz="1800" i="1" dirty="0"/>
              <a:t> бюро </a:t>
            </a:r>
            <a:r>
              <a:rPr lang="ru-RU" sz="1800" i="1" dirty="0" err="1"/>
              <a:t>цього</a:t>
            </a:r>
            <a:r>
              <a:rPr lang="ru-RU" sz="1800" i="1" dirty="0"/>
              <a:t> заводу — </a:t>
            </a:r>
            <a:r>
              <a:rPr lang="ru-RU" sz="1800" i="1" dirty="0" err="1"/>
              <a:t>кілька</a:t>
            </a:r>
            <a:r>
              <a:rPr lang="ru-RU" sz="1800" i="1" dirty="0"/>
              <a:t> </a:t>
            </a:r>
            <a:r>
              <a:rPr lang="ru-RU" sz="1800" i="1" dirty="0" err="1"/>
              <a:t>сотень</a:t>
            </a:r>
            <a:r>
              <a:rPr lang="ru-RU" sz="1800" i="1" dirty="0"/>
              <a:t>.)</a:t>
            </a:r>
          </a:p>
          <a:p>
            <a:endParaRPr lang="uk-UA" sz="1800" i="1" dirty="0"/>
          </a:p>
          <a:p>
            <a:r>
              <a:rPr lang="ru-RU" sz="1800" i="1" dirty="0"/>
              <a:t>Одним </a:t>
            </a:r>
            <a:r>
              <a:rPr lang="ru-RU" sz="1800" i="1" dirty="0" err="1"/>
              <a:t>із</a:t>
            </a:r>
            <a:r>
              <a:rPr lang="ru-RU" sz="1800" i="1" dirty="0"/>
              <a:t> </a:t>
            </a:r>
            <a:r>
              <a:rPr lang="ru-RU" sz="1800" i="1" dirty="0" err="1"/>
              <a:t>наслідків</a:t>
            </a:r>
            <a:r>
              <a:rPr lang="ru-RU" sz="1800" i="1" dirty="0"/>
              <a:t> НТР, </a:t>
            </a:r>
            <a:r>
              <a:rPr lang="ru-RU" sz="1800" i="1" dirty="0" err="1"/>
              <a:t>підвищення</a:t>
            </a:r>
            <a:r>
              <a:rPr lang="ru-RU" sz="1800" i="1" dirty="0"/>
              <a:t> </a:t>
            </a:r>
            <a:r>
              <a:rPr lang="ru-RU" sz="1800" i="1" dirty="0" err="1"/>
              <a:t>продуктивності</a:t>
            </a:r>
            <a:r>
              <a:rPr lang="ru-RU" sz="1800" i="1" dirty="0"/>
              <a:t> </a:t>
            </a:r>
            <a:r>
              <a:rPr lang="ru-RU" sz="1800" i="1" dirty="0" err="1"/>
              <a:t>праці</a:t>
            </a:r>
            <a:r>
              <a:rPr lang="ru-RU" sz="1800" i="1" dirty="0"/>
              <a:t> є </a:t>
            </a:r>
            <a:r>
              <a:rPr lang="ru-RU" sz="1800" i="1" dirty="0" err="1"/>
              <a:t>зміна</a:t>
            </a:r>
            <a:r>
              <a:rPr lang="ru-RU" sz="1800" i="1" dirty="0"/>
              <a:t> </a:t>
            </a:r>
            <a:r>
              <a:rPr lang="ru-RU" sz="1800" i="1" dirty="0" err="1"/>
              <a:t>співвідношення</a:t>
            </a:r>
            <a:r>
              <a:rPr lang="ru-RU" sz="1800" i="1" dirty="0"/>
              <a:t> </a:t>
            </a:r>
            <a:r>
              <a:rPr lang="ru-RU" sz="1800" i="1" dirty="0" err="1"/>
              <a:t>між</a:t>
            </a:r>
            <a:r>
              <a:rPr lang="ru-RU" sz="1800" i="1" dirty="0"/>
              <a:t> </a:t>
            </a:r>
            <a:r>
              <a:rPr lang="ru-RU" sz="1800" i="1" dirty="0" err="1"/>
              <a:t>зайнятістю</a:t>
            </a:r>
            <a:r>
              <a:rPr lang="ru-RU" sz="1800" i="1" dirty="0"/>
              <a:t> у </a:t>
            </a:r>
            <a:r>
              <a:rPr lang="ru-RU" sz="1800" i="1" dirty="0" err="1"/>
              <a:t>виробництві</a:t>
            </a:r>
            <a:r>
              <a:rPr lang="ru-RU" sz="1800" i="1" dirty="0"/>
              <a:t> та у </a:t>
            </a:r>
            <a:r>
              <a:rPr lang="ru-RU" sz="1800" i="1" dirty="0" err="1"/>
              <a:t>соціальній</a:t>
            </a:r>
            <a:r>
              <a:rPr lang="ru-RU" sz="1800" i="1" dirty="0"/>
              <a:t> </a:t>
            </a:r>
            <a:r>
              <a:rPr lang="ru-RU" sz="1800" i="1" dirty="0" err="1"/>
              <a:t>сфері</a:t>
            </a:r>
            <a:r>
              <a:rPr lang="ru-RU" sz="1800" i="1" dirty="0"/>
              <a:t>, «</a:t>
            </a:r>
            <a:r>
              <a:rPr lang="ru-RU" sz="1800" i="1" dirty="0" err="1"/>
              <a:t>виробництві</a:t>
            </a:r>
            <a:r>
              <a:rPr lang="ru-RU" sz="1800" i="1" dirty="0"/>
              <a:t> </a:t>
            </a:r>
            <a:r>
              <a:rPr lang="ru-RU" sz="1800" i="1" dirty="0" err="1"/>
              <a:t>послуг</a:t>
            </a:r>
            <a:r>
              <a:rPr lang="ru-RU" sz="1800" i="1" dirty="0"/>
              <a:t>». </a:t>
            </a:r>
            <a:r>
              <a:rPr lang="ru-RU" sz="1800" i="1" dirty="0" err="1"/>
              <a:t>Економіка</a:t>
            </a:r>
            <a:r>
              <a:rPr lang="ru-RU" sz="1800" i="1" dirty="0"/>
              <a:t> </a:t>
            </a:r>
            <a:r>
              <a:rPr lang="ru-RU" sz="1800" i="1" dirty="0" err="1"/>
              <a:t>дедалі</a:t>
            </a:r>
            <a:r>
              <a:rPr lang="ru-RU" sz="1800" i="1" dirty="0"/>
              <a:t> </a:t>
            </a:r>
            <a:r>
              <a:rPr lang="ru-RU" sz="1800" i="1" dirty="0" err="1"/>
              <a:t>більше</a:t>
            </a:r>
            <a:r>
              <a:rPr lang="ru-RU" sz="1800" i="1" dirty="0"/>
              <a:t> </a:t>
            </a:r>
            <a:r>
              <a:rPr lang="ru-RU" sz="1800" i="1" dirty="0" err="1"/>
              <a:t>повертається</a:t>
            </a:r>
            <a:r>
              <a:rPr lang="ru-RU" sz="1800" i="1" dirty="0"/>
              <a:t> до </a:t>
            </a:r>
            <a:r>
              <a:rPr lang="ru-RU" sz="1800" i="1" dirty="0" err="1"/>
              <a:t>задоволення</a:t>
            </a:r>
            <a:r>
              <a:rPr lang="ru-RU" sz="1800" i="1" dirty="0"/>
              <a:t> </a:t>
            </a:r>
            <a:r>
              <a:rPr lang="ru-RU" sz="1800" i="1" dirty="0" err="1"/>
              <a:t>соціальних</a:t>
            </a:r>
            <a:r>
              <a:rPr lang="ru-RU" sz="1800" i="1" dirty="0"/>
              <a:t>, </a:t>
            </a:r>
            <a:r>
              <a:rPr lang="ru-RU" sz="1800" i="1" dirty="0" err="1"/>
              <a:t>культурних</a:t>
            </a:r>
            <a:r>
              <a:rPr lang="ru-RU" sz="1800" i="1" dirty="0"/>
              <a:t>, </a:t>
            </a:r>
            <a:r>
              <a:rPr lang="ru-RU" sz="1800" i="1" dirty="0" err="1"/>
              <a:t>духовних</a:t>
            </a:r>
            <a:r>
              <a:rPr lang="ru-RU" sz="1800" i="1" dirty="0"/>
              <a:t> потреб людей.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661248"/>
            <a:ext cx="8280920" cy="914400"/>
          </a:xfrm>
        </p:spPr>
        <p:txBody>
          <a:bodyPr/>
          <a:lstStyle/>
          <a:p>
            <a:r>
              <a:rPr lang="ru-RU" sz="4400" dirty="0" err="1"/>
              <a:t>Науково-технічна</a:t>
            </a:r>
            <a:r>
              <a:rPr lang="ru-RU" sz="4400" dirty="0"/>
              <a:t> </a:t>
            </a:r>
            <a:r>
              <a:rPr lang="ru-RU" sz="4400" dirty="0" err="1"/>
              <a:t>революція</a:t>
            </a:r>
            <a:r>
              <a:rPr lang="ru-RU" sz="4400" dirty="0"/>
              <a:t> (НТР)</a:t>
            </a:r>
          </a:p>
        </p:txBody>
      </p:sp>
    </p:spTree>
    <p:extLst>
      <p:ext uri="{BB962C8B-B14F-4D97-AF65-F5344CB8AC3E}">
        <p14:creationId xmlns:p14="http://schemas.microsoft.com/office/powerpoint/2010/main" val="1794851583"/>
      </p:ext>
    </p:extLst>
  </p:cSld>
  <p:clrMapOvr>
    <a:masterClrMapping/>
  </p:clrMapOvr>
  <p:transition spd="slow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РЕЙГАНОМІКА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658368"/>
            <a:ext cx="4366200" cy="3850752"/>
          </a:xfrm>
        </p:spPr>
        <p:txBody>
          <a:bodyPr>
            <a:normAutofit/>
          </a:bodyPr>
          <a:lstStyle/>
          <a:p>
            <a:r>
              <a:rPr lang="ru-RU" dirty="0" err="1"/>
              <a:t>Новий</a:t>
            </a:r>
            <a:r>
              <a:rPr lang="ru-RU" dirty="0"/>
              <a:t> </a:t>
            </a:r>
            <a:r>
              <a:rPr lang="ru-RU" dirty="0" err="1"/>
              <a:t>внутрішньополітичний</a:t>
            </a:r>
            <a:r>
              <a:rPr lang="ru-RU" dirty="0"/>
              <a:t> курс, </a:t>
            </a:r>
            <a:r>
              <a:rPr lang="ru-RU" dirty="0" err="1"/>
              <a:t>спрямований</a:t>
            </a:r>
            <a:r>
              <a:rPr lang="ru-RU" dirty="0"/>
              <a:t> на </a:t>
            </a:r>
            <a:r>
              <a:rPr lang="ru-RU" dirty="0" err="1"/>
              <a:t>стабілізацію</a:t>
            </a:r>
            <a:r>
              <a:rPr lang="ru-RU" dirty="0"/>
              <a:t> </a:t>
            </a:r>
            <a:r>
              <a:rPr lang="ru-RU" dirty="0" err="1"/>
              <a:t>соціально-економічної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 в США за </a:t>
            </a:r>
            <a:r>
              <a:rPr lang="ru-RU" dirty="0" err="1"/>
              <a:t>часів</a:t>
            </a:r>
            <a:r>
              <a:rPr lang="ru-RU" dirty="0"/>
              <a:t> президента Р. Рейгана у 1981—1989 </a:t>
            </a:r>
            <a:r>
              <a:rPr lang="ru-RU" dirty="0" err="1"/>
              <a:t>рр</a:t>
            </a:r>
            <a:r>
              <a:rPr lang="ru-RU" dirty="0"/>
              <a:t>., </a:t>
            </a:r>
            <a:r>
              <a:rPr lang="ru-RU" dirty="0" err="1"/>
              <a:t>Дістав</a:t>
            </a:r>
            <a:r>
              <a:rPr lang="ru-RU" dirty="0"/>
              <a:t> </a:t>
            </a:r>
            <a:r>
              <a:rPr lang="ru-RU" dirty="0" err="1"/>
              <a:t>назву</a:t>
            </a:r>
            <a:r>
              <a:rPr lang="ru-RU" dirty="0"/>
              <a:t> «</a:t>
            </a:r>
            <a:r>
              <a:rPr lang="ru-RU" dirty="0" err="1"/>
              <a:t>рейганоміка</a:t>
            </a:r>
            <a:r>
              <a:rPr lang="ru-RU" dirty="0"/>
              <a:t>». Теоретичною основою «</a:t>
            </a:r>
            <a:r>
              <a:rPr lang="ru-RU" dirty="0" err="1"/>
              <a:t>рейганоміки</a:t>
            </a:r>
            <a:r>
              <a:rPr lang="ru-RU" dirty="0"/>
              <a:t>»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>
                <a:solidFill>
                  <a:srgbClr val="FFFF00"/>
                </a:solidFill>
              </a:rPr>
              <a:t>неоконсерватизм та </a:t>
            </a:r>
            <a:r>
              <a:rPr lang="ru-RU" dirty="0" err="1">
                <a:solidFill>
                  <a:srgbClr val="FFFF00"/>
                </a:solidFill>
              </a:rPr>
              <a:t>неолібералізм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96353"/>
            <a:ext cx="2653157" cy="3624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04048" y="4221088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Рональд Рейган (1911-2004 </a:t>
            </a:r>
            <a:r>
              <a:rPr lang="ru-RU" dirty="0" err="1"/>
              <a:t>рр</a:t>
            </a:r>
            <a:r>
              <a:rPr lang="ru-RU" dirty="0"/>
              <a:t>.) — президент США в 19811989 </a:t>
            </a:r>
            <a:r>
              <a:rPr lang="ru-RU" dirty="0" err="1"/>
              <a:t>рр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766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332656"/>
            <a:ext cx="4464496" cy="439248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</a:rPr>
              <a:t>Неоконсерватизм</a:t>
            </a:r>
            <a:r>
              <a:rPr lang="ru-RU" dirty="0"/>
              <a:t> (</a:t>
            </a:r>
            <a:r>
              <a:rPr lang="ru-RU" dirty="0" err="1"/>
              <a:t>або</a:t>
            </a:r>
            <a:r>
              <a:rPr lang="ru-RU" dirty="0"/>
              <a:t> «</a:t>
            </a:r>
            <a:r>
              <a:rPr lang="ru-RU" dirty="0" err="1"/>
              <a:t>новий</a:t>
            </a:r>
            <a:r>
              <a:rPr lang="ru-RU" dirty="0"/>
              <a:t>», «</a:t>
            </a:r>
            <a:r>
              <a:rPr lang="ru-RU" dirty="0" err="1"/>
              <a:t>сучасний</a:t>
            </a:r>
            <a:r>
              <a:rPr lang="ru-RU" dirty="0"/>
              <a:t> консерватизм») — </a:t>
            </a:r>
            <a:r>
              <a:rPr lang="ru-RU" dirty="0">
                <a:solidFill>
                  <a:srgbClr val="FFFF00"/>
                </a:solidFill>
              </a:rPr>
              <a:t>одна з </a:t>
            </a:r>
            <a:r>
              <a:rPr lang="ru-RU" dirty="0" err="1">
                <a:solidFill>
                  <a:srgbClr val="FFFF00"/>
                </a:solidFill>
              </a:rPr>
              <a:t>провідних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ідеологій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сучасності</a:t>
            </a:r>
            <a:r>
              <a:rPr lang="ru-RU" dirty="0"/>
              <a:t>, яку </a:t>
            </a:r>
            <a:r>
              <a:rPr lang="ru-RU" dirty="0" err="1"/>
              <a:t>провадили</a:t>
            </a:r>
            <a:r>
              <a:rPr lang="ru-RU" dirty="0"/>
              <a:t> Р. Рейган (США), М. </a:t>
            </a:r>
            <a:r>
              <a:rPr lang="ru-RU" dirty="0" err="1"/>
              <a:t>Тетчер</a:t>
            </a:r>
            <a:r>
              <a:rPr lang="ru-RU" dirty="0"/>
              <a:t> (Велика </a:t>
            </a:r>
            <a:r>
              <a:rPr lang="ru-RU" dirty="0" err="1"/>
              <a:t>Британія</a:t>
            </a:r>
            <a:r>
              <a:rPr lang="ru-RU" dirty="0"/>
              <a:t>), Г. Коль (</a:t>
            </a:r>
            <a:r>
              <a:rPr lang="ru-RU" dirty="0" err="1"/>
              <a:t>Німеччина</a:t>
            </a:r>
            <a:r>
              <a:rPr lang="ru-RU" dirty="0"/>
              <a:t>). </a:t>
            </a:r>
            <a:r>
              <a:rPr lang="ru-RU" dirty="0" err="1">
                <a:solidFill>
                  <a:srgbClr val="FFFF00"/>
                </a:solidFill>
              </a:rPr>
              <a:t>Основні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ідеї</a:t>
            </a:r>
            <a:r>
              <a:rPr lang="ru-RU" dirty="0">
                <a:solidFill>
                  <a:srgbClr val="FFFF00"/>
                </a:solidFill>
              </a:rPr>
              <a:t> — </a:t>
            </a:r>
            <a:r>
              <a:rPr lang="ru-RU" dirty="0" err="1">
                <a:solidFill>
                  <a:srgbClr val="FFFF00"/>
                </a:solidFill>
              </a:rPr>
              <a:t>обмеження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втручання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держави</a:t>
            </a:r>
            <a:r>
              <a:rPr lang="ru-RU" dirty="0">
                <a:solidFill>
                  <a:srgbClr val="FFFF00"/>
                </a:solidFill>
              </a:rPr>
              <a:t> в </a:t>
            </a:r>
            <a:r>
              <a:rPr lang="ru-RU" dirty="0" err="1">
                <a:solidFill>
                  <a:srgbClr val="FFFF00"/>
                </a:solidFill>
              </a:rPr>
              <a:t>господарське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життя</a:t>
            </a:r>
            <a:r>
              <a:rPr lang="ru-RU" dirty="0">
                <a:solidFill>
                  <a:srgbClr val="FFFF00"/>
                </a:solidFill>
              </a:rPr>
              <a:t>, </a:t>
            </a:r>
            <a:r>
              <a:rPr lang="ru-RU" dirty="0" err="1">
                <a:solidFill>
                  <a:srgbClr val="FFFF00"/>
                </a:solidFill>
              </a:rPr>
              <a:t>відповідальність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людини</a:t>
            </a:r>
            <a:r>
              <a:rPr lang="ru-RU" dirty="0">
                <a:solidFill>
                  <a:srgbClr val="FFFF00"/>
                </a:solidFill>
              </a:rPr>
              <a:t> за себе та </a:t>
            </a:r>
            <a:r>
              <a:rPr lang="ru-RU" dirty="0" err="1">
                <a:solidFill>
                  <a:srgbClr val="FFFF00"/>
                </a:solidFill>
              </a:rPr>
              <a:t>сподівання</a:t>
            </a:r>
            <a:r>
              <a:rPr lang="ru-RU" dirty="0">
                <a:solidFill>
                  <a:srgbClr val="FFFF00"/>
                </a:solidFill>
              </a:rPr>
              <a:t> на </a:t>
            </a:r>
            <a:r>
              <a:rPr lang="ru-RU" dirty="0" err="1">
                <a:solidFill>
                  <a:srgbClr val="FFFF00"/>
                </a:solidFill>
              </a:rPr>
              <a:t>власні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сили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РЕЙГАНОМІКА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27984" y="404664"/>
            <a:ext cx="4355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FF00"/>
                </a:solidFill>
              </a:rPr>
              <a:t>В </a:t>
            </a:r>
            <a:r>
              <a:rPr lang="ru-RU" dirty="0" err="1">
                <a:solidFill>
                  <a:srgbClr val="FFFF00"/>
                </a:solidFill>
              </a:rPr>
              <a:t>економіці</a:t>
            </a:r>
            <a:r>
              <a:rPr lang="ru-RU" dirty="0">
                <a:solidFill>
                  <a:srgbClr val="FFFF00"/>
                </a:solidFill>
              </a:rPr>
              <a:t> неоконсерватизм </a:t>
            </a:r>
            <a:r>
              <a:rPr lang="ru-RU" dirty="0" err="1">
                <a:solidFill>
                  <a:srgbClr val="FFFF00"/>
                </a:solidFill>
              </a:rPr>
              <a:t>передбачав</a:t>
            </a:r>
            <a:r>
              <a:rPr lang="ru-RU" dirty="0">
                <a:solidFill>
                  <a:srgbClr val="FFFF00"/>
                </a:solidFill>
              </a:rPr>
              <a:t>:</a:t>
            </a:r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відмову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кейнсіанських</a:t>
            </a:r>
            <a:r>
              <a:rPr lang="ru-RU" dirty="0"/>
              <a:t> (</a:t>
            </a:r>
            <a:r>
              <a:rPr lang="ru-RU" dirty="0" err="1"/>
              <a:t>макроекономічних</a:t>
            </a:r>
            <a:r>
              <a:rPr lang="ru-RU" dirty="0"/>
              <a:t>) </a:t>
            </a:r>
            <a:r>
              <a:rPr lang="ru-RU" dirty="0" err="1"/>
              <a:t>принципів</a:t>
            </a:r>
            <a:r>
              <a:rPr lang="ru-RU" dirty="0"/>
              <a:t> </a:t>
            </a:r>
            <a:r>
              <a:rPr lang="ru-RU" dirty="0" err="1"/>
              <a:t>регулювання</a:t>
            </a:r>
            <a:r>
              <a:rPr lang="ru-RU" dirty="0"/>
              <a:t> </a:t>
            </a:r>
            <a:r>
              <a:rPr lang="ru-RU" dirty="0" err="1"/>
              <a:t>економіки</a:t>
            </a:r>
            <a:r>
              <a:rPr lang="ru-RU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приватизацію</a:t>
            </a:r>
            <a:r>
              <a:rPr lang="ru-RU" dirty="0"/>
              <a:t> </a:t>
            </a:r>
            <a:r>
              <a:rPr lang="ru-RU" dirty="0" err="1"/>
              <a:t>державної</a:t>
            </a:r>
            <a:r>
              <a:rPr lang="ru-RU" dirty="0"/>
              <a:t> </a:t>
            </a:r>
            <a:r>
              <a:rPr lang="ru-RU" dirty="0" err="1"/>
              <a:t>власності</a:t>
            </a:r>
            <a:r>
              <a:rPr lang="ru-RU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зменшення</a:t>
            </a:r>
            <a:r>
              <a:rPr lang="ru-RU" dirty="0"/>
              <a:t> </a:t>
            </a:r>
            <a:r>
              <a:rPr lang="ru-RU" dirty="0" err="1"/>
              <a:t>частки</a:t>
            </a:r>
            <a:r>
              <a:rPr lang="ru-RU" dirty="0"/>
              <a:t> валового </a:t>
            </a:r>
            <a:r>
              <a:rPr lang="ru-RU" dirty="0" err="1"/>
              <a:t>національного</a:t>
            </a:r>
            <a:r>
              <a:rPr lang="ru-RU" dirty="0"/>
              <a:t> продукту,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перерозподілялася</a:t>
            </a:r>
            <a:r>
              <a:rPr lang="ru-RU" dirty="0"/>
              <a:t> через бюджет;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збалансованість</a:t>
            </a:r>
            <a:r>
              <a:rPr lang="ru-RU" dirty="0"/>
              <a:t> </a:t>
            </a:r>
            <a:r>
              <a:rPr lang="ru-RU" dirty="0" err="1"/>
              <a:t>доходів</a:t>
            </a:r>
            <a:r>
              <a:rPr lang="ru-RU" dirty="0"/>
              <a:t> і </a:t>
            </a:r>
            <a:r>
              <a:rPr lang="ru-RU" dirty="0" err="1"/>
              <a:t>видатків</a:t>
            </a:r>
            <a:r>
              <a:rPr lang="ru-RU" dirty="0"/>
              <a:t> державного бюджету;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помірні</a:t>
            </a:r>
            <a:r>
              <a:rPr lang="ru-RU" dirty="0"/>
              <a:t> </a:t>
            </a:r>
            <a:r>
              <a:rPr lang="ru-RU" dirty="0" err="1"/>
              <a:t>податки</a:t>
            </a:r>
            <a:r>
              <a:rPr lang="ru-RU" dirty="0"/>
              <a:t> для </a:t>
            </a:r>
            <a:r>
              <a:rPr lang="ru-RU" dirty="0" err="1"/>
              <a:t>бізнесу</a:t>
            </a:r>
            <a:r>
              <a:rPr lang="ru-RU" dirty="0"/>
              <a:t> і </a:t>
            </a:r>
            <a:r>
              <a:rPr lang="ru-RU" dirty="0" err="1"/>
              <a:t>скорочення</a:t>
            </a:r>
            <a:r>
              <a:rPr lang="ru-RU" dirty="0"/>
              <a:t> </a:t>
            </a:r>
            <a:r>
              <a:rPr lang="ru-RU" dirty="0" err="1"/>
              <a:t>соціальних</a:t>
            </a:r>
            <a:r>
              <a:rPr lang="ru-RU" dirty="0"/>
              <a:t> </a:t>
            </a:r>
            <a:r>
              <a:rPr lang="ru-RU" dirty="0" err="1"/>
              <a:t>програм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724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685801"/>
            <a:ext cx="3888432" cy="4255367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rgbClr val="FFFF00"/>
                </a:solidFill>
              </a:rPr>
              <a:t>Неолібералізм</a:t>
            </a:r>
            <a:r>
              <a:rPr lang="ru-RU" dirty="0">
                <a:solidFill>
                  <a:srgbClr val="FFFF00"/>
                </a:solidFill>
              </a:rPr>
              <a:t> (</a:t>
            </a:r>
            <a:r>
              <a:rPr lang="ru-RU" dirty="0" err="1">
                <a:solidFill>
                  <a:srgbClr val="FFFF00"/>
                </a:solidFill>
              </a:rPr>
              <a:t>або</a:t>
            </a:r>
            <a:r>
              <a:rPr lang="ru-RU" dirty="0">
                <a:solidFill>
                  <a:srgbClr val="FFFF00"/>
                </a:solidFill>
              </a:rPr>
              <a:t> «</a:t>
            </a:r>
            <a:r>
              <a:rPr lang="ru-RU" dirty="0" err="1">
                <a:solidFill>
                  <a:srgbClr val="FFFF00"/>
                </a:solidFill>
              </a:rPr>
              <a:t>сучасний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лібералізм</a:t>
            </a:r>
            <a:r>
              <a:rPr lang="ru-RU" dirty="0">
                <a:solidFill>
                  <a:srgbClr val="FFFF00"/>
                </a:solidFill>
              </a:rPr>
              <a:t>») — </a:t>
            </a:r>
            <a:r>
              <a:rPr lang="ru-RU" dirty="0" err="1">
                <a:solidFill>
                  <a:srgbClr val="FFFF00"/>
                </a:solidFill>
              </a:rPr>
              <a:t>ідеологія</a:t>
            </a:r>
            <a:r>
              <a:rPr lang="ru-RU" dirty="0">
                <a:solidFill>
                  <a:srgbClr val="FFFF00"/>
                </a:solidFill>
              </a:rPr>
              <a:t>,</a:t>
            </a:r>
            <a:r>
              <a:rPr lang="ru-RU" dirty="0"/>
              <a:t>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базується</a:t>
            </a:r>
            <a:r>
              <a:rPr lang="ru-RU" dirty="0"/>
              <a:t> на постулатах:</a:t>
            </a:r>
          </a:p>
          <a:p>
            <a:r>
              <a:rPr lang="ru-RU" dirty="0"/>
              <a:t>1) </a:t>
            </a:r>
            <a:r>
              <a:rPr lang="ru-RU" dirty="0" err="1"/>
              <a:t>ринок</a:t>
            </a:r>
            <a:r>
              <a:rPr lang="ru-RU" dirty="0"/>
              <a:t> є </a:t>
            </a:r>
            <a:r>
              <a:rPr lang="ru-RU" dirty="0" err="1"/>
              <a:t>найефективнішою</a:t>
            </a:r>
            <a:r>
              <a:rPr lang="ru-RU" dirty="0"/>
              <a:t> формою </a:t>
            </a:r>
            <a:r>
              <a:rPr lang="ru-RU" dirty="0" err="1"/>
              <a:t>господарювання</a:t>
            </a:r>
            <a:r>
              <a:rPr lang="ru-RU" dirty="0"/>
              <a:t>;</a:t>
            </a:r>
          </a:p>
          <a:p>
            <a:r>
              <a:rPr lang="ru-RU" dirty="0"/>
              <a:t>2) </a:t>
            </a:r>
            <a:r>
              <a:rPr lang="ru-RU" dirty="0" err="1"/>
              <a:t>учасникам</a:t>
            </a:r>
            <a:r>
              <a:rPr lang="ru-RU" dirty="0"/>
              <a:t> </a:t>
            </a:r>
            <a:r>
              <a:rPr lang="ru-RU" dirty="0" err="1"/>
              <a:t>господарської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має</a:t>
            </a:r>
            <a:r>
              <a:rPr lang="ru-RU" dirty="0"/>
              <a:t> бути </a:t>
            </a:r>
            <a:r>
              <a:rPr lang="ru-RU" dirty="0" err="1"/>
              <a:t>забезпечена</a:t>
            </a:r>
            <a:r>
              <a:rPr lang="ru-RU" dirty="0"/>
              <a:t> максимальна свобода.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445224"/>
            <a:ext cx="7543800" cy="914400"/>
          </a:xfrm>
        </p:spPr>
        <p:txBody>
          <a:bodyPr/>
          <a:lstStyle/>
          <a:p>
            <a:r>
              <a:rPr lang="uk-UA" dirty="0"/>
              <a:t>РЕЙГАНОМІКА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837317"/>
            <a:ext cx="42119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 рамках курсу «</a:t>
            </a:r>
            <a:r>
              <a:rPr lang="ru-RU" dirty="0" err="1"/>
              <a:t>рейганоміки</a:t>
            </a:r>
            <a:r>
              <a:rPr lang="ru-RU" dirty="0"/>
              <a:t>» </a:t>
            </a:r>
            <a:r>
              <a:rPr lang="ru-RU" dirty="0" err="1"/>
              <a:t>передбачалося</a:t>
            </a:r>
            <a:r>
              <a:rPr lang="ru-RU" dirty="0"/>
              <a:t>:</a:t>
            </a:r>
          </a:p>
          <a:p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скорочення</a:t>
            </a:r>
            <a:r>
              <a:rPr lang="ru-RU" dirty="0"/>
              <a:t> </a:t>
            </a:r>
            <a:r>
              <a:rPr lang="ru-RU" dirty="0" err="1"/>
              <a:t>податків</a:t>
            </a:r>
            <a:r>
              <a:rPr lang="ru-RU" dirty="0"/>
              <a:t> для </a:t>
            </a:r>
            <a:r>
              <a:rPr lang="ru-RU" dirty="0" err="1"/>
              <a:t>бізнесу</a:t>
            </a:r>
            <a:r>
              <a:rPr lang="ru-RU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обмеження</a:t>
            </a:r>
            <a:r>
              <a:rPr lang="ru-RU" dirty="0"/>
              <a:t> </a:t>
            </a:r>
            <a:r>
              <a:rPr lang="ru-RU" dirty="0" err="1"/>
              <a:t>урядових</a:t>
            </a:r>
            <a:r>
              <a:rPr lang="ru-RU" dirty="0"/>
              <a:t> </a:t>
            </a:r>
            <a:r>
              <a:rPr lang="ru-RU" dirty="0" err="1"/>
              <a:t>витрат</a:t>
            </a:r>
            <a:r>
              <a:rPr lang="ru-RU" dirty="0"/>
              <a:t> за </a:t>
            </a:r>
            <a:r>
              <a:rPr lang="ru-RU" dirty="0" err="1"/>
              <a:t>рахунок</a:t>
            </a:r>
            <a:r>
              <a:rPr lang="ru-RU" dirty="0"/>
              <a:t> </a:t>
            </a:r>
            <a:r>
              <a:rPr lang="ru-RU" dirty="0" err="1"/>
              <a:t>скорочення</a:t>
            </a:r>
            <a:r>
              <a:rPr lang="ru-RU" dirty="0"/>
              <a:t> </a:t>
            </a:r>
            <a:r>
              <a:rPr lang="ru-RU" dirty="0" err="1"/>
              <a:t>соціальних</a:t>
            </a:r>
            <a:r>
              <a:rPr lang="ru-RU" dirty="0"/>
              <a:t> </a:t>
            </a:r>
            <a:r>
              <a:rPr lang="ru-RU" dirty="0" err="1"/>
              <a:t>програм</a:t>
            </a:r>
            <a:r>
              <a:rPr lang="ru-RU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розширення</a:t>
            </a:r>
            <a:r>
              <a:rPr lang="ru-RU" dirty="0"/>
              <a:t> </a:t>
            </a:r>
            <a:r>
              <a:rPr lang="ru-RU" dirty="0" err="1"/>
              <a:t>свободи</a:t>
            </a:r>
            <a:r>
              <a:rPr lang="ru-RU" dirty="0"/>
              <a:t> </a:t>
            </a:r>
            <a:r>
              <a:rPr lang="ru-RU" dirty="0" err="1"/>
              <a:t>підприємництва</a:t>
            </a:r>
            <a:r>
              <a:rPr lang="ru-RU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твердої</a:t>
            </a:r>
            <a:r>
              <a:rPr lang="ru-RU" dirty="0"/>
              <a:t> кредитно-</a:t>
            </a:r>
            <a:r>
              <a:rPr lang="ru-RU" dirty="0" err="1"/>
              <a:t>фінансової</a:t>
            </a:r>
            <a:r>
              <a:rPr lang="ru-RU" dirty="0"/>
              <a:t> </a:t>
            </a:r>
            <a:r>
              <a:rPr lang="ru-RU" dirty="0" err="1"/>
              <a:t>політики</a:t>
            </a:r>
            <a:r>
              <a:rPr lang="ru-RU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463988" y="397663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Р. Рейган </a:t>
            </a:r>
            <a:r>
              <a:rPr lang="ru-RU" i="1" dirty="0" err="1"/>
              <a:t>орієнтувався</a:t>
            </a:r>
            <a:r>
              <a:rPr lang="ru-RU" i="1" dirty="0"/>
              <a:t> на </a:t>
            </a:r>
            <a:r>
              <a:rPr lang="ru-RU" i="1" dirty="0" err="1"/>
              <a:t>середній</a:t>
            </a:r>
            <a:r>
              <a:rPr lang="ru-RU" i="1" dirty="0"/>
              <a:t> </a:t>
            </a:r>
            <a:r>
              <a:rPr lang="ru-RU" i="1" dirty="0" err="1"/>
              <a:t>клас</a:t>
            </a:r>
            <a:r>
              <a:rPr lang="ru-RU" i="1" dirty="0"/>
              <a:t>, </a:t>
            </a:r>
            <a:r>
              <a:rPr lang="ru-RU" i="1" dirty="0" err="1"/>
              <a:t>тобто</a:t>
            </a:r>
            <a:r>
              <a:rPr lang="ru-RU" i="1" dirty="0"/>
              <a:t> </a:t>
            </a:r>
            <a:r>
              <a:rPr lang="ru-RU" i="1" dirty="0" err="1"/>
              <a:t>більшість</a:t>
            </a:r>
            <a:r>
              <a:rPr lang="ru-RU" i="1" dirty="0"/>
              <a:t> </a:t>
            </a:r>
            <a:r>
              <a:rPr lang="ru-RU" i="1" dirty="0" err="1"/>
              <a:t>американців</a:t>
            </a:r>
            <a:r>
              <a:rPr lang="ru-RU" i="1" dirty="0"/>
              <a:t>, і </a:t>
            </a:r>
            <a:r>
              <a:rPr lang="ru-RU" i="1" dirty="0" err="1"/>
              <a:t>прагнув</a:t>
            </a:r>
            <a:r>
              <a:rPr lang="ru-RU" i="1" dirty="0"/>
              <a:t> </a:t>
            </a:r>
            <a:r>
              <a:rPr lang="ru-RU" i="1" dirty="0" err="1"/>
              <a:t>активізувати</a:t>
            </a:r>
            <a:r>
              <a:rPr lang="ru-RU" i="1" dirty="0"/>
              <a:t> </a:t>
            </a:r>
            <a:r>
              <a:rPr lang="ru-RU" i="1" dirty="0" err="1"/>
              <a:t>їхню</a:t>
            </a:r>
            <a:r>
              <a:rPr lang="ru-RU" i="1" dirty="0"/>
              <a:t> </a:t>
            </a:r>
            <a:r>
              <a:rPr lang="ru-RU" i="1" dirty="0" err="1"/>
              <a:t>підприємницьку</a:t>
            </a:r>
            <a:r>
              <a:rPr lang="ru-RU" i="1" dirty="0"/>
              <a:t> </a:t>
            </a:r>
            <a:r>
              <a:rPr lang="ru-RU" i="1" dirty="0" err="1"/>
              <a:t>діяльність</a:t>
            </a:r>
            <a:r>
              <a:rPr lang="ru-RU" i="1" dirty="0"/>
              <a:t>. </a:t>
            </a:r>
            <a:r>
              <a:rPr lang="ru-RU" i="1" dirty="0" err="1"/>
              <a:t>Рейганові</a:t>
            </a:r>
            <a:r>
              <a:rPr lang="ru-RU" i="1" dirty="0"/>
              <a:t> </a:t>
            </a:r>
            <a:r>
              <a:rPr lang="ru-RU" i="1" dirty="0" err="1"/>
              <a:t>вдалося</a:t>
            </a:r>
            <a:r>
              <a:rPr lang="ru-RU" i="1" dirty="0"/>
              <a:t> </a:t>
            </a:r>
            <a:r>
              <a:rPr lang="ru-RU" i="1" dirty="0" err="1"/>
              <a:t>зупинити</a:t>
            </a:r>
            <a:r>
              <a:rPr lang="ru-RU" i="1" dirty="0"/>
              <a:t> </a:t>
            </a:r>
            <a:r>
              <a:rPr lang="ru-RU" i="1" dirty="0" err="1"/>
              <a:t>економічну</a:t>
            </a:r>
            <a:r>
              <a:rPr lang="ru-RU" i="1" dirty="0"/>
              <a:t> кризу</a:t>
            </a:r>
          </a:p>
        </p:txBody>
      </p:sp>
    </p:spTree>
    <p:extLst>
      <p:ext uri="{BB962C8B-B14F-4D97-AF65-F5344CB8AC3E}">
        <p14:creationId xmlns:p14="http://schemas.microsoft.com/office/powerpoint/2010/main" val="339598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685801"/>
            <a:ext cx="8568952" cy="439938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У </a:t>
            </a:r>
            <a:r>
              <a:rPr lang="ru-RU" dirty="0" err="1"/>
              <a:t>цілому</a:t>
            </a:r>
            <a:r>
              <a:rPr lang="ru-RU" dirty="0"/>
              <a:t> «</a:t>
            </a:r>
            <a:r>
              <a:rPr lang="ru-RU" dirty="0" err="1"/>
              <a:t>рейганоміка</a:t>
            </a:r>
            <a:r>
              <a:rPr lang="ru-RU" dirty="0"/>
              <a:t>» мала </a:t>
            </a:r>
            <a:r>
              <a:rPr lang="ru-RU" dirty="0" err="1"/>
              <a:t>позитивні</a:t>
            </a:r>
            <a:r>
              <a:rPr lang="ru-RU" dirty="0"/>
              <a:t> </a:t>
            </a:r>
            <a:r>
              <a:rPr lang="ru-RU" dirty="0" err="1"/>
              <a:t>наслідки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u="sng" dirty="0" err="1"/>
              <a:t>впроваджено</a:t>
            </a:r>
            <a:r>
              <a:rPr lang="ru-RU" u="sng" dirty="0"/>
              <a:t> </a:t>
            </a:r>
            <a:r>
              <a:rPr lang="ru-RU" u="sng" dirty="0" err="1"/>
              <a:t>ресурсозбереження</a:t>
            </a:r>
            <a:r>
              <a:rPr lang="ru-RU" u="sng" dirty="0"/>
              <a:t>, </a:t>
            </a:r>
            <a:r>
              <a:rPr lang="ru-RU" dirty="0" err="1"/>
              <a:t>зменшилося</a:t>
            </a:r>
            <a:r>
              <a:rPr lang="ru-RU" dirty="0"/>
              <a:t> </a:t>
            </a:r>
            <a:r>
              <a:rPr lang="ru-RU" dirty="0" err="1"/>
              <a:t>споживання</a:t>
            </a:r>
            <a:r>
              <a:rPr lang="ru-RU" dirty="0"/>
              <a:t> </a:t>
            </a:r>
            <a:r>
              <a:rPr lang="ru-RU" dirty="0" err="1"/>
              <a:t>нафти</a:t>
            </a:r>
            <a:r>
              <a:rPr lang="ru-RU" dirty="0"/>
              <a:t>, газу, </a:t>
            </a:r>
            <a:r>
              <a:rPr lang="ru-RU" dirty="0" err="1"/>
              <a:t>сталі</a:t>
            </a:r>
            <a:r>
              <a:rPr lang="ru-RU" dirty="0"/>
              <a:t>, </a:t>
            </a:r>
            <a:r>
              <a:rPr lang="ru-RU" dirty="0" err="1"/>
              <a:t>чавуну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;</a:t>
            </a:r>
          </a:p>
          <a:p>
            <a:r>
              <a:rPr lang="ru-RU" u="sng" dirty="0"/>
              <a:t>за </a:t>
            </a:r>
            <a:r>
              <a:rPr lang="ru-RU" u="sng" dirty="0" err="1"/>
              <a:t>менших</a:t>
            </a:r>
            <a:r>
              <a:rPr lang="ru-RU" u="sng" dirty="0"/>
              <a:t> </a:t>
            </a:r>
            <a:r>
              <a:rPr lang="ru-RU" u="sng" dirty="0" err="1"/>
              <a:t>витрат</a:t>
            </a:r>
            <a:r>
              <a:rPr lang="ru-RU" u="sng" dirty="0"/>
              <a:t> </a:t>
            </a:r>
            <a:r>
              <a:rPr lang="ru-RU" u="sng" dirty="0" err="1"/>
              <a:t>відбулося</a:t>
            </a:r>
            <a:r>
              <a:rPr lang="ru-RU" u="sng" dirty="0"/>
              <a:t> </a:t>
            </a:r>
            <a:r>
              <a:rPr lang="ru-RU" u="sng" dirty="0" err="1"/>
              <a:t>досягнення</a:t>
            </a:r>
            <a:r>
              <a:rPr lang="ru-RU" u="sng" dirty="0"/>
              <a:t> </a:t>
            </a:r>
            <a:r>
              <a:rPr lang="ru-RU" u="sng" dirty="0" err="1"/>
              <a:t>вищої</a:t>
            </a:r>
            <a:r>
              <a:rPr lang="ru-RU" u="sng" dirty="0"/>
              <a:t> </a:t>
            </a:r>
            <a:r>
              <a:rPr lang="ru-RU" u="sng" dirty="0" err="1"/>
              <a:t>ефективності</a:t>
            </a:r>
            <a:r>
              <a:rPr lang="ru-RU" u="sng" dirty="0"/>
              <a:t> </a:t>
            </a:r>
            <a:r>
              <a:rPr lang="ru-RU" u="sng" dirty="0" err="1"/>
              <a:t>суспільної</a:t>
            </a:r>
            <a:r>
              <a:rPr lang="ru-RU" u="sng" dirty="0"/>
              <a:t> </a:t>
            </a:r>
            <a:r>
              <a:rPr lang="ru-RU" u="sng" dirty="0" err="1"/>
              <a:t>праці</a:t>
            </a:r>
            <a:r>
              <a:rPr lang="ru-RU" u="sng" dirty="0"/>
              <a:t> </a:t>
            </a:r>
            <a:r>
              <a:rPr lang="ru-RU" dirty="0"/>
              <a:t>(10 </a:t>
            </a:r>
            <a:r>
              <a:rPr lang="ru-RU" dirty="0" err="1"/>
              <a:t>корів</a:t>
            </a:r>
            <a:r>
              <a:rPr lang="ru-RU" dirty="0"/>
              <a:t> у </a:t>
            </a:r>
            <a:r>
              <a:rPr lang="ru-RU" dirty="0" err="1"/>
              <a:t>фермерському</a:t>
            </a:r>
            <a:r>
              <a:rPr lang="ru-RU" dirty="0"/>
              <a:t> </a:t>
            </a:r>
            <a:r>
              <a:rPr lang="ru-RU" dirty="0" err="1"/>
              <a:t>господарстві</a:t>
            </a:r>
            <a:r>
              <a:rPr lang="ru-RU" dirty="0"/>
              <a:t> почали </a:t>
            </a:r>
            <a:r>
              <a:rPr lang="ru-RU" dirty="0" err="1"/>
              <a:t>давати</a:t>
            </a:r>
            <a:r>
              <a:rPr lang="ru-RU" dirty="0"/>
              <a:t> </a:t>
            </a:r>
            <a:r>
              <a:rPr lang="ru-RU" dirty="0" err="1"/>
              <a:t>стільки</a:t>
            </a:r>
            <a:r>
              <a:rPr lang="ru-RU" dirty="0"/>
              <a:t> молока, </a:t>
            </a:r>
            <a:r>
              <a:rPr lang="ru-RU" dirty="0" err="1"/>
              <a:t>скільки</a:t>
            </a:r>
            <a:r>
              <a:rPr lang="ru-RU" dirty="0"/>
              <a:t> </a:t>
            </a:r>
            <a:r>
              <a:rPr lang="ru-RU" dirty="0" err="1"/>
              <a:t>раніше</a:t>
            </a:r>
            <a:r>
              <a:rPr lang="ru-RU" dirty="0"/>
              <a:t> </a:t>
            </a:r>
            <a:r>
              <a:rPr lang="ru-RU" dirty="0" err="1"/>
              <a:t>отримували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100 </a:t>
            </a:r>
            <a:r>
              <a:rPr lang="ru-RU" dirty="0" err="1"/>
              <a:t>корів</a:t>
            </a:r>
            <a:r>
              <a:rPr lang="ru-RU" dirty="0"/>
              <a:t>);</a:t>
            </a:r>
          </a:p>
          <a:p>
            <a:r>
              <a:rPr lang="ru-RU" u="sng" dirty="0" err="1"/>
              <a:t>зросли</a:t>
            </a:r>
            <a:r>
              <a:rPr lang="ru-RU" u="sng" dirty="0"/>
              <a:t> </a:t>
            </a:r>
            <a:r>
              <a:rPr lang="ru-RU" u="sng" dirty="0" err="1"/>
              <a:t>особисті</a:t>
            </a:r>
            <a:r>
              <a:rPr lang="ru-RU" u="sng" dirty="0"/>
              <a:t> доходи </a:t>
            </a:r>
            <a:r>
              <a:rPr lang="ru-RU" u="sng" dirty="0" err="1"/>
              <a:t>американців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означало </a:t>
            </a:r>
            <a:r>
              <a:rPr lang="ru-RU" dirty="0" err="1"/>
              <a:t>розширення</a:t>
            </a:r>
            <a:r>
              <a:rPr lang="ru-RU" dirty="0"/>
              <a:t> ринку для </a:t>
            </a:r>
            <a:r>
              <a:rPr lang="ru-RU" dirty="0" err="1"/>
              <a:t>збуту</a:t>
            </a:r>
            <a:r>
              <a:rPr lang="ru-RU" dirty="0"/>
              <a:t> </a:t>
            </a:r>
            <a:r>
              <a:rPr lang="ru-RU" dirty="0" err="1"/>
              <a:t>американських</a:t>
            </a:r>
            <a:r>
              <a:rPr lang="ru-RU" dirty="0"/>
              <a:t> </a:t>
            </a:r>
            <a:r>
              <a:rPr lang="ru-RU" dirty="0" err="1"/>
              <a:t>товарів</a:t>
            </a:r>
            <a:r>
              <a:rPr lang="ru-RU" dirty="0"/>
              <a:t>;</a:t>
            </a:r>
          </a:p>
          <a:p>
            <a:r>
              <a:rPr lang="ru-RU" dirty="0" err="1"/>
              <a:t>удв</a:t>
            </a:r>
            <a:r>
              <a:rPr lang="ru-RU" u="sng" dirty="0" err="1"/>
              <a:t>ічі</a:t>
            </a:r>
            <a:r>
              <a:rPr lang="ru-RU" u="sng" dirty="0"/>
              <a:t> </a:t>
            </a:r>
            <a:r>
              <a:rPr lang="ru-RU" u="sng" dirty="0" err="1"/>
              <a:t>скоротилося</a:t>
            </a:r>
            <a:r>
              <a:rPr lang="ru-RU" u="sng" dirty="0"/>
              <a:t> </a:t>
            </a:r>
            <a:r>
              <a:rPr lang="ru-RU" u="sng" dirty="0" err="1"/>
              <a:t>безробіття</a:t>
            </a:r>
            <a:r>
              <a:rPr lang="ru-RU" dirty="0"/>
              <a:t>;</a:t>
            </a:r>
          </a:p>
          <a:p>
            <a:r>
              <a:rPr lang="ru-RU" u="sng" dirty="0" err="1"/>
              <a:t>стабілізувався</a:t>
            </a:r>
            <a:r>
              <a:rPr lang="ru-RU" u="sng" dirty="0"/>
              <a:t> курс </a:t>
            </a:r>
            <a:r>
              <a:rPr lang="ru-RU" u="sng" dirty="0" err="1"/>
              <a:t>долара</a:t>
            </a:r>
            <a:r>
              <a:rPr lang="ru-RU" u="sng" dirty="0"/>
              <a:t> </a:t>
            </a:r>
            <a:r>
              <a:rPr lang="ru-RU" dirty="0" err="1"/>
              <a:t>відносно</a:t>
            </a:r>
            <a:r>
              <a:rPr lang="ru-RU" dirty="0"/>
              <a:t> валют </a:t>
            </a:r>
            <a:r>
              <a:rPr lang="ru-RU" dirty="0" err="1"/>
              <a:t>інших</a:t>
            </a:r>
            <a:r>
              <a:rPr lang="ru-RU" dirty="0"/>
              <a:t> </a:t>
            </a:r>
            <a:r>
              <a:rPr lang="ru-RU" dirty="0" err="1"/>
              <a:t>країн</a:t>
            </a:r>
            <a:r>
              <a:rPr lang="ru-RU" dirty="0"/>
              <a:t>.</a:t>
            </a:r>
          </a:p>
          <a:p>
            <a:r>
              <a:rPr lang="ru-RU" dirty="0" err="1"/>
              <a:t>Однак</a:t>
            </a:r>
            <a:r>
              <a:rPr lang="ru-RU" dirty="0"/>
              <a:t> </a:t>
            </a:r>
            <a:r>
              <a:rPr lang="ru-RU" dirty="0" err="1">
                <a:solidFill>
                  <a:srgbClr val="FFFF00"/>
                </a:solidFill>
              </a:rPr>
              <a:t>найголовнішим</a:t>
            </a:r>
            <a:r>
              <a:rPr lang="ru-RU" dirty="0">
                <a:solidFill>
                  <a:srgbClr val="FFFF00"/>
                </a:solidFill>
              </a:rPr>
              <a:t> результатом «</a:t>
            </a:r>
            <a:r>
              <a:rPr lang="ru-RU" dirty="0" err="1">
                <a:solidFill>
                  <a:srgbClr val="FFFF00"/>
                </a:solidFill>
              </a:rPr>
              <a:t>рейганоміки</a:t>
            </a:r>
            <a:r>
              <a:rPr lang="ru-RU" dirty="0">
                <a:solidFill>
                  <a:srgbClr val="FFFF00"/>
                </a:solidFill>
              </a:rPr>
              <a:t>»</a:t>
            </a:r>
          </a:p>
          <a:p>
            <a:pPr marL="18288" indent="0">
              <a:buNone/>
            </a:pPr>
            <a:r>
              <a:rPr lang="ru-RU" dirty="0">
                <a:solidFill>
                  <a:srgbClr val="FFFF00"/>
                </a:solidFill>
              </a:rPr>
              <a:t> стала </a:t>
            </a:r>
            <a:r>
              <a:rPr lang="ru-RU" dirty="0" err="1">
                <a:solidFill>
                  <a:srgbClr val="FFFF00"/>
                </a:solidFill>
              </a:rPr>
              <a:t>трансформація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індустріального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суспільства</a:t>
            </a:r>
            <a:r>
              <a:rPr lang="ru-RU" dirty="0">
                <a:solidFill>
                  <a:srgbClr val="FFFF00"/>
                </a:solidFill>
              </a:rPr>
              <a:t> в </a:t>
            </a:r>
          </a:p>
          <a:p>
            <a:pPr marL="18288" indent="0">
              <a:buNone/>
            </a:pPr>
            <a:r>
              <a:rPr lang="ru-RU" dirty="0" err="1">
                <a:solidFill>
                  <a:srgbClr val="FFFF00"/>
                </a:solidFill>
              </a:rPr>
              <a:t>постіндустріальне</a:t>
            </a:r>
            <a:r>
              <a:rPr lang="ru-RU" dirty="0">
                <a:solidFill>
                  <a:srgbClr val="FFFF00"/>
                </a:solidFill>
              </a:rPr>
              <a:t> з </a:t>
            </a:r>
            <a:r>
              <a:rPr lang="ru-RU" dirty="0" err="1">
                <a:solidFill>
                  <a:srgbClr val="FFFF00"/>
                </a:solidFill>
              </a:rPr>
              <a:t>раціональним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розв'язанням</a:t>
            </a:r>
            <a:r>
              <a:rPr lang="ru-RU" dirty="0">
                <a:solidFill>
                  <a:srgbClr val="FFFF00"/>
                </a:solidFill>
              </a:rPr>
              <a:t> </a:t>
            </a:r>
          </a:p>
          <a:p>
            <a:pPr marL="18288" indent="0">
              <a:buNone/>
            </a:pPr>
            <a:r>
              <a:rPr lang="ru-RU" dirty="0" err="1">
                <a:solidFill>
                  <a:srgbClr val="FFFF00"/>
                </a:solidFill>
              </a:rPr>
              <a:t>багатьох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соціальних</a:t>
            </a:r>
            <a:r>
              <a:rPr lang="ru-RU" dirty="0">
                <a:solidFill>
                  <a:srgbClr val="FFFF00"/>
                </a:solidFill>
              </a:rPr>
              <a:t> проблем.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733256"/>
            <a:ext cx="7543800" cy="914400"/>
          </a:xfrm>
        </p:spPr>
        <p:txBody>
          <a:bodyPr/>
          <a:lstStyle/>
          <a:p>
            <a:r>
              <a:rPr lang="uk-UA" dirty="0"/>
              <a:t>РЕЙГАНОМІКА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77072"/>
            <a:ext cx="2177480" cy="1448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50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88639"/>
            <a:ext cx="4536504" cy="5304785"/>
          </a:xfrm>
        </p:spPr>
        <p:txBody>
          <a:bodyPr>
            <a:normAutofit/>
          </a:bodyPr>
          <a:lstStyle/>
          <a:p>
            <a:r>
              <a:rPr lang="ru-RU" dirty="0" err="1"/>
              <a:t>Наприкінці</a:t>
            </a:r>
            <a:r>
              <a:rPr lang="ru-RU" dirty="0"/>
              <a:t> 1970-х </a:t>
            </a:r>
            <a:r>
              <a:rPr lang="ru-RU" dirty="0" err="1"/>
              <a:t>років</a:t>
            </a:r>
            <a:r>
              <a:rPr lang="ru-RU" dirty="0"/>
              <a:t>, коли при </a:t>
            </a:r>
            <a:r>
              <a:rPr lang="ru-RU" dirty="0" err="1"/>
              <a:t>владі</a:t>
            </a:r>
            <a:r>
              <a:rPr lang="ru-RU" dirty="0"/>
              <a:t> </a:t>
            </a:r>
            <a:r>
              <a:rPr lang="ru-RU" dirty="0" err="1"/>
              <a:t>перебували</a:t>
            </a:r>
            <a:r>
              <a:rPr lang="ru-RU" dirty="0"/>
              <a:t> </a:t>
            </a:r>
            <a:r>
              <a:rPr lang="ru-RU" dirty="0" err="1"/>
              <a:t>лейбористи</a:t>
            </a:r>
            <a:r>
              <a:rPr lang="ru-RU" dirty="0"/>
              <a:t>, </a:t>
            </a:r>
            <a:r>
              <a:rPr lang="ru-RU" dirty="0" err="1"/>
              <a:t>Велику</a:t>
            </a:r>
            <a:r>
              <a:rPr lang="ru-RU" dirty="0"/>
              <a:t> </a:t>
            </a:r>
            <a:r>
              <a:rPr lang="ru-RU" dirty="0" err="1"/>
              <a:t>Британію</a:t>
            </a:r>
            <a:r>
              <a:rPr lang="ru-RU" dirty="0"/>
              <a:t> почали </a:t>
            </a:r>
            <a:r>
              <a:rPr lang="ru-RU" dirty="0" err="1"/>
              <a:t>називати</a:t>
            </a:r>
            <a:r>
              <a:rPr lang="ru-RU" dirty="0"/>
              <a:t> «хворою </a:t>
            </a:r>
            <a:r>
              <a:rPr lang="ru-RU" dirty="0" err="1"/>
              <a:t>людиною</a:t>
            </a:r>
            <a:r>
              <a:rPr lang="ru-RU" dirty="0"/>
              <a:t> </a:t>
            </a:r>
            <a:r>
              <a:rPr lang="ru-RU" dirty="0" err="1"/>
              <a:t>Європи</a:t>
            </a:r>
            <a:r>
              <a:rPr lang="ru-RU" dirty="0"/>
              <a:t>»: </a:t>
            </a:r>
            <a:r>
              <a:rPr lang="ru-RU" dirty="0" err="1"/>
              <a:t>продукція</a:t>
            </a:r>
            <a:r>
              <a:rPr lang="ru-RU" dirty="0"/>
              <a:t> державного сектору,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розширювався</a:t>
            </a:r>
            <a:r>
              <a:rPr lang="ru-RU" dirty="0"/>
              <a:t>, не могла </a:t>
            </a:r>
            <a:r>
              <a:rPr lang="ru-RU" dirty="0" err="1"/>
              <a:t>успішно</a:t>
            </a:r>
            <a:r>
              <a:rPr lang="ru-RU" dirty="0"/>
              <a:t> </a:t>
            </a:r>
            <a:r>
              <a:rPr lang="ru-RU" dirty="0" err="1"/>
              <a:t>конкурувати</a:t>
            </a:r>
            <a:r>
              <a:rPr lang="ru-RU" dirty="0"/>
              <a:t> на </a:t>
            </a:r>
            <a:r>
              <a:rPr lang="ru-RU" dirty="0" err="1"/>
              <a:t>світовому</a:t>
            </a:r>
            <a:r>
              <a:rPr lang="ru-RU" dirty="0"/>
              <a:t> ринку; </a:t>
            </a:r>
            <a:r>
              <a:rPr lang="ru-RU" dirty="0" err="1"/>
              <a:t>колосальні</a:t>
            </a:r>
            <a:r>
              <a:rPr lang="ru-RU" dirty="0"/>
              <a:t> </a:t>
            </a:r>
            <a:r>
              <a:rPr lang="ru-RU" dirty="0" err="1"/>
              <a:t>витрати</a:t>
            </a:r>
            <a:r>
              <a:rPr lang="ru-RU" dirty="0"/>
              <a:t> на </a:t>
            </a:r>
            <a:r>
              <a:rPr lang="ru-RU" dirty="0" err="1"/>
              <a:t>соціальні</a:t>
            </a:r>
            <a:r>
              <a:rPr lang="ru-RU" dirty="0"/>
              <a:t> </a:t>
            </a:r>
            <a:r>
              <a:rPr lang="ru-RU" dirty="0" err="1"/>
              <a:t>програми</a:t>
            </a:r>
            <a:r>
              <a:rPr lang="ru-RU" dirty="0"/>
              <a:t> </a:t>
            </a:r>
            <a:r>
              <a:rPr lang="ru-RU" dirty="0" err="1"/>
              <a:t>призвели</a:t>
            </a:r>
            <a:r>
              <a:rPr lang="ru-RU" dirty="0"/>
              <a:t> до </a:t>
            </a:r>
            <a:r>
              <a:rPr lang="ru-RU" dirty="0" err="1"/>
              <a:t>появи</a:t>
            </a:r>
            <a:r>
              <a:rPr lang="ru-RU" dirty="0"/>
              <a:t> в </a:t>
            </a:r>
            <a:r>
              <a:rPr lang="ru-RU" dirty="0" err="1"/>
              <a:t>суспільстві</a:t>
            </a:r>
            <a:r>
              <a:rPr lang="ru-RU" dirty="0"/>
              <a:t> </a:t>
            </a:r>
            <a:r>
              <a:rPr lang="ru-RU" dirty="0" err="1"/>
              <a:t>тенденцій</a:t>
            </a:r>
            <a:r>
              <a:rPr lang="ru-RU" dirty="0"/>
              <a:t> до «</a:t>
            </a:r>
            <a:r>
              <a:rPr lang="ru-RU" dirty="0" err="1"/>
              <a:t>утриманства</a:t>
            </a:r>
            <a:r>
              <a:rPr lang="ru-RU" dirty="0"/>
              <a:t>»; </a:t>
            </a:r>
            <a:r>
              <a:rPr lang="ru-RU" dirty="0" err="1"/>
              <a:t>розвалилася</a:t>
            </a:r>
            <a:r>
              <a:rPr lang="ru-RU" dirty="0"/>
              <a:t> </a:t>
            </a:r>
            <a:r>
              <a:rPr lang="ru-RU" dirty="0" err="1"/>
              <a:t>британська</a:t>
            </a:r>
            <a:r>
              <a:rPr lang="ru-RU" dirty="0"/>
              <a:t> </a:t>
            </a:r>
            <a:r>
              <a:rPr lang="ru-RU" dirty="0" err="1"/>
              <a:t>колоніальна</a:t>
            </a:r>
            <a:r>
              <a:rPr lang="ru-RU" dirty="0"/>
              <a:t> </a:t>
            </a:r>
            <a:r>
              <a:rPr lang="ru-RU" dirty="0" err="1"/>
              <a:t>імперія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517232"/>
            <a:ext cx="7543800" cy="914400"/>
          </a:xfrm>
        </p:spPr>
        <p:txBody>
          <a:bodyPr/>
          <a:lstStyle/>
          <a:p>
            <a:r>
              <a:rPr lang="ru-RU" dirty="0"/>
              <a:t>ТЕТЧЕРИЗМ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6016" y="4293096"/>
            <a:ext cx="43983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На </a:t>
            </a:r>
            <a:r>
              <a:rPr lang="ru-RU" dirty="0" err="1"/>
              <a:t>парламентських</a:t>
            </a:r>
            <a:r>
              <a:rPr lang="ru-RU" dirty="0"/>
              <a:t> </a:t>
            </a:r>
            <a:r>
              <a:rPr lang="ru-RU" dirty="0" err="1"/>
              <a:t>виборах</a:t>
            </a:r>
            <a:r>
              <a:rPr lang="ru-RU" dirty="0"/>
              <a:t> 1979 р. перемогли </a:t>
            </a:r>
            <a:r>
              <a:rPr lang="ru-RU" dirty="0" err="1"/>
              <a:t>консерватори</a:t>
            </a:r>
            <a:r>
              <a:rPr lang="ru-RU" dirty="0"/>
              <a:t>. Главою </a:t>
            </a:r>
            <a:r>
              <a:rPr lang="ru-RU" dirty="0" err="1"/>
              <a:t>британського</a:t>
            </a:r>
            <a:r>
              <a:rPr lang="ru-RU" dirty="0"/>
              <a:t> уряду </a:t>
            </a:r>
            <a:r>
              <a:rPr lang="ru-RU" dirty="0" err="1"/>
              <a:t>вперше</a:t>
            </a:r>
            <a:r>
              <a:rPr lang="ru-RU" dirty="0"/>
              <a:t> стала </a:t>
            </a:r>
            <a:r>
              <a:rPr lang="ru-RU" dirty="0" err="1"/>
              <a:t>жінка</a:t>
            </a:r>
            <a:r>
              <a:rPr lang="ru-RU" dirty="0"/>
              <a:t> — </a:t>
            </a:r>
            <a:r>
              <a:rPr lang="ru-RU" b="1" dirty="0">
                <a:solidFill>
                  <a:srgbClr val="FFFF00"/>
                </a:solidFill>
              </a:rPr>
              <a:t>Маргарет </a:t>
            </a:r>
            <a:r>
              <a:rPr lang="ru-RU" b="1" dirty="0" err="1">
                <a:solidFill>
                  <a:srgbClr val="FFFF00"/>
                </a:solidFill>
              </a:rPr>
              <a:t>Тетчер</a:t>
            </a:r>
            <a:r>
              <a:rPr lang="ru-RU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2473"/>
            <a:ext cx="2782340" cy="3870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931936" y="5493425"/>
            <a:ext cx="3096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/>
              <a:t>11 </a:t>
            </a:r>
            <a:r>
              <a:rPr lang="ru-RU" i="1" dirty="0" err="1"/>
              <a:t>років</a:t>
            </a:r>
            <a:r>
              <a:rPr lang="ru-RU" i="1" dirty="0"/>
              <a:t>  </a:t>
            </a:r>
            <a:r>
              <a:rPr lang="ru-RU" i="1" dirty="0" err="1"/>
              <a:t>влади</a:t>
            </a:r>
            <a:r>
              <a:rPr lang="ru-RU" i="1" dirty="0"/>
              <a:t> </a:t>
            </a:r>
            <a:r>
              <a:rPr lang="ru-RU" i="1" dirty="0" err="1"/>
              <a:t>консерваторів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9107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5472608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FFFF00"/>
                </a:solidFill>
              </a:rPr>
              <a:t> «</a:t>
            </a:r>
            <a:r>
              <a:rPr lang="ru-RU" dirty="0" err="1">
                <a:solidFill>
                  <a:srgbClr val="FFFF00"/>
                </a:solidFill>
              </a:rPr>
              <a:t>тетчеризмом</a:t>
            </a:r>
            <a:r>
              <a:rPr lang="ru-RU" dirty="0">
                <a:solidFill>
                  <a:srgbClr val="FFFF00"/>
                </a:solidFill>
              </a:rPr>
              <a:t>» — </a:t>
            </a:r>
            <a:r>
              <a:rPr lang="ru-RU" dirty="0" err="1">
                <a:solidFill>
                  <a:srgbClr val="FFFF00"/>
                </a:solidFill>
              </a:rPr>
              <a:t>британським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різновидом</a:t>
            </a:r>
            <a:r>
              <a:rPr lang="ru-RU" dirty="0">
                <a:solidFill>
                  <a:srgbClr val="FFFF00"/>
                </a:solidFill>
              </a:rPr>
              <a:t> неоконсерватизму, </a:t>
            </a:r>
            <a:r>
              <a:rPr lang="ru-RU" dirty="0" err="1">
                <a:solidFill>
                  <a:srgbClr val="FFFF00"/>
                </a:solidFill>
              </a:rPr>
              <a:t>що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базувався</a:t>
            </a:r>
            <a:r>
              <a:rPr lang="ru-RU" dirty="0">
                <a:solidFill>
                  <a:srgbClr val="FFFF00"/>
                </a:solidFill>
              </a:rPr>
              <a:t> на </a:t>
            </a:r>
            <a:r>
              <a:rPr lang="ru-RU" dirty="0" err="1">
                <a:solidFill>
                  <a:srgbClr val="FFFF00"/>
                </a:solidFill>
              </a:rPr>
              <a:t>ідеалах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вільного</a:t>
            </a:r>
            <a:r>
              <a:rPr lang="ru-RU" dirty="0">
                <a:solidFill>
                  <a:srgbClr val="FFFF00"/>
                </a:solidFill>
              </a:rPr>
              <a:t> ринку та </a:t>
            </a:r>
            <a:r>
              <a:rPr lang="ru-RU" dirty="0" err="1">
                <a:solidFill>
                  <a:srgbClr val="FFFF00"/>
                </a:solidFill>
              </a:rPr>
              <a:t>сильної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державної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влади</a:t>
            </a:r>
            <a:r>
              <a:rPr lang="ru-RU" dirty="0">
                <a:solidFill>
                  <a:srgbClr val="FFFF00"/>
                </a:solidFill>
              </a:rPr>
              <a:t>.</a:t>
            </a:r>
          </a:p>
          <a:p>
            <a:pPr marL="18288" indent="0">
              <a:buNone/>
            </a:pPr>
            <a:r>
              <a:rPr lang="ru-RU" dirty="0"/>
              <a:t>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принципів</a:t>
            </a:r>
            <a:r>
              <a:rPr lang="ru-RU" dirty="0"/>
              <a:t> «</a:t>
            </a:r>
            <a:r>
              <a:rPr lang="ru-RU" dirty="0" err="1"/>
              <a:t>тетчеризму</a:t>
            </a:r>
            <a:r>
              <a:rPr lang="ru-RU" dirty="0"/>
              <a:t>» уряд </a:t>
            </a:r>
            <a:r>
              <a:rPr lang="ru-RU" dirty="0" err="1"/>
              <a:t>визначив</a:t>
            </a:r>
            <a:r>
              <a:rPr lang="ru-RU" dirty="0"/>
              <a:t> </a:t>
            </a:r>
            <a:r>
              <a:rPr lang="ru-RU" dirty="0" err="1"/>
              <a:t>основні</a:t>
            </a:r>
            <a:r>
              <a:rPr lang="ru-RU" dirty="0"/>
              <a:t> </a:t>
            </a:r>
            <a:r>
              <a:rPr lang="ru-RU" dirty="0" err="1"/>
              <a:t>напрями</a:t>
            </a:r>
            <a:r>
              <a:rPr lang="ru-RU" dirty="0"/>
              <a:t> </a:t>
            </a:r>
            <a:r>
              <a:rPr lang="ru-RU" dirty="0" err="1"/>
              <a:t>внутрішньої</a:t>
            </a:r>
            <a:r>
              <a:rPr lang="ru-RU" dirty="0"/>
              <a:t> і </a:t>
            </a:r>
            <a:r>
              <a:rPr lang="ru-RU" dirty="0" err="1"/>
              <a:t>соціально-економічної</a:t>
            </a:r>
            <a:r>
              <a:rPr lang="ru-RU" dirty="0"/>
              <a:t> </a:t>
            </a:r>
            <a:r>
              <a:rPr lang="ru-RU" dirty="0" err="1"/>
              <a:t>політики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dirty="0" err="1"/>
              <a:t>Податкова</a:t>
            </a:r>
            <a:r>
              <a:rPr lang="ru-RU" dirty="0"/>
              <a:t> </a:t>
            </a:r>
            <a:r>
              <a:rPr lang="ru-RU" dirty="0" err="1"/>
              <a:t>політика</a:t>
            </a:r>
            <a:r>
              <a:rPr lang="ru-RU" dirty="0"/>
              <a:t> мала </a:t>
            </a:r>
            <a:r>
              <a:rPr lang="ru-RU" dirty="0" err="1"/>
              <a:t>сприяти</a:t>
            </a:r>
            <a:r>
              <a:rPr lang="ru-RU" dirty="0"/>
              <a:t> </a:t>
            </a:r>
            <a:r>
              <a:rPr lang="ru-RU" dirty="0" err="1"/>
              <a:t>створенню</a:t>
            </a:r>
            <a:r>
              <a:rPr lang="ru-RU" dirty="0"/>
              <a:t> </a:t>
            </a:r>
            <a:r>
              <a:rPr lang="ru-RU" u="sng" dirty="0" err="1"/>
              <a:t>бездефіцитного</a:t>
            </a:r>
            <a:r>
              <a:rPr lang="ru-RU" u="sng" dirty="0"/>
              <a:t> бюджет</a:t>
            </a:r>
            <a:r>
              <a:rPr lang="ru-RU" dirty="0"/>
              <a:t>у і, </a:t>
            </a:r>
            <a:r>
              <a:rPr lang="ru-RU" dirty="0" err="1"/>
              <a:t>одночасно</a:t>
            </a:r>
            <a:r>
              <a:rPr lang="ru-RU" dirty="0"/>
              <a:t>, </a:t>
            </a:r>
            <a:r>
              <a:rPr lang="ru-RU" dirty="0" err="1"/>
              <a:t>заохочувати</a:t>
            </a:r>
            <a:r>
              <a:rPr lang="ru-RU" dirty="0"/>
              <a:t> </a:t>
            </a:r>
            <a:r>
              <a:rPr lang="ru-RU" dirty="0" err="1"/>
              <a:t>приватне</a:t>
            </a:r>
            <a:r>
              <a:rPr lang="ru-RU" dirty="0"/>
              <a:t> </a:t>
            </a:r>
            <a:r>
              <a:rPr lang="ru-RU" dirty="0" err="1"/>
              <a:t>підприємництво</a:t>
            </a:r>
            <a:r>
              <a:rPr lang="ru-RU" dirty="0"/>
              <a:t>. З </a:t>
            </a:r>
            <a:r>
              <a:rPr lang="ru-RU" dirty="0" err="1"/>
              <a:t>цією</a:t>
            </a:r>
            <a:r>
              <a:rPr lang="ru-RU" dirty="0"/>
              <a:t> метою </a:t>
            </a:r>
            <a:r>
              <a:rPr lang="ru-RU" dirty="0" err="1"/>
              <a:t>податки</a:t>
            </a:r>
            <a:r>
              <a:rPr lang="ru-RU" dirty="0"/>
              <a:t> на </a:t>
            </a:r>
            <a:r>
              <a:rPr lang="ru-RU" dirty="0" err="1"/>
              <a:t>прибуток</a:t>
            </a:r>
            <a:r>
              <a:rPr lang="ru-RU" dirty="0"/>
              <a:t> </a:t>
            </a:r>
            <a:r>
              <a:rPr lang="ru-RU" dirty="0" err="1"/>
              <a:t>скорочувалися</a:t>
            </a:r>
            <a:r>
              <a:rPr lang="ru-RU" dirty="0"/>
              <a:t> </a:t>
            </a:r>
            <a:r>
              <a:rPr lang="ru-RU" dirty="0" err="1"/>
              <a:t>майже</a:t>
            </a:r>
            <a:r>
              <a:rPr lang="ru-RU" dirty="0"/>
              <a:t> на 12 млрд дол.</a:t>
            </a:r>
          </a:p>
          <a:p>
            <a:r>
              <a:rPr lang="ru-RU" u="sng" dirty="0" err="1"/>
              <a:t>Денаціоналізація</a:t>
            </a:r>
            <a:r>
              <a:rPr lang="ru-RU" u="sng" dirty="0"/>
              <a:t> і </a:t>
            </a:r>
            <a:r>
              <a:rPr lang="ru-RU" u="sng" dirty="0" err="1"/>
              <a:t>приватизація</a:t>
            </a:r>
            <a:r>
              <a:rPr lang="ru-RU" dirty="0"/>
              <a:t>.</a:t>
            </a:r>
          </a:p>
          <a:p>
            <a:r>
              <a:rPr lang="ru-RU" u="sng" dirty="0" err="1"/>
              <a:t>Фінансова</a:t>
            </a:r>
            <a:r>
              <a:rPr lang="ru-RU" u="sng" dirty="0"/>
              <a:t> </a:t>
            </a:r>
            <a:r>
              <a:rPr lang="ru-RU" u="sng" dirty="0" err="1"/>
              <a:t>підтримка</a:t>
            </a:r>
            <a:r>
              <a:rPr lang="ru-RU" u="sng" dirty="0"/>
              <a:t> </a:t>
            </a:r>
            <a:r>
              <a:rPr lang="ru-RU" u="sng" dirty="0" err="1"/>
              <a:t>держави</a:t>
            </a:r>
            <a:r>
              <a:rPr lang="ru-RU" u="sng" dirty="0"/>
              <a:t> </a:t>
            </a:r>
            <a:r>
              <a:rPr lang="ru-RU" u="sng" dirty="0" err="1"/>
              <a:t>лише</a:t>
            </a:r>
            <a:r>
              <a:rPr lang="ru-RU" u="sng" dirty="0"/>
              <a:t> </a:t>
            </a:r>
            <a:r>
              <a:rPr lang="ru-RU" u="sng" dirty="0" err="1"/>
              <a:t>рентабельних</a:t>
            </a:r>
            <a:r>
              <a:rPr lang="ru-RU" u="sng" dirty="0"/>
              <a:t> і </a:t>
            </a:r>
            <a:r>
              <a:rPr lang="ru-RU" u="sng" dirty="0" err="1"/>
              <a:t>наукоємних</a:t>
            </a:r>
            <a:r>
              <a:rPr lang="ru-RU" u="sng" dirty="0"/>
              <a:t> </a:t>
            </a:r>
            <a:r>
              <a:rPr lang="ru-RU" u="sng" dirty="0" err="1"/>
              <a:t>підприємств</a:t>
            </a:r>
            <a:r>
              <a:rPr lang="ru-RU" u="sng" dirty="0"/>
              <a:t>.</a:t>
            </a:r>
          </a:p>
          <a:p>
            <a:r>
              <a:rPr lang="ru-RU" u="sng" dirty="0" err="1"/>
              <a:t>Пільги</a:t>
            </a:r>
            <a:r>
              <a:rPr lang="ru-RU" u="sng" dirty="0"/>
              <a:t> </a:t>
            </a:r>
            <a:r>
              <a:rPr lang="ru-RU" u="sng" dirty="0" err="1"/>
              <a:t>підприємцям</a:t>
            </a:r>
            <a:r>
              <a:rPr lang="ru-RU" u="sng" dirty="0"/>
              <a:t>, </a:t>
            </a:r>
            <a:r>
              <a:rPr lang="ru-RU" u="sng" dirty="0" err="1"/>
              <a:t>які</a:t>
            </a:r>
            <a:r>
              <a:rPr lang="ru-RU" u="sng" dirty="0"/>
              <a:t> </a:t>
            </a:r>
            <a:r>
              <a:rPr lang="ru-RU" u="sng" dirty="0" err="1"/>
              <a:t>впроваджували</a:t>
            </a:r>
            <a:r>
              <a:rPr lang="ru-RU" u="sng" dirty="0"/>
              <a:t> </a:t>
            </a:r>
            <a:r>
              <a:rPr lang="ru-RU" u="sng" dirty="0" err="1"/>
              <a:t>новітні</a:t>
            </a:r>
            <a:r>
              <a:rPr lang="ru-RU" u="sng" dirty="0"/>
              <a:t> </a:t>
            </a:r>
            <a:r>
              <a:rPr lang="ru-RU" u="sng" dirty="0" err="1"/>
              <a:t>технології</a:t>
            </a:r>
            <a:r>
              <a:rPr lang="ru-RU" dirty="0"/>
              <a:t>.</a:t>
            </a:r>
          </a:p>
          <a:p>
            <a:r>
              <a:rPr lang="ru-RU" dirty="0" err="1"/>
              <a:t>Заохочення</a:t>
            </a:r>
            <a:r>
              <a:rPr lang="ru-RU" dirty="0"/>
              <a:t> і </a:t>
            </a:r>
            <a:r>
              <a:rPr lang="ru-RU" u="sng" dirty="0" err="1"/>
              <a:t>створення</a:t>
            </a:r>
            <a:r>
              <a:rPr lang="ru-RU" u="sng" dirty="0"/>
              <a:t> «</a:t>
            </a:r>
            <a:r>
              <a:rPr lang="ru-RU" u="sng" dirty="0" err="1"/>
              <a:t>здорової</a:t>
            </a:r>
            <a:r>
              <a:rPr lang="ru-RU" u="sng" dirty="0"/>
              <a:t> </a:t>
            </a:r>
            <a:r>
              <a:rPr lang="ru-RU" u="sng" dirty="0" err="1"/>
              <a:t>конкуренції</a:t>
            </a:r>
            <a:r>
              <a:rPr lang="ru-RU" dirty="0"/>
              <a:t>».</a:t>
            </a:r>
          </a:p>
          <a:p>
            <a:r>
              <a:rPr lang="ru-RU" u="sng" dirty="0"/>
              <a:t>Акцент на </a:t>
            </a:r>
            <a:r>
              <a:rPr lang="ru-RU" u="sng" dirty="0" err="1"/>
              <a:t>розвиток</a:t>
            </a:r>
            <a:r>
              <a:rPr lang="ru-RU" u="sng" dirty="0"/>
              <a:t> </a:t>
            </a:r>
            <a:r>
              <a:rPr lang="ru-RU" u="sng" dirty="0" err="1"/>
              <a:t>дрібного</a:t>
            </a:r>
            <a:r>
              <a:rPr lang="ru-RU" u="sng" dirty="0"/>
              <a:t> і </a:t>
            </a:r>
            <a:r>
              <a:rPr lang="ru-RU" u="sng" dirty="0" err="1"/>
              <a:t>середнього</a:t>
            </a:r>
            <a:r>
              <a:rPr lang="ru-RU" u="sng" dirty="0"/>
              <a:t> </a:t>
            </a:r>
            <a:r>
              <a:rPr lang="ru-RU" u="sng" dirty="0" err="1"/>
              <a:t>бізнесу</a:t>
            </a:r>
            <a:r>
              <a:rPr lang="ru-RU" dirty="0"/>
              <a:t>.</a:t>
            </a:r>
          </a:p>
          <a:p>
            <a:r>
              <a:rPr lang="ru-RU" dirty="0" err="1"/>
              <a:t>Захист</a:t>
            </a:r>
            <a:r>
              <a:rPr lang="ru-RU" dirty="0"/>
              <a:t> ТНК, у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британський</a:t>
            </a:r>
            <a:r>
              <a:rPr lang="ru-RU" dirty="0"/>
              <a:t> </a:t>
            </a:r>
            <a:r>
              <a:rPr lang="ru-RU" dirty="0" err="1"/>
              <a:t>капітал</a:t>
            </a:r>
            <a:r>
              <a:rPr lang="ru-RU" dirty="0"/>
              <a:t> </a:t>
            </a:r>
            <a:r>
              <a:rPr lang="ru-RU" dirty="0" err="1"/>
              <a:t>відігравав</a:t>
            </a:r>
            <a:r>
              <a:rPr lang="ru-RU" dirty="0"/>
              <a:t> </a:t>
            </a:r>
            <a:r>
              <a:rPr lang="ru-RU" dirty="0" err="1"/>
              <a:t>важливу</a:t>
            </a:r>
            <a:r>
              <a:rPr lang="ru-RU" dirty="0"/>
              <a:t> роль.</a:t>
            </a:r>
          </a:p>
          <a:p>
            <a:r>
              <a:rPr lang="ru-RU" u="sng" dirty="0" err="1"/>
              <a:t>Комерціалізація</a:t>
            </a:r>
            <a:r>
              <a:rPr lang="ru-RU" u="sng" dirty="0"/>
              <a:t> систем </a:t>
            </a:r>
            <a:r>
              <a:rPr lang="ru-RU" u="sng" dirty="0" err="1"/>
              <a:t>освіти</a:t>
            </a:r>
            <a:r>
              <a:rPr lang="ru-RU" u="sng" dirty="0"/>
              <a:t> й </a:t>
            </a:r>
            <a:r>
              <a:rPr lang="ru-RU" u="sng" dirty="0" err="1"/>
              <a:t>охорони</a:t>
            </a:r>
            <a:r>
              <a:rPr lang="ru-RU" u="sng" dirty="0"/>
              <a:t> </a:t>
            </a:r>
            <a:r>
              <a:rPr lang="ru-RU" u="sng" dirty="0" err="1"/>
              <a:t>здоров'я</a:t>
            </a:r>
            <a:r>
              <a:rPr lang="ru-RU" dirty="0"/>
              <a:t>, </a:t>
            </a:r>
            <a:r>
              <a:rPr lang="ru-RU" dirty="0" err="1"/>
              <a:t>розпродаж</a:t>
            </a:r>
            <a:r>
              <a:rPr lang="ru-RU" dirty="0"/>
              <a:t> </a:t>
            </a:r>
            <a:r>
              <a:rPr lang="ru-RU" dirty="0" err="1"/>
              <a:t>муніципального</a:t>
            </a:r>
            <a:r>
              <a:rPr lang="ru-RU" dirty="0"/>
              <a:t> </a:t>
            </a:r>
            <a:r>
              <a:rPr lang="ru-RU" dirty="0" err="1"/>
              <a:t>житла</a:t>
            </a:r>
            <a:r>
              <a:rPr lang="ru-RU" dirty="0"/>
              <a:t>.</a:t>
            </a:r>
          </a:p>
          <a:p>
            <a:r>
              <a:rPr lang="ru-RU" u="sng" dirty="0" err="1"/>
              <a:t>Звуження</a:t>
            </a:r>
            <a:r>
              <a:rPr lang="ru-RU" u="sng" dirty="0"/>
              <a:t> прав </a:t>
            </a:r>
            <a:r>
              <a:rPr lang="ru-RU" u="sng" dirty="0" err="1"/>
              <a:t>профспілок</a:t>
            </a:r>
            <a:r>
              <a:rPr lang="ru-RU" u="sng" dirty="0"/>
              <a:t> на </a:t>
            </a:r>
            <a:r>
              <a:rPr lang="ru-RU" u="sng" dirty="0" err="1"/>
              <a:t>оголошення</a:t>
            </a:r>
            <a:r>
              <a:rPr lang="ru-RU" u="sng" dirty="0"/>
              <a:t> </a:t>
            </a:r>
            <a:r>
              <a:rPr lang="ru-RU" u="sng" dirty="0" err="1"/>
              <a:t>страйків</a:t>
            </a:r>
            <a:r>
              <a:rPr lang="ru-RU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5733256"/>
            <a:ext cx="7543800" cy="914400"/>
          </a:xfrm>
        </p:spPr>
        <p:txBody>
          <a:bodyPr/>
          <a:lstStyle/>
          <a:p>
            <a:r>
              <a:rPr lang="uk-UA" dirty="0"/>
              <a:t>ТЕЧЧЕРИЗМ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028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5760640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Серйозним</a:t>
            </a:r>
            <a:r>
              <a:rPr lang="ru-RU" dirty="0"/>
              <a:t> </a:t>
            </a:r>
            <a:r>
              <a:rPr lang="ru-RU" dirty="0" err="1"/>
              <a:t>випробуванням</a:t>
            </a:r>
            <a:r>
              <a:rPr lang="ru-RU" dirty="0"/>
              <a:t> для </a:t>
            </a:r>
            <a:r>
              <a:rPr lang="ru-RU" dirty="0" err="1"/>
              <a:t>глави</a:t>
            </a:r>
            <a:r>
              <a:rPr lang="ru-RU" dirty="0"/>
              <a:t> уряду став </a:t>
            </a:r>
            <a:r>
              <a:rPr lang="ru-RU" dirty="0" err="1"/>
              <a:t>воєнний</a:t>
            </a:r>
            <a:r>
              <a:rPr lang="ru-RU" dirty="0"/>
              <a:t> </a:t>
            </a:r>
            <a:r>
              <a:rPr lang="ru-RU" dirty="0" err="1"/>
              <a:t>конфлікт</a:t>
            </a:r>
            <a:r>
              <a:rPr lang="ru-RU" dirty="0"/>
              <a:t> з Аргентиною у 1982 р. </a:t>
            </a:r>
            <a:r>
              <a:rPr lang="ru-RU" dirty="0" err="1"/>
              <a:t>щодо</a:t>
            </a:r>
            <a:r>
              <a:rPr lang="ru-RU" dirty="0"/>
              <a:t> </a:t>
            </a:r>
            <a:r>
              <a:rPr lang="ru-RU" dirty="0" err="1"/>
              <a:t>Фолклендських</a:t>
            </a:r>
            <a:r>
              <a:rPr lang="ru-RU" dirty="0"/>
              <a:t> </a:t>
            </a:r>
            <a:r>
              <a:rPr lang="ru-RU" dirty="0" err="1"/>
              <a:t>островів</a:t>
            </a:r>
            <a:r>
              <a:rPr lang="ru-RU" dirty="0"/>
              <a:t>, </a:t>
            </a:r>
            <a:r>
              <a:rPr lang="ru-RU" dirty="0" err="1"/>
              <a:t>вдале</a:t>
            </a:r>
            <a:r>
              <a:rPr lang="ru-RU" dirty="0"/>
              <a:t> </a:t>
            </a:r>
            <a:r>
              <a:rPr lang="ru-RU" dirty="0" err="1"/>
              <a:t>завершення</a:t>
            </a:r>
            <a:r>
              <a:rPr lang="ru-RU" dirty="0"/>
              <a:t> </a:t>
            </a:r>
            <a:r>
              <a:rPr lang="ru-RU" dirty="0" err="1"/>
              <a:t>операції</a:t>
            </a:r>
            <a:r>
              <a:rPr lang="ru-RU" dirty="0"/>
              <a:t> </a:t>
            </a:r>
            <a:r>
              <a:rPr lang="ru-RU" dirty="0" err="1"/>
              <a:t>підвищили</a:t>
            </a:r>
            <a:r>
              <a:rPr lang="ru-RU" dirty="0"/>
              <a:t> рейтинг </a:t>
            </a:r>
            <a:r>
              <a:rPr lang="ru-RU" dirty="0" err="1"/>
              <a:t>консерваторів</a:t>
            </a:r>
            <a:r>
              <a:rPr lang="ru-RU" dirty="0"/>
              <a:t>. У 1990 р. М. </a:t>
            </a:r>
            <a:r>
              <a:rPr lang="ru-RU" dirty="0" err="1"/>
              <a:t>Тетчер</a:t>
            </a:r>
            <a:r>
              <a:rPr lang="ru-RU" dirty="0"/>
              <a:t> </a:t>
            </a:r>
            <a:r>
              <a:rPr lang="ru-RU" dirty="0" err="1"/>
              <a:t>вирішила</a:t>
            </a:r>
            <a:r>
              <a:rPr lang="ru-RU" dirty="0"/>
              <a:t> </a:t>
            </a:r>
            <a:r>
              <a:rPr lang="ru-RU" dirty="0" err="1"/>
              <a:t>піти</a:t>
            </a:r>
            <a:r>
              <a:rPr lang="ru-RU" dirty="0"/>
              <a:t> у </a:t>
            </a:r>
            <a:r>
              <a:rPr lang="ru-RU" dirty="0" err="1"/>
              <a:t>відставку</a:t>
            </a:r>
            <a:r>
              <a:rPr lang="ru-RU" dirty="0"/>
              <a:t>. </a:t>
            </a:r>
            <a:r>
              <a:rPr lang="ru-RU" dirty="0" err="1"/>
              <a:t>Лідером</a:t>
            </a:r>
            <a:r>
              <a:rPr lang="ru-RU" dirty="0"/>
              <a:t> </a:t>
            </a:r>
            <a:r>
              <a:rPr lang="ru-RU" dirty="0" err="1"/>
              <a:t>партії</a:t>
            </a:r>
            <a:r>
              <a:rPr lang="ru-RU" dirty="0"/>
              <a:t> та </a:t>
            </a:r>
            <a:r>
              <a:rPr lang="ru-RU" dirty="0" err="1"/>
              <a:t>прем'єр-міністром</a:t>
            </a:r>
            <a:r>
              <a:rPr lang="ru-RU" dirty="0"/>
              <a:t> став </a:t>
            </a:r>
            <a:r>
              <a:rPr lang="ru-RU" dirty="0">
                <a:solidFill>
                  <a:srgbClr val="FFFF00"/>
                </a:solidFill>
              </a:rPr>
              <a:t>Дж. </a:t>
            </a:r>
            <a:r>
              <a:rPr lang="ru-RU" dirty="0" err="1">
                <a:solidFill>
                  <a:srgbClr val="FFFF00"/>
                </a:solidFill>
              </a:rPr>
              <a:t>Мейджор</a:t>
            </a:r>
            <a:endParaRPr lang="ru-RU" dirty="0">
              <a:solidFill>
                <a:srgbClr val="FFFF00"/>
              </a:solidFill>
            </a:endParaRPr>
          </a:p>
          <a:p>
            <a:r>
              <a:rPr lang="ru-RU" dirty="0"/>
              <a:t>На </a:t>
            </a:r>
            <a:r>
              <a:rPr lang="ru-RU" dirty="0" err="1"/>
              <a:t>парламентських</a:t>
            </a:r>
            <a:r>
              <a:rPr lang="ru-RU" dirty="0"/>
              <a:t> </a:t>
            </a:r>
            <a:r>
              <a:rPr lang="ru-RU" dirty="0" err="1"/>
              <a:t>виборах</a:t>
            </a:r>
            <a:r>
              <a:rPr lang="ru-RU" dirty="0"/>
              <a:t> у 1997 р. </a:t>
            </a:r>
            <a:r>
              <a:rPr lang="ru-RU" dirty="0" err="1"/>
              <a:t>консерватори</a:t>
            </a:r>
            <a:r>
              <a:rPr lang="ru-RU" dirty="0"/>
              <a:t> </a:t>
            </a:r>
            <a:r>
              <a:rPr lang="ru-RU" dirty="0" err="1"/>
              <a:t>зазнали</a:t>
            </a:r>
            <a:r>
              <a:rPr lang="ru-RU" dirty="0"/>
              <a:t> </a:t>
            </a:r>
            <a:r>
              <a:rPr lang="ru-RU" dirty="0" err="1"/>
              <a:t>поразки</a:t>
            </a:r>
            <a:r>
              <a:rPr lang="ru-RU" dirty="0"/>
              <a:t>. До </a:t>
            </a:r>
            <a:r>
              <a:rPr lang="ru-RU" dirty="0" err="1"/>
              <a:t>влади</a:t>
            </a:r>
            <a:r>
              <a:rPr lang="ru-RU" dirty="0"/>
              <a:t> </a:t>
            </a:r>
            <a:r>
              <a:rPr lang="ru-RU" dirty="0" err="1"/>
              <a:t>прийшла</a:t>
            </a:r>
            <a:r>
              <a:rPr lang="ru-RU" dirty="0"/>
              <a:t> </a:t>
            </a:r>
            <a:r>
              <a:rPr lang="ru-RU" dirty="0" err="1"/>
              <a:t>партія</a:t>
            </a:r>
            <a:r>
              <a:rPr lang="ru-RU" dirty="0"/>
              <a:t> </a:t>
            </a:r>
            <a:r>
              <a:rPr lang="ru-RU" dirty="0" err="1"/>
              <a:t>лейбористів</a:t>
            </a:r>
            <a:r>
              <a:rPr lang="ru-RU" dirty="0"/>
              <a:t>, а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лідер</a:t>
            </a:r>
            <a:r>
              <a:rPr lang="ru-RU" dirty="0"/>
              <a:t>         </a:t>
            </a:r>
            <a:r>
              <a:rPr lang="ru-RU" dirty="0">
                <a:solidFill>
                  <a:srgbClr val="FFFF00"/>
                </a:solidFill>
              </a:rPr>
              <a:t>Т. </a:t>
            </a:r>
            <a:r>
              <a:rPr lang="ru-RU" dirty="0" err="1">
                <a:solidFill>
                  <a:srgbClr val="FFFF00"/>
                </a:solidFill>
              </a:rPr>
              <a:t>Блер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/>
              <a:t>став </a:t>
            </a:r>
            <a:r>
              <a:rPr lang="ru-RU" dirty="0" err="1"/>
              <a:t>наймолодшим</a:t>
            </a:r>
            <a:r>
              <a:rPr lang="ru-RU" dirty="0"/>
              <a:t> </a:t>
            </a:r>
            <a:r>
              <a:rPr lang="ru-RU" dirty="0" err="1"/>
              <a:t>прем'єр-міністром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 за </a:t>
            </a:r>
            <a:r>
              <a:rPr lang="ru-RU" dirty="0" err="1"/>
              <a:t>останні</a:t>
            </a:r>
            <a:r>
              <a:rPr lang="ru-RU" dirty="0"/>
              <a:t> 200 </a:t>
            </a:r>
            <a:r>
              <a:rPr lang="ru-RU" dirty="0" err="1"/>
              <a:t>років</a:t>
            </a:r>
            <a:r>
              <a:rPr lang="ru-RU" dirty="0"/>
              <a:t>. </a:t>
            </a:r>
            <a:r>
              <a:rPr lang="ru-RU" dirty="0" err="1"/>
              <a:t>Блер</a:t>
            </a:r>
            <a:r>
              <a:rPr lang="ru-RU" dirty="0"/>
              <a:t> </a:t>
            </a:r>
            <a:r>
              <a:rPr lang="ru-RU" dirty="0" err="1"/>
              <a:t>обіцяв</a:t>
            </a:r>
            <a:r>
              <a:rPr lang="ru-RU" dirty="0"/>
              <a:t> провести </a:t>
            </a:r>
            <a:r>
              <a:rPr lang="ru-RU" dirty="0" err="1"/>
              <a:t>соціальні</a:t>
            </a:r>
            <a:r>
              <a:rPr lang="ru-RU" dirty="0"/>
              <a:t> </a:t>
            </a:r>
            <a:r>
              <a:rPr lang="ru-RU" dirty="0" err="1"/>
              <a:t>реформи</a:t>
            </a:r>
            <a:r>
              <a:rPr lang="ru-RU" dirty="0"/>
              <a:t>, </a:t>
            </a:r>
            <a:r>
              <a:rPr lang="ru-RU" dirty="0" err="1"/>
              <a:t>залагодити</a:t>
            </a:r>
            <a:r>
              <a:rPr lang="ru-RU" dirty="0"/>
              <a:t> </a:t>
            </a:r>
            <a:r>
              <a:rPr lang="ru-RU" dirty="0" err="1"/>
              <a:t>конфлікт</a:t>
            </a:r>
            <a:r>
              <a:rPr lang="ru-RU" dirty="0"/>
              <a:t> у </a:t>
            </a:r>
            <a:r>
              <a:rPr lang="ru-RU" dirty="0" err="1"/>
              <a:t>Північній</a:t>
            </a:r>
            <a:r>
              <a:rPr lang="ru-RU" dirty="0"/>
              <a:t> </a:t>
            </a:r>
            <a:r>
              <a:rPr lang="ru-RU" dirty="0" err="1"/>
              <a:t>Ірландії</a:t>
            </a:r>
            <a:r>
              <a:rPr lang="ru-RU" dirty="0"/>
              <a:t> та </a:t>
            </a:r>
            <a:r>
              <a:rPr lang="ru-RU" dirty="0" err="1"/>
              <a:t>знизити</a:t>
            </a:r>
            <a:r>
              <a:rPr lang="ru-RU" dirty="0"/>
              <a:t> </a:t>
            </a:r>
            <a:r>
              <a:rPr lang="ru-RU" dirty="0" err="1"/>
              <a:t>податки</a:t>
            </a:r>
            <a:r>
              <a:rPr lang="ru-RU" dirty="0"/>
              <a:t>. Усе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зробив</a:t>
            </a:r>
            <a:r>
              <a:rPr lang="ru-RU" dirty="0"/>
              <a:t> </a:t>
            </a:r>
            <a:r>
              <a:rPr lang="ru-RU" dirty="0" err="1"/>
              <a:t>тож</a:t>
            </a:r>
            <a:r>
              <a:rPr lang="ru-RU" dirty="0"/>
              <a:t> </a:t>
            </a:r>
            <a:r>
              <a:rPr lang="ru-RU" dirty="0" err="1"/>
              <a:t>перемога</a:t>
            </a:r>
            <a:r>
              <a:rPr lang="ru-RU" dirty="0"/>
              <a:t> і на </a:t>
            </a:r>
            <a:r>
              <a:rPr lang="ru-RU" dirty="0" err="1"/>
              <a:t>виборах</a:t>
            </a:r>
            <a:r>
              <a:rPr lang="ru-RU" dirty="0"/>
              <a:t> 2001р.</a:t>
            </a:r>
          </a:p>
          <a:p>
            <a:endParaRPr lang="ru-RU" dirty="0"/>
          </a:p>
          <a:p>
            <a:pPr marL="18288" indent="0">
              <a:buNone/>
            </a:pPr>
            <a:r>
              <a:rPr lang="ru-RU" i="1" dirty="0" err="1"/>
              <a:t>Серед</a:t>
            </a:r>
            <a:r>
              <a:rPr lang="ru-RU" i="1" dirty="0"/>
              <a:t> проблем, з </a:t>
            </a:r>
            <a:r>
              <a:rPr lang="ru-RU" i="1" dirty="0" err="1"/>
              <a:t>якими</a:t>
            </a:r>
            <a:r>
              <a:rPr lang="ru-RU" i="1" dirty="0"/>
              <a:t> </a:t>
            </a:r>
            <a:r>
              <a:rPr lang="ru-RU" i="1" dirty="0" err="1"/>
              <a:t>зіткнулися</a:t>
            </a:r>
            <a:r>
              <a:rPr lang="ru-RU" i="1" dirty="0"/>
              <a:t> </a:t>
            </a:r>
            <a:r>
              <a:rPr lang="ru-RU" i="1" dirty="0" err="1"/>
              <a:t>лейбористи</a:t>
            </a:r>
            <a:r>
              <a:rPr lang="ru-RU" i="1" dirty="0"/>
              <a:t> на початку ХХІ ст. — </a:t>
            </a:r>
            <a:r>
              <a:rPr lang="ru-RU" i="1" dirty="0" err="1"/>
              <a:t>імміграція</a:t>
            </a:r>
            <a:r>
              <a:rPr lang="ru-RU" i="1" dirty="0"/>
              <a:t> до </a:t>
            </a:r>
            <a:r>
              <a:rPr lang="ru-RU" i="1" dirty="0" err="1"/>
              <a:t>Британії</a:t>
            </a:r>
            <a:r>
              <a:rPr lang="ru-RU" i="1" dirty="0"/>
              <a:t> та </a:t>
            </a:r>
            <a:r>
              <a:rPr lang="ru-RU" i="1" dirty="0" err="1"/>
              <a:t>зіткнення</a:t>
            </a:r>
            <a:r>
              <a:rPr lang="ru-RU" i="1" dirty="0"/>
              <a:t> на расовому </a:t>
            </a:r>
            <a:r>
              <a:rPr lang="ru-RU" i="1" dirty="0" err="1"/>
              <a:t>ґрунті</a:t>
            </a:r>
            <a:r>
              <a:rPr lang="ru-RU" i="1" dirty="0"/>
              <a:t> </a:t>
            </a:r>
            <a:r>
              <a:rPr lang="ru-RU" i="1" dirty="0" err="1"/>
              <a:t>між</a:t>
            </a:r>
            <a:r>
              <a:rPr lang="ru-RU" i="1" dirty="0"/>
              <a:t> «</a:t>
            </a:r>
            <a:r>
              <a:rPr lang="ru-RU" i="1" dirty="0" err="1"/>
              <a:t>білою</a:t>
            </a:r>
            <a:r>
              <a:rPr lang="ru-RU" i="1" dirty="0"/>
              <a:t>» </a:t>
            </a:r>
            <a:r>
              <a:rPr lang="ru-RU" i="1" dirty="0" err="1"/>
              <a:t>молоддю</a:t>
            </a:r>
            <a:r>
              <a:rPr lang="ru-RU" i="1" dirty="0"/>
              <a:t> та </a:t>
            </a:r>
            <a:r>
              <a:rPr lang="ru-RU" i="1" dirty="0" err="1"/>
              <a:t>вихідцями</a:t>
            </a:r>
            <a:r>
              <a:rPr lang="ru-RU" i="1" dirty="0"/>
              <a:t> з </a:t>
            </a:r>
            <a:r>
              <a:rPr lang="ru-RU" i="1" dirty="0" err="1"/>
              <a:t>африканських</a:t>
            </a:r>
            <a:r>
              <a:rPr lang="ru-RU" i="1" dirty="0"/>
              <a:t> і </a:t>
            </a:r>
            <a:r>
              <a:rPr lang="ru-RU" i="1" dirty="0" err="1"/>
              <a:t>азійських</a:t>
            </a:r>
            <a:r>
              <a:rPr lang="ru-RU" i="1" dirty="0"/>
              <a:t> </a:t>
            </a:r>
            <a:r>
              <a:rPr lang="ru-RU" i="1" dirty="0" err="1"/>
              <a:t>країн</a:t>
            </a:r>
            <a:r>
              <a:rPr lang="ru-RU" i="1" dirty="0"/>
              <a:t>; </a:t>
            </a:r>
            <a:r>
              <a:rPr lang="ru-RU" i="1" dirty="0" err="1"/>
              <a:t>конфлікти</a:t>
            </a:r>
            <a:r>
              <a:rPr lang="ru-RU" i="1" dirty="0"/>
              <a:t> </a:t>
            </a:r>
            <a:r>
              <a:rPr lang="ru-RU" i="1" dirty="0" err="1"/>
              <a:t>між</a:t>
            </a:r>
            <a:r>
              <a:rPr lang="ru-RU" i="1" dirty="0"/>
              <a:t> </a:t>
            </a:r>
            <a:r>
              <a:rPr lang="ru-RU" i="1" dirty="0" err="1"/>
              <a:t>роботодавцями</a:t>
            </a:r>
            <a:r>
              <a:rPr lang="ru-RU" i="1" dirty="0"/>
              <a:t> і </a:t>
            </a:r>
            <a:r>
              <a:rPr lang="ru-RU" i="1" dirty="0" err="1"/>
              <a:t>найманими</a:t>
            </a:r>
            <a:r>
              <a:rPr lang="ru-RU" i="1" dirty="0"/>
              <a:t> </a:t>
            </a:r>
            <a:r>
              <a:rPr lang="ru-RU" i="1" dirty="0" err="1"/>
              <a:t>робітниками</a:t>
            </a:r>
            <a:r>
              <a:rPr lang="ru-RU" i="1" dirty="0"/>
              <a:t> </a:t>
            </a:r>
            <a:r>
              <a:rPr lang="ru-RU" i="1" dirty="0" err="1"/>
              <a:t>тощо</a:t>
            </a:r>
            <a:r>
              <a:rPr lang="ru-RU" i="1" dirty="0"/>
              <a:t>. </a:t>
            </a:r>
            <a:r>
              <a:rPr lang="ru-RU" i="1" dirty="0" err="1"/>
              <a:t>Утім</a:t>
            </a:r>
            <a:r>
              <a:rPr lang="ru-RU" i="1" dirty="0"/>
              <a:t> </a:t>
            </a:r>
            <a:r>
              <a:rPr lang="ru-RU" i="1" dirty="0" err="1"/>
              <a:t>економіка</a:t>
            </a:r>
            <a:r>
              <a:rPr lang="ru-RU" i="1" dirty="0"/>
              <a:t> </a:t>
            </a:r>
            <a:r>
              <a:rPr lang="ru-RU" i="1" dirty="0" err="1"/>
              <a:t>Британії</a:t>
            </a:r>
            <a:r>
              <a:rPr lang="ru-RU" i="1" dirty="0"/>
              <a:t> </a:t>
            </a:r>
            <a:r>
              <a:rPr lang="ru-RU" i="1" dirty="0" err="1"/>
              <a:t>динамічно</a:t>
            </a:r>
            <a:r>
              <a:rPr lang="ru-RU" i="1" dirty="0"/>
              <a:t> </a:t>
            </a:r>
            <a:r>
              <a:rPr lang="ru-RU" i="1" dirty="0" err="1"/>
              <a:t>розвивалася</a:t>
            </a:r>
            <a:r>
              <a:rPr lang="ru-RU" i="1" dirty="0"/>
              <a:t>, </a:t>
            </a:r>
            <a:r>
              <a:rPr lang="ru-RU" i="1" dirty="0" err="1"/>
              <a:t>лейбористи</a:t>
            </a:r>
            <a:r>
              <a:rPr lang="ru-RU" i="1" dirty="0"/>
              <a:t> </a:t>
            </a:r>
            <a:r>
              <a:rPr lang="ru-RU" i="1" dirty="0" err="1"/>
              <a:t>встановили</a:t>
            </a:r>
            <a:r>
              <a:rPr lang="ru-RU" i="1" dirty="0"/>
              <a:t> рекордно </a:t>
            </a:r>
            <a:r>
              <a:rPr lang="ru-RU" i="1" dirty="0" err="1"/>
              <a:t>низьку</a:t>
            </a:r>
            <a:r>
              <a:rPr lang="ru-RU" i="1" dirty="0"/>
              <a:t> ставку на </a:t>
            </a:r>
            <a:r>
              <a:rPr lang="ru-RU" i="1" dirty="0" err="1"/>
              <a:t>житловий</a:t>
            </a:r>
            <a:r>
              <a:rPr lang="ru-RU" i="1" dirty="0"/>
              <a:t> кредит, </a:t>
            </a:r>
            <a:r>
              <a:rPr lang="ru-RU" i="1" dirty="0" err="1"/>
              <a:t>збільшили</a:t>
            </a:r>
            <a:r>
              <a:rPr lang="ru-RU" i="1" dirty="0"/>
              <a:t> </a:t>
            </a:r>
            <a:r>
              <a:rPr lang="ru-RU" i="1" dirty="0" err="1"/>
              <a:t>соціальні</a:t>
            </a:r>
            <a:r>
              <a:rPr lang="ru-RU" i="1" dirty="0"/>
              <a:t> </a:t>
            </a:r>
            <a:r>
              <a:rPr lang="ru-RU" i="1" dirty="0" err="1"/>
              <a:t>виплати</a:t>
            </a:r>
            <a:r>
              <a:rPr lang="ru-RU" i="1" dirty="0"/>
              <a:t>, </a:t>
            </a:r>
            <a:r>
              <a:rPr lang="ru-RU" i="1" dirty="0" err="1"/>
              <a:t>поповнили</a:t>
            </a:r>
            <a:r>
              <a:rPr lang="ru-RU" i="1" dirty="0"/>
              <a:t> </a:t>
            </a:r>
            <a:r>
              <a:rPr lang="ru-RU" i="1" dirty="0" err="1"/>
              <a:t>бюджети</a:t>
            </a:r>
            <a:r>
              <a:rPr lang="ru-RU" i="1" dirty="0"/>
              <a:t> </a:t>
            </a:r>
            <a:r>
              <a:rPr lang="ru-RU" i="1" dirty="0" err="1"/>
              <a:t>державних</a:t>
            </a:r>
            <a:r>
              <a:rPr lang="ru-RU" i="1" dirty="0"/>
              <a:t> </a:t>
            </a:r>
            <a:r>
              <a:rPr lang="ru-RU" i="1" dirty="0" err="1"/>
              <a:t>шкіл</a:t>
            </a:r>
            <a:r>
              <a:rPr lang="ru-RU" i="1" dirty="0"/>
              <a:t> і </a:t>
            </a:r>
            <a:r>
              <a:rPr lang="ru-RU" i="1" dirty="0" err="1"/>
              <a:t>лікарень</a:t>
            </a:r>
            <a:r>
              <a:rPr lang="ru-RU" i="1" dirty="0"/>
              <a:t>. </a:t>
            </a:r>
            <a:r>
              <a:rPr lang="ru-RU" i="1" dirty="0" err="1"/>
              <a:t>Це</a:t>
            </a:r>
            <a:r>
              <a:rPr lang="ru-RU" i="1" dirty="0"/>
              <a:t> </a:t>
            </a:r>
            <a:r>
              <a:rPr lang="ru-RU" i="1" dirty="0" err="1"/>
              <a:t>сприяло</a:t>
            </a:r>
            <a:r>
              <a:rPr lang="ru-RU" i="1" dirty="0"/>
              <a:t> </a:t>
            </a:r>
            <a:r>
              <a:rPr lang="ru-RU" i="1" dirty="0" err="1"/>
              <a:t>їхній</a:t>
            </a:r>
            <a:r>
              <a:rPr lang="ru-RU" i="1" dirty="0"/>
              <a:t> </a:t>
            </a:r>
            <a:r>
              <a:rPr lang="ru-RU" i="1" dirty="0" err="1"/>
              <a:t>перемозі</a:t>
            </a:r>
            <a:r>
              <a:rPr lang="ru-RU" i="1" dirty="0"/>
              <a:t> на </a:t>
            </a:r>
            <a:r>
              <a:rPr lang="ru-RU" i="1" dirty="0" err="1"/>
              <a:t>виборах</a:t>
            </a:r>
            <a:r>
              <a:rPr lang="ru-RU" i="1" dirty="0"/>
              <a:t> 2005 р. </a:t>
            </a:r>
            <a:r>
              <a:rPr lang="ru-RU" b="1" i="1" dirty="0">
                <a:solidFill>
                  <a:srgbClr val="FFFF00"/>
                </a:solidFill>
              </a:rPr>
              <a:t>Т. </a:t>
            </a:r>
            <a:r>
              <a:rPr lang="ru-RU" b="1" i="1" dirty="0" err="1">
                <a:solidFill>
                  <a:srgbClr val="FFFF00"/>
                </a:solidFill>
              </a:rPr>
              <a:t>Блер</a:t>
            </a:r>
            <a:r>
              <a:rPr lang="ru-RU" b="1" i="1" dirty="0">
                <a:solidFill>
                  <a:srgbClr val="FFFF00"/>
                </a:solidFill>
              </a:rPr>
              <a:t> — перший в </a:t>
            </a:r>
            <a:r>
              <a:rPr lang="ru-RU" b="1" i="1" dirty="0" err="1">
                <a:solidFill>
                  <a:srgbClr val="FFFF00"/>
                </a:solidFill>
              </a:rPr>
              <a:t>історії</a:t>
            </a:r>
            <a:r>
              <a:rPr lang="ru-RU" b="1" i="1" dirty="0">
                <a:solidFill>
                  <a:srgbClr val="FFFF00"/>
                </a:solidFill>
              </a:rPr>
              <a:t> </a:t>
            </a:r>
            <a:r>
              <a:rPr lang="ru-RU" b="1" i="1" dirty="0" err="1">
                <a:solidFill>
                  <a:srgbClr val="FFFF00"/>
                </a:solidFill>
              </a:rPr>
              <a:t>лідер</a:t>
            </a:r>
            <a:r>
              <a:rPr lang="ru-RU" b="1" i="1" dirty="0">
                <a:solidFill>
                  <a:srgbClr val="FFFF00"/>
                </a:solidFill>
              </a:rPr>
              <a:t>, </a:t>
            </a:r>
            <a:r>
              <a:rPr lang="ru-RU" b="1" i="1" dirty="0" err="1">
                <a:solidFill>
                  <a:srgbClr val="FFFF00"/>
                </a:solidFill>
              </a:rPr>
              <a:t>який</a:t>
            </a:r>
            <a:r>
              <a:rPr lang="ru-RU" b="1" i="1" dirty="0">
                <a:solidFill>
                  <a:srgbClr val="FFFF00"/>
                </a:solidFill>
              </a:rPr>
              <a:t> </a:t>
            </a:r>
            <a:r>
              <a:rPr lang="ru-RU" b="1" i="1" dirty="0" err="1">
                <a:solidFill>
                  <a:srgbClr val="FFFF00"/>
                </a:solidFill>
              </a:rPr>
              <a:t>привів</a:t>
            </a:r>
            <a:r>
              <a:rPr lang="ru-RU" b="1" i="1" dirty="0">
                <a:solidFill>
                  <a:srgbClr val="FFFF00"/>
                </a:solidFill>
              </a:rPr>
              <a:t> </a:t>
            </a:r>
            <a:r>
              <a:rPr lang="ru-RU" b="1" i="1" dirty="0" err="1">
                <a:solidFill>
                  <a:srgbClr val="FFFF00"/>
                </a:solidFill>
              </a:rPr>
              <a:t>Лейбористську</a:t>
            </a:r>
            <a:r>
              <a:rPr lang="ru-RU" b="1" i="1" dirty="0">
                <a:solidFill>
                  <a:srgbClr val="FFFF00"/>
                </a:solidFill>
              </a:rPr>
              <a:t> </a:t>
            </a:r>
            <a:r>
              <a:rPr lang="ru-RU" b="1" i="1" dirty="0" err="1">
                <a:solidFill>
                  <a:srgbClr val="FFFF00"/>
                </a:solidFill>
              </a:rPr>
              <a:t>партію</a:t>
            </a:r>
            <a:r>
              <a:rPr lang="ru-RU" b="1" i="1" dirty="0">
                <a:solidFill>
                  <a:srgbClr val="FFFF00"/>
                </a:solidFill>
              </a:rPr>
              <a:t> до </a:t>
            </a:r>
            <a:r>
              <a:rPr lang="ru-RU" b="1" i="1" dirty="0" err="1">
                <a:solidFill>
                  <a:srgbClr val="FFFF00"/>
                </a:solidFill>
              </a:rPr>
              <a:t>трьох</a:t>
            </a:r>
            <a:r>
              <a:rPr lang="ru-RU" b="1" i="1" dirty="0">
                <a:solidFill>
                  <a:srgbClr val="FFFF00"/>
                </a:solidFill>
              </a:rPr>
              <a:t> перемог </a:t>
            </a:r>
            <a:r>
              <a:rPr lang="ru-RU" b="1" i="1" dirty="0" err="1">
                <a:solidFill>
                  <a:srgbClr val="FFFF00"/>
                </a:solidFill>
              </a:rPr>
              <a:t>поспіль</a:t>
            </a:r>
            <a:r>
              <a:rPr lang="ru-RU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5733256"/>
            <a:ext cx="7543800" cy="914400"/>
          </a:xfrm>
        </p:spPr>
        <p:txBody>
          <a:bodyPr/>
          <a:lstStyle/>
          <a:p>
            <a:r>
              <a:rPr lang="uk-UA" dirty="0"/>
              <a:t>Кінець ТЕЧЧЕРИЗМУ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88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685801"/>
            <a:ext cx="8496944" cy="4111351"/>
          </a:xfrm>
        </p:spPr>
        <p:txBody>
          <a:bodyPr>
            <a:normAutofit fontScale="92500"/>
          </a:bodyPr>
          <a:lstStyle/>
          <a:p>
            <a:r>
              <a:rPr lang="ru-RU" b="1" dirty="0" err="1">
                <a:solidFill>
                  <a:srgbClr val="FFFF00"/>
                </a:solidFill>
              </a:rPr>
              <a:t>Соціальне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ринкове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b="1" dirty="0" err="1">
                <a:solidFill>
                  <a:srgbClr val="FFFF00"/>
                </a:solidFill>
              </a:rPr>
              <a:t>господарство</a:t>
            </a:r>
            <a:r>
              <a:rPr lang="ru-RU" b="1" dirty="0">
                <a:solidFill>
                  <a:srgbClr val="FFFF00"/>
                </a:solidFill>
              </a:rPr>
              <a:t> </a:t>
            </a:r>
            <a:r>
              <a:rPr lang="ru-RU" dirty="0"/>
              <a:t>—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устрій</a:t>
            </a:r>
            <a:r>
              <a:rPr lang="ru-RU" dirty="0"/>
              <a:t> </a:t>
            </a:r>
            <a:r>
              <a:rPr lang="ru-RU" dirty="0" err="1"/>
              <a:t>соціально-економічного</a:t>
            </a:r>
            <a:r>
              <a:rPr lang="ru-RU" dirty="0"/>
              <a:t> та </a:t>
            </a:r>
            <a:r>
              <a:rPr lang="ru-RU" dirty="0" err="1"/>
              <a:t>політичного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, за </a:t>
            </a:r>
            <a:r>
              <a:rPr lang="ru-RU" dirty="0" err="1"/>
              <a:t>якого</a:t>
            </a:r>
            <a:r>
              <a:rPr lang="ru-RU" dirty="0"/>
              <a:t> свобода ринку </a:t>
            </a:r>
            <a:r>
              <a:rPr lang="ru-RU" dirty="0" err="1"/>
              <a:t>поєднується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принципом </a:t>
            </a:r>
            <a:r>
              <a:rPr lang="ru-RU" dirty="0" err="1"/>
              <a:t>соціального</a:t>
            </a:r>
            <a:r>
              <a:rPr lang="ru-RU" dirty="0"/>
              <a:t> </a:t>
            </a:r>
            <a:r>
              <a:rPr lang="ru-RU" dirty="0" err="1"/>
              <a:t>вирівнювання</a:t>
            </a:r>
            <a:r>
              <a:rPr lang="ru-RU" dirty="0"/>
              <a:t> — </a:t>
            </a:r>
            <a:r>
              <a:rPr lang="ru-RU" dirty="0" err="1"/>
              <a:t>перерозподілу</a:t>
            </a:r>
            <a:r>
              <a:rPr lang="ru-RU" dirty="0"/>
              <a:t> державою </a:t>
            </a:r>
            <a:r>
              <a:rPr lang="ru-RU" dirty="0" err="1"/>
              <a:t>доходів</a:t>
            </a:r>
            <a:r>
              <a:rPr lang="ru-RU" dirty="0"/>
              <a:t> на </a:t>
            </a:r>
            <a:r>
              <a:rPr lang="ru-RU" dirty="0" err="1"/>
              <a:t>користь</a:t>
            </a:r>
            <a:r>
              <a:rPr lang="ru-RU" dirty="0"/>
              <a:t> </a:t>
            </a:r>
            <a:r>
              <a:rPr lang="ru-RU" dirty="0" err="1"/>
              <a:t>непрацездатних</a:t>
            </a:r>
            <a:r>
              <a:rPr lang="ru-RU" dirty="0"/>
              <a:t> і </a:t>
            </a:r>
            <a:r>
              <a:rPr lang="ru-RU" dirty="0" err="1"/>
              <a:t>малозабезпечених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>
                <a:solidFill>
                  <a:srgbClr val="FFFF00"/>
                </a:solidFill>
              </a:rPr>
              <a:t>Держава в </a:t>
            </a:r>
            <a:r>
              <a:rPr lang="ru-RU" dirty="0" err="1">
                <a:solidFill>
                  <a:srgbClr val="FFFF00"/>
                </a:solidFill>
              </a:rPr>
              <a:t>соціальному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ринковому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господарстві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виконує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err="1">
                <a:solidFill>
                  <a:srgbClr val="FFFF00"/>
                </a:solidFill>
              </a:rPr>
              <a:t>функції</a:t>
            </a:r>
            <a:r>
              <a:rPr lang="ru-RU" dirty="0"/>
              <a:t>:</a:t>
            </a:r>
          </a:p>
          <a:p>
            <a:endParaRPr lang="ru-RU" dirty="0"/>
          </a:p>
          <a:p>
            <a:r>
              <a:rPr lang="ru-RU" u="sng" dirty="0" err="1"/>
              <a:t>контролює</a:t>
            </a:r>
            <a:r>
              <a:rPr lang="ru-RU" u="sng" dirty="0"/>
              <a:t> правила </a:t>
            </a:r>
            <a:r>
              <a:rPr lang="ru-RU" u="sng" dirty="0" err="1"/>
              <a:t>вільної</a:t>
            </a:r>
            <a:r>
              <a:rPr lang="ru-RU" u="sng" dirty="0"/>
              <a:t> </a:t>
            </a:r>
            <a:r>
              <a:rPr lang="ru-RU" u="sng" dirty="0" err="1"/>
              <a:t>конкуренції</a:t>
            </a:r>
            <a:r>
              <a:rPr lang="ru-RU" u="sng" dirty="0"/>
              <a:t> та </a:t>
            </a:r>
            <a:r>
              <a:rPr lang="ru-RU" u="sng" dirty="0" err="1"/>
              <a:t>ціноутворення</a:t>
            </a:r>
            <a:r>
              <a:rPr lang="ru-RU" u="sng" dirty="0"/>
              <a:t>;</a:t>
            </a:r>
          </a:p>
          <a:p>
            <a:r>
              <a:rPr lang="ru-RU" u="sng" dirty="0"/>
              <a:t>проводить </a:t>
            </a:r>
            <a:r>
              <a:rPr lang="ru-RU" u="sng" dirty="0" err="1"/>
              <a:t>антимонопольну</a:t>
            </a:r>
            <a:r>
              <a:rPr lang="ru-RU" u="sng" dirty="0"/>
              <a:t> </a:t>
            </a:r>
            <a:r>
              <a:rPr lang="ru-RU" u="sng" dirty="0" err="1"/>
              <a:t>політику</a:t>
            </a:r>
            <a:r>
              <a:rPr lang="ru-RU" u="sng" dirty="0"/>
              <a:t>;</a:t>
            </a:r>
          </a:p>
          <a:p>
            <a:r>
              <a:rPr lang="ru-RU" u="sng" dirty="0" err="1"/>
              <a:t>гарантує</a:t>
            </a:r>
            <a:r>
              <a:rPr lang="ru-RU" u="sng" dirty="0"/>
              <a:t> та </a:t>
            </a:r>
            <a:r>
              <a:rPr lang="ru-RU" u="sng" dirty="0" err="1"/>
              <a:t>охороняє</a:t>
            </a:r>
            <a:r>
              <a:rPr lang="ru-RU" u="sng" dirty="0"/>
              <a:t> </a:t>
            </a:r>
            <a:r>
              <a:rPr lang="ru-RU" u="sng" dirty="0" err="1"/>
              <a:t>приватну</a:t>
            </a:r>
            <a:r>
              <a:rPr lang="ru-RU" u="sng" dirty="0"/>
              <a:t> </a:t>
            </a:r>
            <a:r>
              <a:rPr lang="ru-RU" u="sng" dirty="0" err="1"/>
              <a:t>власність</a:t>
            </a:r>
            <a:r>
              <a:rPr lang="ru-RU" u="sng" dirty="0"/>
              <a:t>;</a:t>
            </a:r>
          </a:p>
          <a:p>
            <a:r>
              <a:rPr lang="ru-RU" u="sng" dirty="0" err="1"/>
              <a:t>здійснює</a:t>
            </a:r>
            <a:r>
              <a:rPr lang="ru-RU" u="sng" dirty="0"/>
              <a:t> </a:t>
            </a:r>
            <a:r>
              <a:rPr lang="ru-RU" u="sng" dirty="0" err="1"/>
              <a:t>активну</a:t>
            </a:r>
            <a:r>
              <a:rPr lang="ru-RU" u="sng" dirty="0"/>
              <a:t> </a:t>
            </a:r>
            <a:r>
              <a:rPr lang="ru-RU" u="sng" dirty="0" err="1"/>
              <a:t>соціальну</a:t>
            </a:r>
            <a:r>
              <a:rPr lang="ru-RU" u="sng" dirty="0"/>
              <a:t> </a:t>
            </a:r>
            <a:r>
              <a:rPr lang="ru-RU" u="sng" dirty="0" err="1"/>
              <a:t>політику</a:t>
            </a:r>
            <a:r>
              <a:rPr lang="ru-RU" u="sng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-11825" y="5661248"/>
            <a:ext cx="9144000" cy="914400"/>
          </a:xfrm>
        </p:spPr>
        <p:txBody>
          <a:bodyPr/>
          <a:lstStyle/>
          <a:p>
            <a:r>
              <a:rPr lang="ru-RU" sz="3200" dirty="0" err="1"/>
              <a:t>Сутність</a:t>
            </a:r>
            <a:r>
              <a:rPr lang="ru-RU" sz="3200" dirty="0"/>
              <a:t> </a:t>
            </a:r>
            <a:r>
              <a:rPr lang="ru-RU" sz="3200" dirty="0" err="1"/>
              <a:t>соціального</a:t>
            </a:r>
            <a:r>
              <a:rPr lang="ru-RU" sz="3200" dirty="0"/>
              <a:t> </a:t>
            </a:r>
            <a:r>
              <a:rPr lang="ru-RU" sz="3200" dirty="0" err="1"/>
              <a:t>ринкового</a:t>
            </a:r>
            <a:r>
              <a:rPr lang="ru-RU" sz="3200" dirty="0"/>
              <a:t> </a:t>
            </a:r>
            <a:r>
              <a:rPr lang="ru-RU" sz="3200" dirty="0" err="1"/>
              <a:t>господарства</a:t>
            </a:r>
            <a:r>
              <a:rPr lang="ru-RU" sz="3200" dirty="0"/>
              <a:t>. </a:t>
            </a:r>
            <a:r>
              <a:rPr lang="ru-RU" sz="3200" dirty="0" err="1"/>
              <a:t>Шведська</a:t>
            </a:r>
            <a:r>
              <a:rPr lang="ru-RU" sz="3200" dirty="0"/>
              <a:t> </a:t>
            </a:r>
            <a:r>
              <a:rPr lang="ru-RU" sz="3200" dirty="0" err="1"/>
              <a:t>соціальна</a:t>
            </a:r>
            <a:r>
              <a:rPr lang="ru-RU" sz="3200" dirty="0"/>
              <a:t> модель.</a:t>
            </a:r>
          </a:p>
        </p:txBody>
      </p:sp>
    </p:spTree>
    <p:extLst>
      <p:ext uri="{BB962C8B-B14F-4D97-AF65-F5344CB8AC3E}">
        <p14:creationId xmlns:p14="http://schemas.microsoft.com/office/powerpoint/2010/main" val="278493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"/>
            <a:ext cx="5688632" cy="5301208"/>
          </a:xfrm>
        </p:spPr>
        <p:txBody>
          <a:bodyPr>
            <a:normAutofit/>
          </a:bodyPr>
          <a:lstStyle/>
          <a:p>
            <a:r>
              <a:rPr lang="ru-RU" sz="2000" dirty="0" err="1"/>
              <a:t>Понад</a:t>
            </a:r>
            <a:r>
              <a:rPr lang="ru-RU" sz="2000" dirty="0"/>
              <a:t> </a:t>
            </a:r>
            <a:r>
              <a:rPr lang="ru-RU" sz="2000" dirty="0" err="1"/>
              <a:t>п'ять</a:t>
            </a:r>
            <a:r>
              <a:rPr lang="ru-RU" sz="2000" dirty="0"/>
              <a:t> </a:t>
            </a:r>
            <a:r>
              <a:rPr lang="ru-RU" sz="2000" dirty="0" err="1"/>
              <a:t>десятиліть</a:t>
            </a:r>
            <a:r>
              <a:rPr lang="ru-RU" sz="2000" dirty="0"/>
              <a:t> (з 1932-го до </a:t>
            </a:r>
            <a:r>
              <a:rPr lang="ru-RU" sz="2000" dirty="0" err="1"/>
              <a:t>кінця</a:t>
            </a:r>
            <a:r>
              <a:rPr lang="ru-RU" sz="2000" dirty="0"/>
              <a:t> 1980-х </a:t>
            </a:r>
            <a:r>
              <a:rPr lang="ru-RU" sz="2000" dirty="0" err="1"/>
              <a:t>років</a:t>
            </a:r>
            <a:r>
              <a:rPr lang="ru-RU" sz="2000" dirty="0"/>
              <a:t>) у </a:t>
            </a:r>
            <a:r>
              <a:rPr lang="ru-RU" sz="2000" dirty="0" err="1"/>
              <a:t>Швеції</a:t>
            </a:r>
            <a:r>
              <a:rPr lang="ru-RU" sz="2000" dirty="0"/>
              <a:t> </a:t>
            </a:r>
            <a:r>
              <a:rPr lang="ru-RU" sz="2000" dirty="0" err="1"/>
              <a:t>владарювали</a:t>
            </a:r>
            <a:r>
              <a:rPr lang="ru-RU" sz="2000" dirty="0"/>
              <a:t> </a:t>
            </a:r>
            <a:r>
              <a:rPr lang="ru-RU" sz="2000" dirty="0" err="1"/>
              <a:t>соціал-демократи</a:t>
            </a:r>
            <a:r>
              <a:rPr lang="ru-RU" sz="2000" dirty="0"/>
              <a:t>.</a:t>
            </a:r>
          </a:p>
          <a:p>
            <a:pPr marL="18288" indent="0">
              <a:buNone/>
            </a:pPr>
            <a:r>
              <a:rPr lang="ru-RU" sz="1600" i="1" dirty="0"/>
              <a:t>«</a:t>
            </a:r>
            <a:r>
              <a:rPr lang="ru-RU" sz="1600" i="1" dirty="0" err="1"/>
              <a:t>Шведську</a:t>
            </a:r>
            <a:r>
              <a:rPr lang="ru-RU" sz="1600" i="1" dirty="0"/>
              <a:t> модель» </a:t>
            </a:r>
            <a:r>
              <a:rPr lang="ru-RU" sz="1600" i="1" dirty="0" err="1"/>
              <a:t>інколи</a:t>
            </a:r>
            <a:r>
              <a:rPr lang="ru-RU" sz="1600" i="1" dirty="0"/>
              <a:t> </a:t>
            </a:r>
            <a:r>
              <a:rPr lang="ru-RU" sz="1600" i="1" dirty="0" err="1"/>
              <a:t>називають</a:t>
            </a:r>
            <a:r>
              <a:rPr lang="ru-RU" sz="1600" i="1" dirty="0"/>
              <a:t> «</a:t>
            </a:r>
            <a:r>
              <a:rPr lang="ru-RU" sz="1600" i="1" dirty="0" err="1"/>
              <a:t>скандинавською</a:t>
            </a:r>
            <a:r>
              <a:rPr lang="ru-RU" sz="1600" i="1" dirty="0"/>
              <a:t> </a:t>
            </a:r>
            <a:r>
              <a:rPr lang="ru-RU" sz="1600" i="1" dirty="0" err="1"/>
              <a:t>моделлю</a:t>
            </a:r>
            <a:r>
              <a:rPr lang="ru-RU" sz="1600" i="1" dirty="0"/>
              <a:t>», тому </a:t>
            </a:r>
            <a:r>
              <a:rPr lang="ru-RU" sz="1600" i="1" dirty="0" err="1"/>
              <a:t>що</a:t>
            </a:r>
            <a:r>
              <a:rPr lang="ru-RU" sz="1600" i="1" dirty="0"/>
              <a:t> </a:t>
            </a:r>
            <a:r>
              <a:rPr lang="ru-RU" sz="1600" i="1" dirty="0" err="1"/>
              <a:t>її</a:t>
            </a:r>
            <a:r>
              <a:rPr lang="ru-RU" sz="1600" i="1" dirty="0"/>
              <a:t> </a:t>
            </a:r>
            <a:r>
              <a:rPr lang="ru-RU" sz="1600" i="1" dirty="0" err="1"/>
              <a:t>основні</a:t>
            </a:r>
            <a:r>
              <a:rPr lang="ru-RU" sz="1600" i="1" dirty="0"/>
              <a:t> </a:t>
            </a:r>
            <a:r>
              <a:rPr lang="ru-RU" sz="1600" i="1" dirty="0" err="1"/>
              <a:t>ідеї</a:t>
            </a:r>
            <a:r>
              <a:rPr lang="ru-RU" sz="1600" i="1" dirty="0"/>
              <a:t> і </a:t>
            </a:r>
            <a:r>
              <a:rPr lang="ru-RU" sz="1600" i="1" dirty="0" err="1"/>
              <a:t>принципи</a:t>
            </a:r>
            <a:r>
              <a:rPr lang="ru-RU" sz="1600" i="1" dirty="0"/>
              <a:t> </a:t>
            </a:r>
            <a:r>
              <a:rPr lang="ru-RU" sz="1600" i="1" dirty="0" err="1"/>
              <a:t>намагаються</a:t>
            </a:r>
            <a:r>
              <a:rPr lang="ru-RU" sz="1600" i="1" dirty="0"/>
              <a:t> </a:t>
            </a:r>
            <a:r>
              <a:rPr lang="ru-RU" sz="1600" i="1" dirty="0" err="1"/>
              <a:t>втілити</a:t>
            </a:r>
            <a:r>
              <a:rPr lang="ru-RU" sz="1600" i="1" dirty="0"/>
              <a:t> не </a:t>
            </a:r>
            <a:r>
              <a:rPr lang="ru-RU" sz="1600" i="1" dirty="0" err="1"/>
              <a:t>тільки</a:t>
            </a:r>
            <a:r>
              <a:rPr lang="ru-RU" sz="1600" i="1" dirty="0"/>
              <a:t> в </a:t>
            </a:r>
            <a:r>
              <a:rPr lang="ru-RU" sz="1600" i="1" dirty="0" err="1"/>
              <a:t>Швеції</a:t>
            </a:r>
            <a:r>
              <a:rPr lang="ru-RU" sz="1600" i="1" dirty="0"/>
              <a:t>, а й у </a:t>
            </a:r>
            <a:r>
              <a:rPr lang="ru-RU" sz="1600" i="1" dirty="0" err="1"/>
              <a:t>Норвегії</a:t>
            </a:r>
            <a:r>
              <a:rPr lang="ru-RU" sz="1600" i="1" dirty="0"/>
              <a:t>, </a:t>
            </a:r>
            <a:r>
              <a:rPr lang="ru-RU" sz="1600" i="1" dirty="0" err="1"/>
              <a:t>Фінляндії</a:t>
            </a:r>
            <a:r>
              <a:rPr lang="ru-RU" sz="1600" i="1" dirty="0"/>
              <a:t>, </a:t>
            </a:r>
            <a:r>
              <a:rPr lang="ru-RU" sz="1600" i="1" dirty="0" err="1"/>
              <a:t>Данії</a:t>
            </a:r>
            <a:r>
              <a:rPr lang="ru-RU" sz="1600" i="1" dirty="0"/>
              <a:t> </a:t>
            </a:r>
            <a:r>
              <a:rPr lang="ru-RU" sz="1600" i="1" dirty="0" err="1"/>
              <a:t>тощо</a:t>
            </a:r>
            <a:r>
              <a:rPr lang="ru-RU" sz="1600" i="1" dirty="0"/>
              <a:t>.</a:t>
            </a:r>
          </a:p>
          <a:p>
            <a:r>
              <a:rPr lang="ru-RU" sz="2000" dirty="0" err="1"/>
              <a:t>Кожний</a:t>
            </a:r>
            <a:r>
              <a:rPr lang="ru-RU" sz="2000" dirty="0"/>
              <a:t> </a:t>
            </a:r>
            <a:r>
              <a:rPr lang="ru-RU" sz="2000" dirty="0" err="1"/>
              <a:t>громадянин</a:t>
            </a:r>
            <a:r>
              <a:rPr lang="ru-RU" sz="2000" dirty="0"/>
              <a:t> </a:t>
            </a:r>
            <a:r>
              <a:rPr lang="ru-RU" sz="2000" dirty="0" err="1"/>
              <a:t>має</a:t>
            </a:r>
            <a:r>
              <a:rPr lang="ru-RU" sz="2000" dirty="0"/>
              <a:t> </a:t>
            </a:r>
            <a:r>
              <a:rPr lang="ru-RU" sz="2000" dirty="0" err="1"/>
              <a:t>рівні</a:t>
            </a:r>
            <a:r>
              <a:rPr lang="ru-RU" sz="2000" dirty="0"/>
              <a:t> </a:t>
            </a:r>
            <a:r>
              <a:rPr lang="ru-RU" sz="2000" dirty="0" err="1"/>
              <a:t>можливості</a:t>
            </a:r>
            <a:r>
              <a:rPr lang="ru-RU" sz="2000" dirty="0"/>
              <a:t> в </a:t>
            </a:r>
            <a:r>
              <a:rPr lang="ru-RU" sz="2000" dirty="0" err="1"/>
              <a:t>житті</a:t>
            </a:r>
            <a:r>
              <a:rPr lang="ru-RU" sz="2000" dirty="0"/>
              <a:t> </a:t>
            </a:r>
            <a:r>
              <a:rPr lang="ru-RU" sz="2000" dirty="0" err="1"/>
              <a:t>суспільства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спрямоване</a:t>
            </a:r>
            <a:r>
              <a:rPr lang="ru-RU" sz="2000" dirty="0"/>
              <a:t> на </a:t>
            </a:r>
            <a:r>
              <a:rPr lang="ru-RU" sz="2000" dirty="0" err="1"/>
              <a:t>розвиток</a:t>
            </a:r>
            <a:r>
              <a:rPr lang="ru-RU" sz="2000" dirty="0"/>
              <a:t> </a:t>
            </a:r>
            <a:r>
              <a:rPr lang="ru-RU" sz="2000" dirty="0" err="1"/>
              <a:t>особистості</a:t>
            </a:r>
            <a:r>
              <a:rPr lang="ru-RU" sz="2000" i="1" dirty="0"/>
              <a:t>. </a:t>
            </a:r>
            <a:r>
              <a:rPr lang="ru-RU" sz="1600" i="1" dirty="0" err="1"/>
              <a:t>Досягнення</a:t>
            </a:r>
            <a:r>
              <a:rPr lang="ru-RU" sz="1600" i="1" dirty="0"/>
              <a:t> </a:t>
            </a:r>
            <a:r>
              <a:rPr lang="ru-RU" sz="1600" i="1" dirty="0" err="1"/>
              <a:t>цієї</a:t>
            </a:r>
            <a:r>
              <a:rPr lang="ru-RU" sz="1600" i="1" dirty="0"/>
              <a:t> </a:t>
            </a:r>
            <a:r>
              <a:rPr lang="ru-RU" sz="1600" i="1" dirty="0" err="1"/>
              <a:t>рівності</a:t>
            </a:r>
            <a:r>
              <a:rPr lang="ru-RU" sz="1600" i="1" dirty="0"/>
              <a:t> </a:t>
            </a:r>
            <a:r>
              <a:rPr lang="ru-RU" sz="1600" i="1" dirty="0" err="1"/>
              <a:t>забезпечує</a:t>
            </a:r>
            <a:r>
              <a:rPr lang="ru-RU" sz="1600" i="1" dirty="0"/>
              <a:t> держава через </a:t>
            </a:r>
            <a:r>
              <a:rPr lang="ru-RU" sz="1600" i="1" dirty="0" err="1"/>
              <a:t>надання</a:t>
            </a:r>
            <a:r>
              <a:rPr lang="ru-RU" sz="1600" i="1" dirty="0"/>
              <a:t> </a:t>
            </a:r>
            <a:r>
              <a:rPr lang="ru-RU" sz="1600" i="1" dirty="0" err="1"/>
              <a:t>безкоштовних</a:t>
            </a:r>
            <a:r>
              <a:rPr lang="ru-RU" sz="1600" i="1" dirty="0"/>
              <a:t> </a:t>
            </a:r>
            <a:r>
              <a:rPr lang="ru-RU" sz="1600" i="1" dirty="0" err="1"/>
              <a:t>або</a:t>
            </a:r>
            <a:r>
              <a:rPr lang="ru-RU" sz="1600" i="1" dirty="0"/>
              <a:t> </a:t>
            </a:r>
            <a:r>
              <a:rPr lang="ru-RU" sz="1600" i="1" dirty="0" err="1"/>
              <a:t>дешевих</a:t>
            </a:r>
            <a:r>
              <a:rPr lang="ru-RU" sz="1600" i="1" dirty="0"/>
              <a:t> </a:t>
            </a:r>
            <a:r>
              <a:rPr lang="ru-RU" sz="1600" i="1" dirty="0" err="1"/>
              <a:t>послуг</a:t>
            </a:r>
            <a:r>
              <a:rPr lang="ru-RU" sz="1600" i="1" dirty="0"/>
              <a:t> у </a:t>
            </a:r>
            <a:r>
              <a:rPr lang="ru-RU" sz="1600" i="1" dirty="0" err="1"/>
              <a:t>найважливіших</a:t>
            </a:r>
            <a:r>
              <a:rPr lang="ru-RU" sz="1600" i="1" dirty="0"/>
              <a:t> сферах </a:t>
            </a:r>
          </a:p>
          <a:p>
            <a:r>
              <a:rPr lang="ru-RU" sz="1600" i="1" dirty="0" err="1"/>
              <a:t>Йдеться</a:t>
            </a:r>
            <a:r>
              <a:rPr lang="ru-RU" sz="1600" i="1" dirty="0"/>
              <a:t> про систему </a:t>
            </a:r>
            <a:r>
              <a:rPr lang="ru-RU" sz="1600" i="1" dirty="0" err="1"/>
              <a:t>сімейної</a:t>
            </a:r>
            <a:r>
              <a:rPr lang="ru-RU" sz="1600" i="1" dirty="0"/>
              <a:t> </a:t>
            </a:r>
            <a:r>
              <a:rPr lang="ru-RU" sz="1600" i="1" dirty="0" err="1"/>
              <a:t>допомоги</a:t>
            </a:r>
            <a:r>
              <a:rPr lang="ru-RU" sz="1600" i="1" dirty="0"/>
              <a:t> </a:t>
            </a:r>
            <a:r>
              <a:rPr lang="ru-RU" sz="1600" i="1" dirty="0" err="1"/>
              <a:t>дітям</a:t>
            </a:r>
            <a:r>
              <a:rPr lang="ru-RU" sz="1600" i="1" dirty="0"/>
              <a:t>, </a:t>
            </a:r>
            <a:r>
              <a:rPr lang="ru-RU" sz="1600" i="1" dirty="0" err="1"/>
              <a:t>безкоштовну</a:t>
            </a:r>
            <a:r>
              <a:rPr lang="ru-RU" sz="1600" i="1" dirty="0"/>
              <a:t> </a:t>
            </a:r>
            <a:r>
              <a:rPr lang="ru-RU" sz="1600" i="1" dirty="0" err="1"/>
              <a:t>шкільну</a:t>
            </a:r>
            <a:r>
              <a:rPr lang="ru-RU" sz="1600" i="1" dirty="0"/>
              <a:t> </a:t>
            </a:r>
            <a:r>
              <a:rPr lang="ru-RU" sz="1600" i="1" dirty="0" err="1"/>
              <a:t>освіту</a:t>
            </a:r>
            <a:r>
              <a:rPr lang="ru-RU" sz="1600" i="1" dirty="0"/>
              <a:t> та </a:t>
            </a:r>
            <a:r>
              <a:rPr lang="ru-RU" sz="1600" i="1" dirty="0" err="1"/>
              <a:t>харчування</a:t>
            </a:r>
            <a:r>
              <a:rPr lang="ru-RU" sz="1600" i="1" dirty="0"/>
              <a:t>, </a:t>
            </a:r>
            <a:r>
              <a:rPr lang="ru-RU" sz="1600" i="1" dirty="0" err="1"/>
              <a:t>забезпечення</a:t>
            </a:r>
            <a:r>
              <a:rPr lang="ru-RU" sz="1600" i="1" dirty="0"/>
              <a:t> людей у </a:t>
            </a:r>
            <a:r>
              <a:rPr lang="ru-RU" sz="1600" i="1" dirty="0" err="1"/>
              <a:t>старості</a:t>
            </a:r>
            <a:r>
              <a:rPr lang="ru-RU" sz="1600" i="1" dirty="0"/>
              <a:t>, </a:t>
            </a:r>
            <a:r>
              <a:rPr lang="ru-RU" sz="1600" i="1" dirty="0" err="1"/>
              <a:t>надання</a:t>
            </a:r>
            <a:r>
              <a:rPr lang="ru-RU" sz="1600" i="1" dirty="0"/>
              <a:t> </a:t>
            </a:r>
            <a:r>
              <a:rPr lang="ru-RU" sz="1600" i="1" dirty="0" err="1"/>
              <a:t>помешкання</a:t>
            </a:r>
            <a:r>
              <a:rPr lang="ru-RU" sz="1600" i="1" dirty="0"/>
              <a:t>, </a:t>
            </a:r>
            <a:r>
              <a:rPr lang="ru-RU" sz="1600" i="1" dirty="0" err="1"/>
              <a:t>розвиток</a:t>
            </a:r>
            <a:r>
              <a:rPr lang="ru-RU" sz="1600" i="1" dirty="0"/>
              <a:t> </a:t>
            </a:r>
            <a:r>
              <a:rPr lang="ru-RU" sz="1600" i="1" dirty="0" err="1"/>
              <a:t>сфери</a:t>
            </a:r>
            <a:r>
              <a:rPr lang="ru-RU" sz="1600" i="1" dirty="0"/>
              <a:t> </a:t>
            </a:r>
            <a:r>
              <a:rPr lang="ru-RU" sz="1600" i="1" dirty="0" err="1"/>
              <a:t>відпочинку</a:t>
            </a:r>
            <a:r>
              <a:rPr lang="ru-RU" sz="1600" i="1" dirty="0"/>
              <a:t>. </a:t>
            </a:r>
            <a:r>
              <a:rPr lang="ru-RU" sz="1600" i="1" dirty="0" err="1"/>
              <a:t>Було</a:t>
            </a:r>
            <a:r>
              <a:rPr lang="ru-RU" sz="1600" i="1" dirty="0"/>
              <a:t> сформовано </a:t>
            </a:r>
            <a:r>
              <a:rPr lang="ru-RU" sz="1600" i="1" dirty="0" err="1"/>
              <a:t>єдину</a:t>
            </a:r>
            <a:r>
              <a:rPr lang="ru-RU" sz="1600" i="1" dirty="0"/>
              <a:t> систему </a:t>
            </a:r>
            <a:r>
              <a:rPr lang="ru-RU" sz="1600" i="1" dirty="0" err="1"/>
              <a:t>охорони</a:t>
            </a:r>
            <a:r>
              <a:rPr lang="ru-RU" sz="1600" i="1" dirty="0"/>
              <a:t> </a:t>
            </a:r>
            <a:r>
              <a:rPr lang="ru-RU" sz="1600" i="1" dirty="0" err="1"/>
              <a:t>здоров'я</a:t>
            </a:r>
            <a:r>
              <a:rPr lang="ru-RU" sz="1600" i="1" dirty="0"/>
              <a:t>, </a:t>
            </a:r>
            <a:r>
              <a:rPr lang="ru-RU" sz="1600" i="1" dirty="0" err="1"/>
              <a:t>освіти</a:t>
            </a:r>
            <a:r>
              <a:rPr lang="ru-RU" sz="1600" i="1" dirty="0"/>
              <a:t> і </a:t>
            </a:r>
            <a:r>
              <a:rPr lang="ru-RU" sz="1600" i="1" dirty="0" err="1"/>
              <a:t>пенсійного</a:t>
            </a:r>
            <a:r>
              <a:rPr lang="ru-RU" sz="1600" i="1" dirty="0"/>
              <a:t> </a:t>
            </a:r>
            <a:r>
              <a:rPr lang="ru-RU" sz="1600" i="1" dirty="0" err="1"/>
              <a:t>забезпечення</a:t>
            </a:r>
            <a:r>
              <a:rPr lang="ru-RU" sz="1600" i="1" dirty="0"/>
              <a:t>, </a:t>
            </a:r>
            <a:r>
              <a:rPr lang="ru-RU" sz="1600" i="1" dirty="0" err="1"/>
              <a:t>широку</a:t>
            </a:r>
            <a:r>
              <a:rPr lang="ru-RU" sz="1600" i="1" dirty="0"/>
              <a:t> мережу </a:t>
            </a:r>
            <a:r>
              <a:rPr lang="ru-RU" sz="1600" i="1" dirty="0" err="1"/>
              <a:t>дитячих</a:t>
            </a:r>
            <a:r>
              <a:rPr lang="ru-RU" sz="1600" i="1" dirty="0"/>
              <a:t> </a:t>
            </a:r>
            <a:r>
              <a:rPr lang="ru-RU" sz="1600" i="1" dirty="0" err="1"/>
              <a:t>садків</a:t>
            </a:r>
            <a:r>
              <a:rPr lang="ru-RU" sz="1600" i="1" dirty="0"/>
              <a:t> і </a:t>
            </a:r>
            <a:r>
              <a:rPr lang="ru-RU" sz="1600" i="1" dirty="0" err="1"/>
              <a:t>шкіл</a:t>
            </a:r>
            <a:r>
              <a:rPr lang="ru-RU" sz="1400" i="1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/>
              <a:t>Шведська</a:t>
            </a:r>
            <a:r>
              <a:rPr lang="ru-RU" sz="4000" dirty="0"/>
              <a:t> </a:t>
            </a:r>
            <a:r>
              <a:rPr lang="ru-RU" sz="4000" dirty="0" err="1"/>
              <a:t>соціальна</a:t>
            </a:r>
            <a:r>
              <a:rPr lang="ru-RU" sz="4000" dirty="0"/>
              <a:t> модель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506" y="586124"/>
            <a:ext cx="2681958" cy="2842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940152" y="3446060"/>
            <a:ext cx="280831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i="1" dirty="0"/>
              <a:t>На фото </a:t>
            </a:r>
            <a:r>
              <a:rPr lang="ru-RU" sz="1400" i="1" dirty="0" err="1"/>
              <a:t>Її</a:t>
            </a:r>
            <a:r>
              <a:rPr lang="ru-RU" sz="1400" i="1" dirty="0"/>
              <a:t> </a:t>
            </a:r>
            <a:r>
              <a:rPr lang="ru-RU" sz="1400" i="1" dirty="0" err="1"/>
              <a:t>Королівська</a:t>
            </a:r>
            <a:r>
              <a:rPr lang="ru-RU" sz="1400" i="1" dirty="0"/>
              <a:t> </a:t>
            </a:r>
            <a:r>
              <a:rPr lang="ru-RU" sz="1400" i="1" dirty="0" err="1"/>
              <a:t>Високість</a:t>
            </a:r>
            <a:r>
              <a:rPr lang="ru-RU" sz="1400" i="1" dirty="0"/>
              <a:t> </a:t>
            </a:r>
            <a:r>
              <a:rPr lang="ru-RU" sz="1400" i="1" dirty="0" err="1"/>
              <a:t>принцеса</a:t>
            </a:r>
            <a:r>
              <a:rPr lang="ru-RU" sz="1400" i="1" dirty="0"/>
              <a:t> </a:t>
            </a:r>
            <a:r>
              <a:rPr lang="ru-RU" sz="1400" i="1" dirty="0" err="1"/>
              <a:t>Данії</a:t>
            </a:r>
            <a:r>
              <a:rPr lang="ru-RU" sz="1400" i="1" dirty="0"/>
              <a:t> </a:t>
            </a:r>
            <a:r>
              <a:rPr lang="ru-RU" sz="1400" i="1" dirty="0" err="1"/>
              <a:t>Мері</a:t>
            </a:r>
            <a:r>
              <a:rPr lang="ru-RU" sz="1400" i="1" dirty="0"/>
              <a:t> </a:t>
            </a:r>
            <a:r>
              <a:rPr lang="ru-RU" sz="1400" i="1" dirty="0" err="1"/>
              <a:t>везе</a:t>
            </a:r>
            <a:r>
              <a:rPr lang="ru-RU" sz="1400" i="1" dirty="0"/>
              <a:t> </a:t>
            </a:r>
            <a:r>
              <a:rPr lang="ru-RU" sz="1400" i="1" dirty="0" err="1"/>
              <a:t>своїх</a:t>
            </a:r>
            <a:r>
              <a:rPr lang="ru-RU" sz="1400" i="1" dirty="0"/>
              <a:t> </a:t>
            </a:r>
            <a:r>
              <a:rPr lang="ru-RU" sz="1400" i="1" dirty="0" err="1"/>
              <a:t>дітей</a:t>
            </a:r>
            <a:r>
              <a:rPr lang="ru-RU" sz="1400" i="1" dirty="0"/>
              <a:t> — принца і </a:t>
            </a:r>
            <a:r>
              <a:rPr lang="ru-RU" sz="1400" i="1" dirty="0" err="1"/>
              <a:t>принцесу</a:t>
            </a:r>
            <a:r>
              <a:rPr lang="ru-RU" sz="1400" i="1" dirty="0"/>
              <a:t> — до </a:t>
            </a:r>
            <a:r>
              <a:rPr lang="ru-RU" sz="1400" i="1" dirty="0" err="1"/>
              <a:t>дитячого</a:t>
            </a:r>
            <a:r>
              <a:rPr lang="ru-RU" sz="1400" i="1" dirty="0"/>
              <a:t> садка</a:t>
            </a:r>
          </a:p>
          <a:p>
            <a:r>
              <a:rPr lang="uk-UA" dirty="0">
                <a:solidFill>
                  <a:srgbClr val="FFC000"/>
                </a:solidFill>
              </a:rPr>
              <a:t>Які думки викликало фото?</a:t>
            </a:r>
            <a:endParaRPr lang="ru-RU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9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Горизонтальный свиток 6"/>
          <p:cNvSpPr/>
          <p:nvPr/>
        </p:nvSpPr>
        <p:spPr>
          <a:xfrm>
            <a:off x="107504" y="0"/>
            <a:ext cx="8496944" cy="1412776"/>
          </a:xfrm>
          <a:prstGeom prst="horizontalScroll">
            <a:avLst/>
          </a:prstGeom>
          <a:gradFill>
            <a:gsLst>
              <a:gs pos="0">
                <a:srgbClr val="4DF174"/>
              </a:gs>
              <a:gs pos="79000">
                <a:schemeClr val="tx1"/>
              </a:gs>
              <a:gs pos="100000">
                <a:srgbClr val="00B050"/>
              </a:gs>
            </a:gsLst>
            <a:lin ang="5400000" scaled="0"/>
          </a:gra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79512" y="332656"/>
            <a:ext cx="8208912" cy="969082"/>
          </a:xfrm>
        </p:spPr>
        <p:txBody>
          <a:bodyPr/>
          <a:lstStyle/>
          <a:p>
            <a:r>
              <a:rPr lang="ru-RU" sz="1600" i="1" dirty="0" err="1">
                <a:solidFill>
                  <a:srgbClr val="FF0000"/>
                </a:solidFill>
              </a:rPr>
              <a:t>Пошуки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кращих</a:t>
            </a:r>
            <a:r>
              <a:rPr lang="ru-RU" sz="1600" i="1" dirty="0">
                <a:solidFill>
                  <a:srgbClr val="FF0000"/>
                </a:solidFill>
              </a:rPr>
              <a:t> моделей </a:t>
            </a:r>
            <a:r>
              <a:rPr lang="ru-RU" sz="1600" i="1" dirty="0" err="1">
                <a:solidFill>
                  <a:srgbClr val="FF0000"/>
                </a:solidFill>
              </a:rPr>
              <a:t>соціально-економічного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розвитку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ставлять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питання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вибору</a:t>
            </a:r>
            <a:r>
              <a:rPr lang="ru-RU" sz="1600" i="1" dirty="0">
                <a:solidFill>
                  <a:srgbClr val="FF0000"/>
                </a:solidFill>
              </a:rPr>
              <a:t> перед </a:t>
            </a:r>
            <a:r>
              <a:rPr lang="ru-RU" sz="1600" i="1" dirty="0" err="1">
                <a:solidFill>
                  <a:srgbClr val="FF0000"/>
                </a:solidFill>
              </a:rPr>
              <a:t>Україною</a:t>
            </a:r>
            <a:r>
              <a:rPr lang="ru-RU" sz="1600" i="1" dirty="0">
                <a:solidFill>
                  <a:srgbClr val="FF0000"/>
                </a:solidFill>
              </a:rPr>
              <a:t> та </a:t>
            </a:r>
            <a:r>
              <a:rPr lang="ru-RU" sz="1600" i="1" dirty="0" err="1">
                <a:solidFill>
                  <a:srgbClr val="FF0000"/>
                </a:solidFill>
              </a:rPr>
              <a:t>іншими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країнами</a:t>
            </a:r>
            <a:r>
              <a:rPr lang="ru-RU" sz="1600" i="1" dirty="0">
                <a:solidFill>
                  <a:srgbClr val="FF0000"/>
                </a:solidFill>
              </a:rPr>
              <a:t>, </a:t>
            </a:r>
            <a:r>
              <a:rPr lang="ru-RU" sz="1600" i="1" dirty="0" err="1">
                <a:solidFill>
                  <a:srgbClr val="FF0000"/>
                </a:solidFill>
              </a:rPr>
              <a:t>які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намагаються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подолати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складні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економічні</a:t>
            </a:r>
            <a:r>
              <a:rPr lang="ru-RU" sz="1600" i="1" dirty="0">
                <a:solidFill>
                  <a:srgbClr val="FF0000"/>
                </a:solidFill>
              </a:rPr>
              <a:t> та </a:t>
            </a:r>
            <a:r>
              <a:rPr lang="ru-RU" sz="1600" i="1" dirty="0" err="1">
                <a:solidFill>
                  <a:srgbClr val="FF0000"/>
                </a:solidFill>
              </a:rPr>
              <a:t>соціально-політичні</a:t>
            </a:r>
            <a:r>
              <a:rPr lang="ru-RU" sz="1600" i="1" dirty="0">
                <a:solidFill>
                  <a:srgbClr val="FF0000"/>
                </a:solidFill>
              </a:rPr>
              <a:t> </a:t>
            </a:r>
            <a:r>
              <a:rPr lang="ru-RU" sz="1600" i="1" dirty="0" err="1">
                <a:solidFill>
                  <a:srgbClr val="FF0000"/>
                </a:solidFill>
              </a:rPr>
              <a:t>проблеми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157987" y="1425834"/>
            <a:ext cx="5134093" cy="3785592"/>
          </a:xfrm>
        </p:spPr>
        <p:txBody>
          <a:bodyPr>
            <a:normAutofit fontScale="92500"/>
          </a:bodyPr>
          <a:lstStyle/>
          <a:p>
            <a:r>
              <a:rPr lang="ru-RU" dirty="0" err="1"/>
              <a:t>Швеція</a:t>
            </a:r>
            <a:r>
              <a:rPr lang="ru-RU" dirty="0"/>
              <a:t> не входить до </a:t>
            </a:r>
            <a:r>
              <a:rPr lang="ru-RU" dirty="0" err="1"/>
              <a:t>жодного</a:t>
            </a:r>
            <a:r>
              <a:rPr lang="ru-RU" dirty="0"/>
              <a:t> </a:t>
            </a:r>
            <a:r>
              <a:rPr lang="ru-RU" dirty="0" err="1"/>
              <a:t>військового</a:t>
            </a:r>
            <a:r>
              <a:rPr lang="ru-RU" dirty="0"/>
              <a:t> блоку, </a:t>
            </a:r>
            <a:r>
              <a:rPr lang="ru-RU" dirty="0" err="1"/>
              <a:t>сповідуючи</a:t>
            </a:r>
            <a:r>
              <a:rPr lang="ru-RU" dirty="0"/>
              <a:t> </a:t>
            </a:r>
            <a:r>
              <a:rPr lang="ru-RU" dirty="0" err="1"/>
              <a:t>політику</a:t>
            </a:r>
            <a:r>
              <a:rPr lang="ru-RU" dirty="0"/>
              <a:t> активного </a:t>
            </a:r>
            <a:r>
              <a:rPr lang="ru-RU" dirty="0" err="1"/>
              <a:t>нейтралітету</a:t>
            </a:r>
            <a:r>
              <a:rPr lang="ru-RU" dirty="0"/>
              <a:t> та </a:t>
            </a:r>
            <a:r>
              <a:rPr lang="ru-RU" dirty="0" err="1"/>
              <a:t>витрачаючи</a:t>
            </a:r>
            <a:r>
              <a:rPr lang="ru-RU" dirty="0"/>
              <a:t> </a:t>
            </a:r>
            <a:r>
              <a:rPr lang="ru-RU" dirty="0" err="1"/>
              <a:t>великі</a:t>
            </a:r>
            <a:r>
              <a:rPr lang="ru-RU" dirty="0"/>
              <a:t> </a:t>
            </a:r>
            <a:r>
              <a:rPr lang="ru-RU" dirty="0" err="1"/>
              <a:t>кошти</a:t>
            </a:r>
            <a:r>
              <a:rPr lang="ru-RU" dirty="0"/>
              <a:t> на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обороноздатності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/>
              <a:t>Нині</a:t>
            </a:r>
            <a:r>
              <a:rPr lang="ru-RU" dirty="0"/>
              <a:t> </a:t>
            </a:r>
            <a:r>
              <a:rPr lang="ru-RU" dirty="0" err="1"/>
              <a:t>рівень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у </a:t>
            </a:r>
            <a:r>
              <a:rPr lang="ru-RU" dirty="0" err="1"/>
              <a:t>Швеції</a:t>
            </a:r>
            <a:r>
              <a:rPr lang="ru-RU" dirty="0"/>
              <a:t> на 11 % </a:t>
            </a:r>
            <a:r>
              <a:rPr lang="ru-RU" dirty="0" err="1"/>
              <a:t>вищий</a:t>
            </a:r>
            <a:r>
              <a:rPr lang="ru-RU" dirty="0"/>
              <a:t> за </a:t>
            </a:r>
            <a:r>
              <a:rPr lang="ru-RU" dirty="0" err="1"/>
              <a:t>середньоєвропейські</a:t>
            </a:r>
            <a:r>
              <a:rPr lang="ru-RU" dirty="0"/>
              <a:t> </a:t>
            </a:r>
            <a:r>
              <a:rPr lang="ru-RU" dirty="0" err="1"/>
              <a:t>показники</a:t>
            </a:r>
            <a:r>
              <a:rPr lang="ru-RU" dirty="0"/>
              <a:t>.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709969" y="5445224"/>
            <a:ext cx="7543800" cy="914400"/>
          </a:xfrm>
        </p:spPr>
        <p:txBody>
          <a:bodyPr/>
          <a:lstStyle/>
          <a:p>
            <a:r>
              <a:rPr lang="ru-RU" sz="4000" dirty="0" err="1">
                <a:solidFill>
                  <a:prstClr val="white"/>
                </a:solidFill>
              </a:rPr>
              <a:t>Шведська</a:t>
            </a:r>
            <a:r>
              <a:rPr lang="ru-RU" sz="4000" dirty="0">
                <a:solidFill>
                  <a:prstClr val="white"/>
                </a:solidFill>
              </a:rPr>
              <a:t> </a:t>
            </a:r>
            <a:r>
              <a:rPr lang="ru-RU" sz="4000" dirty="0" err="1">
                <a:solidFill>
                  <a:prstClr val="white"/>
                </a:solidFill>
              </a:rPr>
              <a:t>соціальна</a:t>
            </a:r>
            <a:r>
              <a:rPr lang="ru-RU" sz="4000" dirty="0">
                <a:solidFill>
                  <a:prstClr val="white"/>
                </a:solidFill>
              </a:rPr>
              <a:t> модель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821" y="1412776"/>
            <a:ext cx="2808312" cy="1980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715" y="3666371"/>
            <a:ext cx="2853763" cy="214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956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781</TotalTime>
  <Words>1365</Words>
  <Application>Microsoft Office PowerPoint</Application>
  <PresentationFormat>Екран (4:3)</PresentationFormat>
  <Paragraphs>95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9" baseType="lpstr">
      <vt:lpstr>Arial</vt:lpstr>
      <vt:lpstr>Palatino Linotype</vt:lpstr>
      <vt:lpstr>Wingdings</vt:lpstr>
      <vt:lpstr>Базовая</vt:lpstr>
      <vt:lpstr>Економічні виклики постіндустріального суспільства</vt:lpstr>
      <vt:lpstr>Транснаціональні корпорації</vt:lpstr>
      <vt:lpstr>Транснаціональні корпорації</vt:lpstr>
      <vt:lpstr>Транснаціональні корпорації</vt:lpstr>
      <vt:lpstr>Науково-технічна революція (НТР)</vt:lpstr>
      <vt:lpstr>РЕЙГАНОМІКА</vt:lpstr>
      <vt:lpstr>РЕЙГАНОМІКА</vt:lpstr>
      <vt:lpstr>РЕЙГАНОМІКА</vt:lpstr>
      <vt:lpstr>РЕЙГАНОМІКА</vt:lpstr>
      <vt:lpstr>ТЕТЧЕРИЗМ</vt:lpstr>
      <vt:lpstr>ТЕЧЧЕРИЗМ</vt:lpstr>
      <vt:lpstr>Кінець ТЕЧЧЕРИЗМУ</vt:lpstr>
      <vt:lpstr>Сутність соціального ринкового господарства. Шведська соціальна модель.</vt:lpstr>
      <vt:lpstr>Шведська соціальна модель</vt:lpstr>
      <vt:lpstr>Шведська соціальна модель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Економічні виклики постіндустріального суспільства</dc:title>
  <dc:creator>Серый Сергей</dc:creator>
  <cp:lastModifiedBy>User</cp:lastModifiedBy>
  <cp:revision>19</cp:revision>
  <dcterms:created xsi:type="dcterms:W3CDTF">2020-11-03T06:22:20Z</dcterms:created>
  <dcterms:modified xsi:type="dcterms:W3CDTF">2025-02-24T07:25:30Z</dcterms:modified>
</cp:coreProperties>
</file>