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9144000" cy="5143500" type="screen16x9"/>
  <p:notesSz cx="6858000" cy="9144000"/>
  <p:embeddedFontLst>
    <p:embeddedFont>
      <p:font typeface="Georgia" panose="02040502050405020303" pitchFamily="18" charset="0"/>
      <p:regular r:id="rId43"/>
      <p:bold r:id="rId44"/>
      <p:italic r:id="rId45"/>
      <p:boldItalic r:id="rId46"/>
    </p:embeddedFont>
    <p:embeddedFont>
      <p:font typeface="Lato" panose="020F0502020204030203" pitchFamily="34" charset="0"/>
      <p:regular r:id="rId47"/>
      <p:bold r:id="rId48"/>
      <p:italic r:id="rId49"/>
      <p:boldItalic r:id="rId50"/>
    </p:embeddedFont>
    <p:embeddedFont>
      <p:font typeface="Montserrat" panose="00000500000000000000" pitchFamily="2" charset="-52"/>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9" d="100"/>
          <a:sy n="99" d="100"/>
        </p:scale>
        <p:origin x="134"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ed918cc7ba_2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ed918cc7ba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ed918cc7ba_2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ed918cc7ba_2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ed918cc7ba_2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ed918cc7ba_2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ed918cc7ba_2_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ed918cc7ba_2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ed918cc7ba_2_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ed918cc7ba_2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ed918cc7ba_2_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ed918cc7ba_2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ed918cc7ba_2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ed918cc7ba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ed918cc7ba_2_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ed918cc7ba_2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ed918cc7ba_2_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ed918cc7ba_2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ed918cc7ba_2_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ed918cc7ba_2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ed918cc7ba_2_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ed918cc7ba_2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ed918cc7ba_2_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ed918cc7ba_2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ed918cc7ba_2_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ed918cc7ba_2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ed918cc7ba_2_10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ed918cc7ba_2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ed918cc7ba_2_1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ed918cc7ba_2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ed918cc7ba_2_1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ed918cc7ba_2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ed918cc7ba_2_1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ed918cc7ba_2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ed918cc7ba_2_1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ed918cc7ba_2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ed918cc7ba_2_1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ed918cc7ba_2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ed918cc7ba_2_1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ed918cc7ba_2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ed918cc7ba_2_1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ed918cc7ba_2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ed918cc7ba_2_1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3" name="Google Shape;283;ged918cc7ba_2_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ed918cc7ba_2_17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 name="Google Shape;290;ged918cc7ba_2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ed918cc7ba_2_1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ed918cc7ba_2_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ed918cc7ba_2_1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ed918cc7ba_2_1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ed918cc7ba_2_19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ed918cc7ba_2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ed918cc7ba_2_20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5" name="Google Shape;315;ged918cc7ba_2_2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ed918cc7ba_2_2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ed918cc7ba_2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ed918cc7ba_2_2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ed918cc7ba_2_2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ed918cc7ba_2_2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ed918cc7ba_2_2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ed918cc7ba_2_2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ed918cc7ba_2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ed918cc7ba_2_2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 name="Google Shape;354;ged918cc7ba_2_2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ed918cc7ba_2_2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ed918cc7ba_2_2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ed918cc7ba_2_2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ed918cc7ba_2_2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ed918cc7ba_2_2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7" name="Google Shape;377;ged918cc7ba_2_2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ee2586a588_0_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ee2586a588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ee38229fed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1" name="Google Shape;391;gee38229fe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ee38229fed_0_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ee38229fed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ee38229fed_0_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ee38229fed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name="adj" fmla="val 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name="adj" fmla="val 5000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150" y="1145825"/>
              <a:ext cx="3996600" cy="3996900"/>
            </a:xfrm>
            <a:prstGeom prst="diagStripe">
              <a:avLst>
                <a:gd name="adj" fmla="val 58774"/>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5400000">
              <a:off x="1646" y="-75"/>
              <a:ext cx="2299800" cy="23001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652821" y="590035"/>
              <a:ext cx="2300100" cy="2299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3537150" y="1578400"/>
            <a:ext cx="5017500" cy="1578900"/>
          </a:xfrm>
          <a:prstGeom prst="rect">
            <a:avLst/>
          </a:prstGeom>
        </p:spPr>
        <p:txBody>
          <a:bodyPr spcFirstLastPara="1" wrap="square" lIns="91425" tIns="91425" rIns="91425" bIns="91425" anchor="t" anchorCtr="0">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5083950" y="3924925"/>
            <a:ext cx="3470700" cy="5061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18" name="Google Shape;18;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3"/>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3"/>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3"/>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 name="Google Shape;39;p3"/>
          <p:cNvSpPr txBox="1">
            <a:spLocks noGrp="1"/>
          </p:cNvSpPr>
          <p:nvPr>
            <p:ph type="title"/>
          </p:nvPr>
        </p:nvSpPr>
        <p:spPr>
          <a:xfrm>
            <a:off x="823850" y="2053000"/>
            <a:ext cx="4587000" cy="1148700"/>
          </a:xfrm>
          <a:prstGeom prst="rect">
            <a:avLst/>
          </a:prstGeom>
        </p:spPr>
        <p:txBody>
          <a:bodyPr spcFirstLastPara="1" wrap="square" lIns="91425" tIns="91425" rIns="91425" bIns="91425" anchor="ctr"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0" name="Google Shape;40;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6" name="Google Shape;46;p4"/>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47" name="Google Shape;47;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53" name="Google Shape;53;p5"/>
          <p:cNvSpPr txBox="1">
            <a:spLocks noGrp="1"/>
          </p:cNvSpPr>
          <p:nvPr>
            <p:ph type="body" idx="1"/>
          </p:nvPr>
        </p:nvSpPr>
        <p:spPr>
          <a:xfrm>
            <a:off x="1297500" y="1567550"/>
            <a:ext cx="34032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4" name="Google Shape;54;p5"/>
          <p:cNvSpPr txBox="1">
            <a:spLocks noGrp="1"/>
          </p:cNvSpPr>
          <p:nvPr>
            <p:ph type="body" idx="2"/>
          </p:nvPr>
        </p:nvSpPr>
        <p:spPr>
          <a:xfrm>
            <a:off x="4933221" y="1567550"/>
            <a:ext cx="34032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5" name="Google Shape;5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6"/>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 name="Google Shape;60;p6"/>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1" name="Google Shape;6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7"/>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7"/>
          <p:cNvSpPr txBox="1">
            <a:spLocks noGrp="1"/>
          </p:cNvSpPr>
          <p:nvPr>
            <p:ph type="title"/>
          </p:nvPr>
        </p:nvSpPr>
        <p:spPr>
          <a:xfrm>
            <a:off x="1297500" y="393750"/>
            <a:ext cx="3798900" cy="1493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7" name="Google Shape;67;p7"/>
          <p:cNvSpPr txBox="1">
            <a:spLocks noGrp="1"/>
          </p:cNvSpPr>
          <p:nvPr>
            <p:ph type="body" idx="1"/>
          </p:nvPr>
        </p:nvSpPr>
        <p:spPr>
          <a:xfrm>
            <a:off x="1297500" y="1972550"/>
            <a:ext cx="3798900" cy="24159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8" name="Google Shape;68;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8"/>
            <p:cNvSpPr/>
            <p:nvPr/>
          </p:nvSpPr>
          <p:spPr>
            <a:xfrm rot="5400000">
              <a:off x="4840825" y="6000"/>
              <a:ext cx="42987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8"/>
            <p:cNvSpPr/>
            <p:nvPr/>
          </p:nvSpPr>
          <p:spPr>
            <a:xfrm rot="-5400000">
              <a:off x="5618399" y="123664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8"/>
            <p:cNvSpPr/>
            <p:nvPr/>
          </p:nvSpPr>
          <p:spPr>
            <a:xfrm flipH="1">
              <a:off x="5849857" y="144407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8"/>
            <p:cNvSpPr/>
            <p:nvPr/>
          </p:nvSpPr>
          <p:spPr>
            <a:xfrm rot="-5400000">
              <a:off x="5987081" y="246974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8"/>
            <p:cNvSpPr/>
            <p:nvPr/>
          </p:nvSpPr>
          <p:spPr>
            <a:xfrm flipH="1">
              <a:off x="6222115" y="2677179"/>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8"/>
            <p:cNvSpPr/>
            <p:nvPr/>
          </p:nvSpPr>
          <p:spPr>
            <a:xfrm rot="-5400000">
              <a:off x="6675341" y="186224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8"/>
            <p:cNvSpPr/>
            <p:nvPr/>
          </p:nvSpPr>
          <p:spPr>
            <a:xfrm flipH="1">
              <a:off x="6908099" y="2069680"/>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rot="-5400000">
              <a:off x="6861141" y="247808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8"/>
            <p:cNvSpPr/>
            <p:nvPr/>
          </p:nvSpPr>
          <p:spPr>
            <a:xfrm flipH="1">
              <a:off x="7965266" y="269319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8"/>
            <p:cNvSpPr/>
            <p:nvPr/>
          </p:nvSpPr>
          <p:spPr>
            <a:xfrm flipH="1">
              <a:off x="8145082" y="330903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rot="-5400000">
              <a:off x="7047599" y="309534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flipH="1">
              <a:off x="7276649" y="330278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8"/>
            <p:cNvSpPr/>
            <p:nvPr/>
          </p:nvSpPr>
          <p:spPr>
            <a:xfrm rot="-5400000">
              <a:off x="7227414" y="3711189"/>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8"/>
            <p:cNvSpPr/>
            <p:nvPr/>
          </p:nvSpPr>
          <p:spPr>
            <a:xfrm flipH="1">
              <a:off x="7462448" y="391862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8"/>
            <p:cNvSpPr/>
            <p:nvPr/>
          </p:nvSpPr>
          <p:spPr>
            <a:xfrm rot="-5400000">
              <a:off x="8102491" y="37188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flipH="1">
              <a:off x="8334533" y="392629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rot="-5400000">
              <a:off x="8288290" y="433470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9" name="Google Shape;89;p8"/>
          <p:cNvSpPr txBox="1">
            <a:spLocks noGrp="1"/>
          </p:cNvSpPr>
          <p:nvPr>
            <p:ph type="title"/>
          </p:nvPr>
        </p:nvSpPr>
        <p:spPr>
          <a:xfrm>
            <a:off x="823850" y="866775"/>
            <a:ext cx="4587000" cy="3521100"/>
          </a:xfrm>
          <a:prstGeom prst="rect">
            <a:avLst/>
          </a:prstGeom>
        </p:spPr>
        <p:txBody>
          <a:bodyPr spcFirstLastPara="1" wrap="square" lIns="91425" tIns="91425" rIns="91425" bIns="91425" anchor="ctr"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0" name="Google Shape;90;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9"/>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9"/>
          <p:cNvSpPr txBox="1">
            <a:spLocks noGrp="1"/>
          </p:cNvSpPr>
          <p:nvPr>
            <p:ph type="title"/>
          </p:nvPr>
        </p:nvSpPr>
        <p:spPr>
          <a:xfrm>
            <a:off x="1297500" y="1658325"/>
            <a:ext cx="3036300" cy="17517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96" name="Google Shape;96;p9"/>
          <p:cNvSpPr txBox="1">
            <a:spLocks noGrp="1"/>
          </p:cNvSpPr>
          <p:nvPr>
            <p:ph type="subTitle" idx="1"/>
          </p:nvPr>
        </p:nvSpPr>
        <p:spPr>
          <a:xfrm>
            <a:off x="1297500" y="3538000"/>
            <a:ext cx="3036300" cy="5061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97" name="Google Shape;97;p9"/>
          <p:cNvSpPr txBox="1">
            <a:spLocks noGrp="1"/>
          </p:cNvSpPr>
          <p:nvPr>
            <p:ph type="body" idx="2"/>
          </p:nvPr>
        </p:nvSpPr>
        <p:spPr>
          <a:xfrm>
            <a:off x="4648200" y="1696600"/>
            <a:ext cx="3676800" cy="2347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8" name="Google Shape;9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0"/>
            <p:cNvSpPr/>
            <p:nvPr/>
          </p:nvSpPr>
          <p:spPr>
            <a:xfrm flipH="1">
              <a:off x="154125" y="3925529"/>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10"/>
          <p:cNvSpPr txBox="1">
            <a:spLocks noGrp="1"/>
          </p:cNvSpPr>
          <p:nvPr>
            <p:ph type="body" idx="1"/>
          </p:nvPr>
        </p:nvSpPr>
        <p:spPr>
          <a:xfrm>
            <a:off x="812725" y="4305375"/>
            <a:ext cx="6936000" cy="523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300"/>
              <a:buNone/>
              <a:defRPr/>
            </a:lvl1pPr>
          </a:lstStyle>
          <a:p>
            <a:endParaRPr/>
          </a:p>
        </p:txBody>
      </p:sp>
      <p:sp>
        <p:nvSpPr>
          <p:cNvPr id="104" name="Google Shape;10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1"/>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1"/>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1"/>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1"/>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1"/>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1"/>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1"/>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1"/>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1"/>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1"/>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1"/>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1"/>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1"/>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11"/>
          <p:cNvSpPr txBox="1">
            <a:spLocks noGrp="1"/>
          </p:cNvSpPr>
          <p:nvPr>
            <p:ph type="title" hasCustomPrompt="1"/>
          </p:nvPr>
        </p:nvSpPr>
        <p:spPr>
          <a:xfrm>
            <a:off x="823850" y="1284675"/>
            <a:ext cx="4776000" cy="1300800"/>
          </a:xfrm>
          <a:prstGeom prst="rect">
            <a:avLst/>
          </a:prstGeom>
        </p:spPr>
        <p:txBody>
          <a:bodyPr spcFirstLastPara="1" wrap="square" lIns="91425" tIns="91425" rIns="91425" bIns="91425" anchor="t" anchorCtr="0">
            <a:norm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a:spLocks noGrp="1"/>
          </p:cNvSpPr>
          <p:nvPr>
            <p:ph type="body" idx="1"/>
          </p:nvPr>
        </p:nvSpPr>
        <p:spPr>
          <a:xfrm>
            <a:off x="823850" y="2643124"/>
            <a:ext cx="4776000" cy="12189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27" name="Google Shape;12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8"/>
        <p:cNvGrpSpPr/>
        <p:nvPr/>
      </p:nvGrpSpPr>
      <p:grpSpPr>
        <a:xfrm>
          <a:off x="0" y="0"/>
          <a:ext cx="0" cy="0"/>
          <a:chOff x="0" y="0"/>
          <a:chExt cx="0" cy="0"/>
        </a:xfrm>
      </p:grpSpPr>
      <p:sp>
        <p:nvSpPr>
          <p:cNvPr id="129" name="Google Shape;12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focus">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marL="914400" lvl="1"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2pPr>
            <a:lvl3pPr marL="1371600" lvl="2"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3pPr>
            <a:lvl4pPr marL="1828800" lvl="3"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4pPr>
            <a:lvl5pPr marL="2286000" lvl="4"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5pPr>
            <a:lvl6pPr marL="2743200" lvl="5"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6pPr>
            <a:lvl7pPr marL="3200400" lvl="6"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7pPr>
            <a:lvl8pPr marL="3657600" lvl="7"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8pPr>
            <a:lvl9pPr marL="4114800" lvl="8"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ru"/>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1.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11.xml"/><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11.xml"/><Relationship Id="rId4" Type="http://schemas.openxmlformats.org/officeDocument/2006/relationships/image" Target="../media/image29.jp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11.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11.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33"/>
        <p:cNvGrpSpPr/>
        <p:nvPr/>
      </p:nvGrpSpPr>
      <p:grpSpPr>
        <a:xfrm>
          <a:off x="0" y="0"/>
          <a:ext cx="0" cy="0"/>
          <a:chOff x="0" y="0"/>
          <a:chExt cx="0" cy="0"/>
        </a:xfrm>
      </p:grpSpPr>
      <p:sp>
        <p:nvSpPr>
          <p:cNvPr id="134" name="Google Shape;134;p13"/>
          <p:cNvSpPr txBox="1">
            <a:spLocks noGrp="1"/>
          </p:cNvSpPr>
          <p:nvPr>
            <p:ph type="ctrTitle"/>
          </p:nvPr>
        </p:nvSpPr>
        <p:spPr>
          <a:xfrm>
            <a:off x="3003125" y="735175"/>
            <a:ext cx="5017500" cy="15789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b="1">
                <a:solidFill>
                  <a:schemeClr val="dk1"/>
                </a:solidFill>
              </a:rPr>
              <a:t>СОЦІОЛОГІЯ </a:t>
            </a:r>
            <a:endParaRPr b="1">
              <a:solidFill>
                <a:schemeClr val="dk1"/>
              </a:solidFill>
            </a:endParaRPr>
          </a:p>
          <a:p>
            <a:pPr marL="0" lvl="0" indent="0" algn="l" rtl="0">
              <a:spcBef>
                <a:spcPts val="0"/>
              </a:spcBef>
              <a:spcAft>
                <a:spcPts val="0"/>
              </a:spcAft>
              <a:buNone/>
            </a:pPr>
            <a:r>
              <a:rPr lang="ru" b="1">
                <a:solidFill>
                  <a:schemeClr val="dk1"/>
                </a:solidFill>
              </a:rPr>
              <a:t>ЯК </a:t>
            </a:r>
            <a:endParaRPr b="1">
              <a:solidFill>
                <a:schemeClr val="dk1"/>
              </a:solidFill>
            </a:endParaRPr>
          </a:p>
          <a:p>
            <a:pPr marL="0" lvl="0" indent="0" algn="l" rtl="0">
              <a:spcBef>
                <a:spcPts val="0"/>
              </a:spcBef>
              <a:spcAft>
                <a:spcPts val="0"/>
              </a:spcAft>
              <a:buNone/>
            </a:pPr>
            <a:r>
              <a:rPr lang="ru" b="1">
                <a:solidFill>
                  <a:schemeClr val="dk1"/>
                </a:solidFill>
              </a:rPr>
              <a:t>НАУКА</a:t>
            </a:r>
            <a:endParaRPr b="1">
              <a:solidFill>
                <a:schemeClr val="dk1"/>
              </a:solidFill>
            </a:endParaRPr>
          </a:p>
        </p:txBody>
      </p:sp>
      <p:sp>
        <p:nvSpPr>
          <p:cNvPr id="135" name="Google Shape;135;p13"/>
          <p:cNvSpPr txBox="1">
            <a:spLocks noGrp="1"/>
          </p:cNvSpPr>
          <p:nvPr>
            <p:ph type="subTitle" idx="1"/>
          </p:nvPr>
        </p:nvSpPr>
        <p:spPr>
          <a:xfrm>
            <a:off x="3920875" y="2951200"/>
            <a:ext cx="4633800" cy="1803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uk-UA" sz="1900" b="1" dirty="0">
                <a:solidFill>
                  <a:schemeClr val="dk1"/>
                </a:solidFill>
              </a:rPr>
              <a:t> </a:t>
            </a:r>
            <a:endParaRPr sz="1900" b="1" dirty="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39"/>
        <p:cNvGrpSpPr/>
        <p:nvPr/>
      </p:nvGrpSpPr>
      <p:grpSpPr>
        <a:xfrm>
          <a:off x="0" y="0"/>
          <a:ext cx="0" cy="0"/>
          <a:chOff x="0" y="0"/>
          <a:chExt cx="0" cy="0"/>
        </a:xfrm>
      </p:grpSpPr>
      <p:pic>
        <p:nvPicPr>
          <p:cNvPr id="140" name="Google Shape;140;p14"/>
          <p:cNvPicPr preferRelativeResize="0"/>
          <p:nvPr/>
        </p:nvPicPr>
        <p:blipFill>
          <a:blip r:embed="rId3">
            <a:alphaModFix/>
          </a:blip>
          <a:stretch>
            <a:fillRect/>
          </a:stretch>
        </p:blipFill>
        <p:spPr>
          <a:xfrm>
            <a:off x="1122075" y="596225"/>
            <a:ext cx="2466975" cy="1847850"/>
          </a:xfrm>
          <a:prstGeom prst="rect">
            <a:avLst/>
          </a:prstGeom>
          <a:noFill/>
          <a:ln>
            <a:noFill/>
          </a:ln>
        </p:spPr>
      </p:pic>
      <p:sp>
        <p:nvSpPr>
          <p:cNvPr id="141" name="Google Shape;141;p14"/>
          <p:cNvSpPr txBox="1"/>
          <p:nvPr/>
        </p:nvSpPr>
        <p:spPr>
          <a:xfrm>
            <a:off x="4173850" y="1250750"/>
            <a:ext cx="4117500" cy="538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300" b="1">
                <a:solidFill>
                  <a:srgbClr val="FFFF00"/>
                </a:solidFill>
                <a:latin typeface="Lato"/>
                <a:ea typeface="Lato"/>
                <a:cs typeface="Lato"/>
                <a:sym typeface="Lato"/>
              </a:rPr>
              <a:t>ОСНОВНІ ПИТАННЯ:</a:t>
            </a:r>
            <a:endParaRPr sz="2300" b="1">
              <a:solidFill>
                <a:srgbClr val="FFFF00"/>
              </a:solidFill>
              <a:latin typeface="Lato"/>
              <a:ea typeface="Lato"/>
              <a:cs typeface="Lato"/>
              <a:sym typeface="Lato"/>
            </a:endParaRPr>
          </a:p>
        </p:txBody>
      </p:sp>
      <p:sp>
        <p:nvSpPr>
          <p:cNvPr id="142" name="Google Shape;142;p14"/>
          <p:cNvSpPr txBox="1"/>
          <p:nvPr/>
        </p:nvSpPr>
        <p:spPr>
          <a:xfrm>
            <a:off x="1023700" y="2880925"/>
            <a:ext cx="7237500" cy="1723800"/>
          </a:xfrm>
          <a:prstGeom prst="rect">
            <a:avLst/>
          </a:prstGeom>
          <a:noFill/>
          <a:ln>
            <a:noFill/>
          </a:ln>
        </p:spPr>
        <p:txBody>
          <a:bodyPr spcFirstLastPara="1" wrap="square" lIns="91425" tIns="91425" rIns="91425" bIns="91425" anchor="t" anchorCtr="0">
            <a:spAutoFit/>
          </a:bodyPr>
          <a:lstStyle/>
          <a:p>
            <a:pPr marL="457200" lvl="0" indent="-355600" algn="l" rtl="0">
              <a:spcBef>
                <a:spcPts val="0"/>
              </a:spcBef>
              <a:spcAft>
                <a:spcPts val="0"/>
              </a:spcAft>
              <a:buSzPts val="2000"/>
              <a:buFont typeface="Georgia"/>
              <a:buAutoNum type="arabicParenR"/>
            </a:pPr>
            <a:r>
              <a:rPr lang="ru" sz="2000" b="1">
                <a:latin typeface="Georgia"/>
                <a:ea typeface="Georgia"/>
                <a:cs typeface="Georgia"/>
                <a:sym typeface="Georgia"/>
              </a:rPr>
              <a:t>Поняття соціології, її об’єкт та предмет</a:t>
            </a:r>
            <a:endParaRPr sz="2000" b="1">
              <a:latin typeface="Georgia"/>
              <a:ea typeface="Georgia"/>
              <a:cs typeface="Georgia"/>
              <a:sym typeface="Georgia"/>
            </a:endParaRPr>
          </a:p>
          <a:p>
            <a:pPr marL="457200" lvl="0" indent="-355600" algn="l" rtl="0">
              <a:spcBef>
                <a:spcPts val="0"/>
              </a:spcBef>
              <a:spcAft>
                <a:spcPts val="0"/>
              </a:spcAft>
              <a:buSzPts val="2000"/>
              <a:buFont typeface="Georgia"/>
              <a:buAutoNum type="arabicParenR"/>
            </a:pPr>
            <a:r>
              <a:rPr lang="ru" sz="2000" b="1">
                <a:latin typeface="Georgia"/>
                <a:ea typeface="Georgia"/>
                <a:cs typeface="Georgia"/>
                <a:sym typeface="Georgia"/>
              </a:rPr>
              <a:t>Методи та структура соціології</a:t>
            </a:r>
            <a:endParaRPr sz="2000" b="1">
              <a:latin typeface="Georgia"/>
              <a:ea typeface="Georgia"/>
              <a:cs typeface="Georgia"/>
              <a:sym typeface="Georgia"/>
            </a:endParaRPr>
          </a:p>
          <a:p>
            <a:pPr marL="457200" lvl="0" indent="-355600" algn="l" rtl="0">
              <a:spcBef>
                <a:spcPts val="0"/>
              </a:spcBef>
              <a:spcAft>
                <a:spcPts val="0"/>
              </a:spcAft>
              <a:buSzPts val="2000"/>
              <a:buFont typeface="Georgia"/>
              <a:buAutoNum type="arabicParenR"/>
            </a:pPr>
            <a:r>
              <a:rPr lang="ru" sz="2000" b="1">
                <a:latin typeface="Georgia"/>
                <a:ea typeface="Georgia"/>
                <a:cs typeface="Georgia"/>
                <a:sym typeface="Georgia"/>
              </a:rPr>
              <a:t>Основні завдання та функції соціології</a:t>
            </a:r>
            <a:endParaRPr sz="2000" b="1">
              <a:latin typeface="Georgia"/>
              <a:ea typeface="Georgia"/>
              <a:cs typeface="Georgia"/>
              <a:sym typeface="Georgia"/>
            </a:endParaRPr>
          </a:p>
          <a:p>
            <a:pPr marL="457200" lvl="0" indent="-355600" algn="l" rtl="0">
              <a:spcBef>
                <a:spcPts val="0"/>
              </a:spcBef>
              <a:spcAft>
                <a:spcPts val="0"/>
              </a:spcAft>
              <a:buSzPts val="2000"/>
              <a:buFont typeface="Georgia"/>
              <a:buAutoNum type="arabicParenR"/>
            </a:pPr>
            <a:r>
              <a:rPr lang="ru" sz="2000" b="1">
                <a:latin typeface="Georgia"/>
                <a:ea typeface="Georgia"/>
                <a:cs typeface="Georgia"/>
                <a:sym typeface="Georgia"/>
              </a:rPr>
              <a:t>Місце соціології в системі суспільних наук</a:t>
            </a:r>
            <a:endParaRPr sz="2000" b="1">
              <a:latin typeface="Georgia"/>
              <a:ea typeface="Georgia"/>
              <a:cs typeface="Georgia"/>
              <a:sym typeface="Georgia"/>
            </a:endParaRPr>
          </a:p>
          <a:p>
            <a:pPr marL="457200" lvl="0" indent="0" algn="l" rtl="0">
              <a:spcBef>
                <a:spcPts val="0"/>
              </a:spcBef>
              <a:spcAft>
                <a:spcPts val="0"/>
              </a:spcAft>
              <a:buNone/>
            </a:pPr>
            <a:endParaRPr sz="2000" b="1">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46"/>
        <p:cNvGrpSpPr/>
        <p:nvPr/>
      </p:nvGrpSpPr>
      <p:grpSpPr>
        <a:xfrm>
          <a:off x="0" y="0"/>
          <a:ext cx="0" cy="0"/>
          <a:chOff x="0" y="0"/>
          <a:chExt cx="0" cy="0"/>
        </a:xfrm>
      </p:grpSpPr>
      <p:pic>
        <p:nvPicPr>
          <p:cNvPr id="147" name="Google Shape;147;p15"/>
          <p:cNvPicPr preferRelativeResize="0"/>
          <p:nvPr/>
        </p:nvPicPr>
        <p:blipFill>
          <a:blip r:embed="rId3">
            <a:alphaModFix/>
          </a:blip>
          <a:stretch>
            <a:fillRect/>
          </a:stretch>
        </p:blipFill>
        <p:spPr>
          <a:xfrm>
            <a:off x="1212825" y="770750"/>
            <a:ext cx="2693375" cy="1407500"/>
          </a:xfrm>
          <a:prstGeom prst="rect">
            <a:avLst/>
          </a:prstGeom>
          <a:noFill/>
          <a:ln>
            <a:noFill/>
          </a:ln>
        </p:spPr>
      </p:pic>
      <p:sp>
        <p:nvSpPr>
          <p:cNvPr id="148" name="Google Shape;148;p15"/>
          <p:cNvSpPr txBox="1"/>
          <p:nvPr/>
        </p:nvSpPr>
        <p:spPr>
          <a:xfrm>
            <a:off x="4454900" y="590000"/>
            <a:ext cx="4089600" cy="1723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latin typeface="Georgia"/>
                <a:ea typeface="Georgia"/>
                <a:cs typeface="Georgia"/>
                <a:sym typeface="Georgia"/>
              </a:rPr>
              <a:t>Термін</a:t>
            </a:r>
            <a:r>
              <a:rPr lang="ru" sz="2000" b="1">
                <a:solidFill>
                  <a:srgbClr val="FFFF00"/>
                </a:solidFill>
                <a:latin typeface="Georgia"/>
                <a:ea typeface="Georgia"/>
                <a:cs typeface="Georgia"/>
                <a:sym typeface="Georgia"/>
              </a:rPr>
              <a:t> “соціологія” </a:t>
            </a:r>
            <a:r>
              <a:rPr lang="ru" sz="2000" b="1">
                <a:latin typeface="Georgia"/>
                <a:ea typeface="Georgia"/>
                <a:cs typeface="Georgia"/>
                <a:sym typeface="Georgia"/>
              </a:rPr>
              <a:t>походить від латинського societas (суспільство) та грецького logos (слово, вчення).</a:t>
            </a:r>
            <a:endParaRPr sz="2600" b="1">
              <a:latin typeface="Georgia"/>
              <a:ea typeface="Georgia"/>
              <a:cs typeface="Georgia"/>
              <a:sym typeface="Georgia"/>
            </a:endParaRPr>
          </a:p>
        </p:txBody>
      </p:sp>
      <p:sp>
        <p:nvSpPr>
          <p:cNvPr id="149" name="Google Shape;149;p15"/>
          <p:cNvSpPr txBox="1"/>
          <p:nvPr/>
        </p:nvSpPr>
        <p:spPr>
          <a:xfrm>
            <a:off x="1093850" y="2403100"/>
            <a:ext cx="7113300" cy="2465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1800" b="1" i="1">
                <a:latin typeface="Georgia"/>
                <a:ea typeface="Georgia"/>
                <a:cs typeface="Georgia"/>
                <a:sym typeface="Georgia"/>
              </a:rPr>
              <a:t>Соціологія - наука про суспільство та закономірності, що проявляються в суспільних явищах. </a:t>
            </a:r>
            <a:endParaRPr sz="1800" b="1" i="1">
              <a:latin typeface="Georgia"/>
              <a:ea typeface="Georgia"/>
              <a:cs typeface="Georgia"/>
              <a:sym typeface="Georgia"/>
            </a:endParaRPr>
          </a:p>
          <a:p>
            <a:pPr marL="0" lvl="0" indent="0" algn="l" rtl="0">
              <a:lnSpc>
                <a:spcPct val="115000"/>
              </a:lnSpc>
              <a:spcBef>
                <a:spcPts val="1200"/>
              </a:spcBef>
              <a:spcAft>
                <a:spcPts val="0"/>
              </a:spcAft>
              <a:buNone/>
            </a:pPr>
            <a:r>
              <a:rPr lang="ru" sz="1800" b="1" i="1">
                <a:latin typeface="Georgia"/>
                <a:ea typeface="Georgia"/>
                <a:cs typeface="Georgia"/>
                <a:sym typeface="Georgia"/>
              </a:rPr>
              <a:t>Виокремленню її в самостійну науку сприяли глибокі соціальні зміни, пов’язані з переходом від традиційного до індустріального суспільства. </a:t>
            </a:r>
            <a:endParaRPr sz="1800" b="1" i="1">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53"/>
        <p:cNvGrpSpPr/>
        <p:nvPr/>
      </p:nvGrpSpPr>
      <p:grpSpPr>
        <a:xfrm>
          <a:off x="0" y="0"/>
          <a:ext cx="0" cy="0"/>
          <a:chOff x="0" y="0"/>
          <a:chExt cx="0" cy="0"/>
        </a:xfrm>
      </p:grpSpPr>
      <p:pic>
        <p:nvPicPr>
          <p:cNvPr id="154" name="Google Shape;154;p16"/>
          <p:cNvPicPr preferRelativeResize="0"/>
          <p:nvPr/>
        </p:nvPicPr>
        <p:blipFill>
          <a:blip r:embed="rId3">
            <a:alphaModFix/>
          </a:blip>
          <a:stretch>
            <a:fillRect/>
          </a:stretch>
        </p:blipFill>
        <p:spPr>
          <a:xfrm>
            <a:off x="6125050" y="630225"/>
            <a:ext cx="2438400" cy="1876425"/>
          </a:xfrm>
          <a:prstGeom prst="rect">
            <a:avLst/>
          </a:prstGeom>
          <a:noFill/>
          <a:ln>
            <a:noFill/>
          </a:ln>
        </p:spPr>
      </p:pic>
      <p:sp>
        <p:nvSpPr>
          <p:cNvPr id="155" name="Google Shape;155;p16"/>
          <p:cNvSpPr txBox="1"/>
          <p:nvPr/>
        </p:nvSpPr>
        <p:spPr>
          <a:xfrm>
            <a:off x="6155325" y="2599850"/>
            <a:ext cx="2438400" cy="1493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1700" i="1">
                <a:latin typeface="Georgia"/>
                <a:ea typeface="Georgia"/>
                <a:cs typeface="Georgia"/>
                <a:sym typeface="Georgia"/>
              </a:rPr>
              <a:t>Огюст Конт (1798-1857) - французский вчений, родоначальник позитивізму</a:t>
            </a:r>
            <a:endParaRPr sz="1700" i="1">
              <a:latin typeface="Georgia"/>
              <a:ea typeface="Georgia"/>
              <a:cs typeface="Georgia"/>
              <a:sym typeface="Georgia"/>
            </a:endParaRPr>
          </a:p>
        </p:txBody>
      </p:sp>
      <p:sp>
        <p:nvSpPr>
          <p:cNvPr id="156" name="Google Shape;156;p16"/>
          <p:cNvSpPr txBox="1"/>
          <p:nvPr/>
        </p:nvSpPr>
        <p:spPr>
          <a:xfrm>
            <a:off x="361925" y="337275"/>
            <a:ext cx="5470800" cy="4590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1900" b="1">
                <a:latin typeface="Times New Roman"/>
                <a:ea typeface="Times New Roman"/>
                <a:cs typeface="Times New Roman"/>
                <a:sym typeface="Times New Roman"/>
              </a:rPr>
              <a:t>В науковий обіг поняття «соціологія» в першій третині ХІХ ст. ввів О. Конт, родоначальник позитивізму (напрям в соціології, який характеризується вимогою того, щоб наука мала справу лише з об’єктами, які піддаються спостереженню). </a:t>
            </a:r>
            <a:endParaRPr sz="1900" b="1">
              <a:latin typeface="Times New Roman"/>
              <a:ea typeface="Times New Roman"/>
              <a:cs typeface="Times New Roman"/>
              <a:sym typeface="Times New Roman"/>
            </a:endParaRPr>
          </a:p>
          <a:p>
            <a:pPr marL="0" lvl="0" indent="0" algn="l" rtl="0">
              <a:lnSpc>
                <a:spcPct val="115000"/>
              </a:lnSpc>
              <a:spcBef>
                <a:spcPts val="1200"/>
              </a:spcBef>
              <a:spcAft>
                <a:spcPts val="0"/>
              </a:spcAft>
              <a:buNone/>
            </a:pPr>
            <a:r>
              <a:rPr lang="ru" sz="1900" b="1">
                <a:latin typeface="Times New Roman"/>
                <a:ea typeface="Times New Roman"/>
                <a:cs typeface="Times New Roman"/>
                <a:sym typeface="Times New Roman"/>
              </a:rPr>
              <a:t>У праці «Курс позитивної філософії» (1838) він обґрунтував необхідність наукового підходу до вивчення суспільства і позначив поняттям «соціологія» універсальну науку, яка вивчає суспільство «позитивно», тобто спираючись на достовірні факти.  </a:t>
            </a:r>
            <a:endParaRPr sz="1900" b="1">
              <a:latin typeface="Times New Roman"/>
              <a:ea typeface="Times New Roman"/>
              <a:cs typeface="Times New Roman"/>
              <a:sym typeface="Times New Roman"/>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60"/>
        <p:cNvGrpSpPr/>
        <p:nvPr/>
      </p:nvGrpSpPr>
      <p:grpSpPr>
        <a:xfrm>
          <a:off x="0" y="0"/>
          <a:ext cx="0" cy="0"/>
          <a:chOff x="0" y="0"/>
          <a:chExt cx="0" cy="0"/>
        </a:xfrm>
      </p:grpSpPr>
      <p:pic>
        <p:nvPicPr>
          <p:cNvPr id="161" name="Google Shape;161;p17"/>
          <p:cNvPicPr preferRelativeResize="0"/>
          <p:nvPr/>
        </p:nvPicPr>
        <p:blipFill>
          <a:blip r:embed="rId3">
            <a:alphaModFix/>
          </a:blip>
          <a:stretch>
            <a:fillRect/>
          </a:stretch>
        </p:blipFill>
        <p:spPr>
          <a:xfrm>
            <a:off x="771775" y="649875"/>
            <a:ext cx="2209800" cy="2076450"/>
          </a:xfrm>
          <a:prstGeom prst="rect">
            <a:avLst/>
          </a:prstGeom>
          <a:noFill/>
          <a:ln>
            <a:noFill/>
          </a:ln>
        </p:spPr>
      </p:pic>
      <p:sp>
        <p:nvSpPr>
          <p:cNvPr id="162" name="Google Shape;162;p17"/>
          <p:cNvSpPr txBox="1"/>
          <p:nvPr/>
        </p:nvSpPr>
        <p:spPr>
          <a:xfrm>
            <a:off x="801025" y="2726325"/>
            <a:ext cx="2151300" cy="2016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1700">
                <a:latin typeface="Georgia"/>
                <a:ea typeface="Georgia"/>
                <a:cs typeface="Georgia"/>
                <a:sym typeface="Georgia"/>
              </a:rPr>
              <a:t>Еміль Дюркгейм (1858-1917)- французский соціолог і філософ, один із засновників соціології як науки</a:t>
            </a:r>
            <a:endParaRPr sz="1700">
              <a:latin typeface="Georgia"/>
              <a:ea typeface="Georgia"/>
              <a:cs typeface="Georgia"/>
              <a:sym typeface="Georgia"/>
            </a:endParaRPr>
          </a:p>
        </p:txBody>
      </p:sp>
      <p:sp>
        <p:nvSpPr>
          <p:cNvPr id="163" name="Google Shape;163;p17"/>
          <p:cNvSpPr txBox="1"/>
          <p:nvPr/>
        </p:nvSpPr>
        <p:spPr>
          <a:xfrm>
            <a:off x="3302525" y="491875"/>
            <a:ext cx="5157600" cy="44484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2000" b="1">
                <a:latin typeface="Georgia"/>
                <a:ea typeface="Georgia"/>
                <a:cs typeface="Georgia"/>
                <a:sym typeface="Georgia"/>
              </a:rPr>
              <a:t>Першим, хто дав «вузьке» трактування соціології як науки, був Е. Дюркгейм. </a:t>
            </a:r>
            <a:endParaRPr sz="2000" b="1">
              <a:latin typeface="Georgia"/>
              <a:ea typeface="Georgia"/>
              <a:cs typeface="Georgia"/>
              <a:sym typeface="Georgia"/>
            </a:endParaRPr>
          </a:p>
          <a:p>
            <a:pPr marL="0" lvl="0" indent="0" algn="l" rtl="0">
              <a:lnSpc>
                <a:spcPct val="115000"/>
              </a:lnSpc>
              <a:spcBef>
                <a:spcPts val="1200"/>
              </a:spcBef>
              <a:spcAft>
                <a:spcPts val="0"/>
              </a:spcAft>
              <a:buNone/>
            </a:pPr>
            <a:r>
              <a:rPr lang="ru" sz="2000" b="1">
                <a:latin typeface="Georgia"/>
                <a:ea typeface="Georgia"/>
                <a:cs typeface="Georgia"/>
                <a:sym typeface="Georgia"/>
              </a:rPr>
              <a:t>Саме з його ім’ям пов’язаний перехід соціології від науки, що є  тотожною суспільствознавству, до науки, що зосереджена на вивченні соціальних явищ, процесів та відносин, тобто самостійної науки, яка межує з іншими науками про суспільство.   </a:t>
            </a:r>
            <a:endParaRPr sz="2000" b="1">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67"/>
        <p:cNvGrpSpPr/>
        <p:nvPr/>
      </p:nvGrpSpPr>
      <p:grpSpPr>
        <a:xfrm>
          <a:off x="0" y="0"/>
          <a:ext cx="0" cy="0"/>
          <a:chOff x="0" y="0"/>
          <a:chExt cx="0" cy="0"/>
        </a:xfrm>
      </p:grpSpPr>
      <p:pic>
        <p:nvPicPr>
          <p:cNvPr id="168" name="Google Shape;168;p18"/>
          <p:cNvPicPr preferRelativeResize="0"/>
          <p:nvPr/>
        </p:nvPicPr>
        <p:blipFill>
          <a:blip r:embed="rId3">
            <a:alphaModFix/>
          </a:blip>
          <a:stretch>
            <a:fillRect/>
          </a:stretch>
        </p:blipFill>
        <p:spPr>
          <a:xfrm>
            <a:off x="771862" y="1125450"/>
            <a:ext cx="2245538" cy="1712550"/>
          </a:xfrm>
          <a:prstGeom prst="rect">
            <a:avLst/>
          </a:prstGeom>
          <a:noFill/>
          <a:ln>
            <a:noFill/>
          </a:ln>
        </p:spPr>
      </p:pic>
      <p:sp>
        <p:nvSpPr>
          <p:cNvPr id="169" name="Google Shape;169;p18"/>
          <p:cNvSpPr txBox="1"/>
          <p:nvPr/>
        </p:nvSpPr>
        <p:spPr>
          <a:xfrm>
            <a:off x="3260250" y="983700"/>
            <a:ext cx="5256000" cy="33864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1200"/>
              </a:spcBef>
              <a:spcAft>
                <a:spcPts val="0"/>
              </a:spcAft>
              <a:buNone/>
            </a:pPr>
            <a:r>
              <a:rPr lang="ru" sz="2000" b="1">
                <a:latin typeface="Georgia"/>
                <a:ea typeface="Georgia"/>
                <a:cs typeface="Georgia"/>
                <a:sym typeface="Georgia"/>
              </a:rPr>
              <a:t>  – за рахунок запозичення з інших наук пізнавальних засобів </a:t>
            </a:r>
            <a:r>
              <a:rPr lang="ru" sz="2000">
                <a:latin typeface="Georgia"/>
                <a:ea typeface="Georgia"/>
                <a:cs typeface="Georgia"/>
                <a:sym typeface="Georgia"/>
              </a:rPr>
              <a:t>(методів, методик, понять) з подальшою адаптацією до дослідницьких інтересів соціології. Особливо багато запозичила соціологія з біології, філософії, психології, статистики, математики;</a:t>
            </a:r>
            <a:endParaRPr sz="2000">
              <a:latin typeface="Georgia"/>
              <a:ea typeface="Georgia"/>
              <a:cs typeface="Georgia"/>
              <a:sym typeface="Georgia"/>
            </a:endParaRPr>
          </a:p>
          <a:p>
            <a:pPr marL="0" lvl="0" indent="0" algn="just" rtl="0">
              <a:lnSpc>
                <a:spcPct val="115000"/>
              </a:lnSpc>
              <a:spcBef>
                <a:spcPts val="1200"/>
              </a:spcBef>
              <a:spcAft>
                <a:spcPts val="0"/>
              </a:spcAft>
              <a:buNone/>
            </a:pPr>
            <a:r>
              <a:rPr lang="ru" sz="2000" b="1">
                <a:latin typeface="Georgia"/>
                <a:ea typeface="Georgia"/>
                <a:cs typeface="Georgia"/>
                <a:sym typeface="Georgia"/>
              </a:rPr>
              <a:t>– за рахунок внутрішніх резервів.  </a:t>
            </a:r>
            <a:endParaRPr sz="2000" b="1">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pic>
        <p:nvPicPr>
          <p:cNvPr id="170" name="Google Shape;170;p18"/>
          <p:cNvPicPr preferRelativeResize="0"/>
          <p:nvPr/>
        </p:nvPicPr>
        <p:blipFill>
          <a:blip r:embed="rId4">
            <a:alphaModFix/>
          </a:blip>
          <a:stretch>
            <a:fillRect/>
          </a:stretch>
        </p:blipFill>
        <p:spPr>
          <a:xfrm>
            <a:off x="771850" y="3102986"/>
            <a:ext cx="2245550" cy="1681990"/>
          </a:xfrm>
          <a:prstGeom prst="rect">
            <a:avLst/>
          </a:prstGeom>
          <a:noFill/>
          <a:ln>
            <a:noFill/>
          </a:ln>
        </p:spPr>
      </p:pic>
      <p:sp>
        <p:nvSpPr>
          <p:cNvPr id="171" name="Google Shape;171;p18"/>
          <p:cNvSpPr txBox="1"/>
          <p:nvPr/>
        </p:nvSpPr>
        <p:spPr>
          <a:xfrm>
            <a:off x="651150" y="337275"/>
            <a:ext cx="7841700" cy="5232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200"/>
              </a:spcBef>
              <a:spcAft>
                <a:spcPts val="0"/>
              </a:spcAft>
              <a:buNone/>
            </a:pPr>
            <a:r>
              <a:rPr lang="ru" sz="2200" b="1">
                <a:solidFill>
                  <a:srgbClr val="FFFF00"/>
                </a:solidFill>
                <a:latin typeface="Georgia"/>
                <a:ea typeface="Georgia"/>
                <a:cs typeface="Georgia"/>
                <a:sym typeface="Georgia"/>
              </a:rPr>
              <a:t>Розвиток соціології йшов двома шляхами:</a:t>
            </a:r>
            <a:endParaRPr sz="1600">
              <a:solidFill>
                <a:srgbClr val="FFFF00"/>
              </a:solidFill>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75"/>
        <p:cNvGrpSpPr/>
        <p:nvPr/>
      </p:nvGrpSpPr>
      <p:grpSpPr>
        <a:xfrm>
          <a:off x="0" y="0"/>
          <a:ext cx="0" cy="0"/>
          <a:chOff x="0" y="0"/>
          <a:chExt cx="0" cy="0"/>
        </a:xfrm>
      </p:grpSpPr>
      <p:pic>
        <p:nvPicPr>
          <p:cNvPr id="176" name="Google Shape;176;p19"/>
          <p:cNvPicPr preferRelativeResize="0"/>
          <p:nvPr/>
        </p:nvPicPr>
        <p:blipFill>
          <a:blip r:embed="rId3">
            <a:alphaModFix/>
          </a:blip>
          <a:stretch>
            <a:fillRect/>
          </a:stretch>
        </p:blipFill>
        <p:spPr>
          <a:xfrm>
            <a:off x="6643175" y="2388100"/>
            <a:ext cx="1619250" cy="1828800"/>
          </a:xfrm>
          <a:prstGeom prst="rect">
            <a:avLst/>
          </a:prstGeom>
          <a:noFill/>
          <a:ln>
            <a:noFill/>
          </a:ln>
        </p:spPr>
      </p:pic>
      <p:sp>
        <p:nvSpPr>
          <p:cNvPr id="177" name="Google Shape;177;p19"/>
          <p:cNvSpPr txBox="1"/>
          <p:nvPr/>
        </p:nvSpPr>
        <p:spPr>
          <a:xfrm>
            <a:off x="1039925" y="646450"/>
            <a:ext cx="7222500" cy="1416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Georgia"/>
                <a:ea typeface="Georgia"/>
                <a:cs typeface="Georgia"/>
                <a:sym typeface="Georgia"/>
              </a:rPr>
              <a:t>Соціологія розвивалась швидкими темпами, спочатку у вигляді національних шкіл, а потім – інтегруючись в єдиний загальноприйнятий комплекс знань, течій, парадигм. </a:t>
            </a:r>
            <a:endParaRPr sz="2000" b="1">
              <a:latin typeface="Georgia"/>
              <a:ea typeface="Georgia"/>
              <a:cs typeface="Georgia"/>
              <a:sym typeface="Georgia"/>
            </a:endParaRPr>
          </a:p>
        </p:txBody>
      </p:sp>
      <p:sp>
        <p:nvSpPr>
          <p:cNvPr id="178" name="Google Shape;178;p19"/>
          <p:cNvSpPr txBox="1"/>
          <p:nvPr/>
        </p:nvSpPr>
        <p:spPr>
          <a:xfrm>
            <a:off x="885375" y="2217400"/>
            <a:ext cx="4834200" cy="2170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2000" b="1">
                <a:latin typeface="Georgia"/>
                <a:ea typeface="Georgia"/>
                <a:cs typeface="Georgia"/>
                <a:sym typeface="Georgia"/>
              </a:rPr>
              <a:t>Сучасна соціологія є складною системою ідей, гіпотез, концепцій, теорій, методів дослідження й способів інтерпретації соціальних явищ. </a:t>
            </a:r>
            <a:endParaRPr sz="2000" b="1">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82"/>
        <p:cNvGrpSpPr/>
        <p:nvPr/>
      </p:nvGrpSpPr>
      <p:grpSpPr>
        <a:xfrm>
          <a:off x="0" y="0"/>
          <a:ext cx="0" cy="0"/>
          <a:chOff x="0" y="0"/>
          <a:chExt cx="0" cy="0"/>
        </a:xfrm>
      </p:grpSpPr>
      <p:sp>
        <p:nvSpPr>
          <p:cNvPr id="183" name="Google Shape;183;p20"/>
          <p:cNvSpPr txBox="1"/>
          <p:nvPr/>
        </p:nvSpPr>
        <p:spPr>
          <a:xfrm>
            <a:off x="786975" y="393500"/>
            <a:ext cx="7659000" cy="492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solidFill>
                  <a:srgbClr val="FFFF00"/>
                </a:solidFill>
                <a:latin typeface="Georgia"/>
                <a:ea typeface="Georgia"/>
                <a:cs typeface="Georgia"/>
                <a:sym typeface="Georgia"/>
              </a:rPr>
              <a:t>ОСНОВНІ РИСИ РОЗВИТКУ СОЦІОЛОГІЇ ЯК НАУКИ:</a:t>
            </a:r>
            <a:endParaRPr sz="2000" b="1">
              <a:solidFill>
                <a:srgbClr val="FFFF00"/>
              </a:solidFill>
              <a:latin typeface="Georgia"/>
              <a:ea typeface="Georgia"/>
              <a:cs typeface="Georgia"/>
              <a:sym typeface="Georgia"/>
            </a:endParaRPr>
          </a:p>
        </p:txBody>
      </p:sp>
      <p:sp>
        <p:nvSpPr>
          <p:cNvPr id="184" name="Google Shape;184;p20"/>
          <p:cNvSpPr txBox="1"/>
          <p:nvPr/>
        </p:nvSpPr>
        <p:spPr>
          <a:xfrm>
            <a:off x="407550" y="1025900"/>
            <a:ext cx="8277300" cy="3808500"/>
          </a:xfrm>
          <a:prstGeom prst="rect">
            <a:avLst/>
          </a:prstGeom>
          <a:noFill/>
          <a:ln>
            <a:noFill/>
          </a:ln>
        </p:spPr>
        <p:txBody>
          <a:bodyPr spcFirstLastPara="1" wrap="square" lIns="91425" tIns="91425" rIns="91425" bIns="91425" anchor="ctr" anchorCtr="0">
            <a:noAutofit/>
          </a:bodyPr>
          <a:lstStyle/>
          <a:p>
            <a:pPr marL="457200" lvl="0" indent="-355600" algn="just" rtl="0">
              <a:lnSpc>
                <a:spcPct val="100000"/>
              </a:lnSpc>
              <a:spcBef>
                <a:spcPts val="0"/>
              </a:spcBef>
              <a:spcAft>
                <a:spcPts val="0"/>
              </a:spcAft>
              <a:buClr>
                <a:srgbClr val="FFFF00"/>
              </a:buClr>
              <a:buSzPts val="2000"/>
              <a:buFont typeface="Georgia"/>
              <a:buChar char="❏"/>
            </a:pPr>
            <a:r>
              <a:rPr lang="ru" sz="2000" b="1">
                <a:solidFill>
                  <a:srgbClr val="FFFF00"/>
                </a:solidFill>
                <a:latin typeface="Georgia"/>
                <a:ea typeface="Georgia"/>
                <a:cs typeface="Georgia"/>
                <a:sym typeface="Georgia"/>
              </a:rPr>
              <a:t>інтернаціоналізація</a:t>
            </a:r>
            <a:r>
              <a:rPr lang="ru" sz="2000">
                <a:latin typeface="Georgia"/>
                <a:ea typeface="Georgia"/>
                <a:cs typeface="Georgia"/>
                <a:sym typeface="Georgia"/>
              </a:rPr>
              <a:t> (зростання кількості праць з соціології у всіх цивілізованих державах світу);</a:t>
            </a:r>
            <a:endParaRPr sz="2000">
              <a:latin typeface="Georgia"/>
              <a:ea typeface="Georgia"/>
              <a:cs typeface="Georgia"/>
              <a:sym typeface="Georgia"/>
            </a:endParaRPr>
          </a:p>
          <a:p>
            <a:pPr marL="457200" lvl="0" indent="-355600" algn="just" rtl="0">
              <a:lnSpc>
                <a:spcPct val="100000"/>
              </a:lnSpc>
              <a:spcBef>
                <a:spcPts val="0"/>
              </a:spcBef>
              <a:spcAft>
                <a:spcPts val="0"/>
              </a:spcAft>
              <a:buClr>
                <a:srgbClr val="FFFF00"/>
              </a:buClr>
              <a:buSzPts val="2000"/>
              <a:buFont typeface="Georgia"/>
              <a:buChar char="❏"/>
            </a:pPr>
            <a:r>
              <a:rPr lang="ru" sz="2000" b="1">
                <a:solidFill>
                  <a:srgbClr val="FFFF00"/>
                </a:solidFill>
                <a:latin typeface="Georgia"/>
                <a:ea typeface="Georgia"/>
                <a:cs typeface="Georgia"/>
                <a:sym typeface="Georgia"/>
              </a:rPr>
              <a:t>академізація</a:t>
            </a:r>
            <a:r>
              <a:rPr lang="ru" sz="2000">
                <a:latin typeface="Georgia"/>
                <a:ea typeface="Georgia"/>
                <a:cs typeface="Georgia"/>
                <a:sym typeface="Georgia"/>
              </a:rPr>
              <a:t> (перетворення соціології в академічну науку, яка посідає чільне місце в університетських програмах);</a:t>
            </a:r>
            <a:endParaRPr sz="2000">
              <a:latin typeface="Georgia"/>
              <a:ea typeface="Georgia"/>
              <a:cs typeface="Georgia"/>
              <a:sym typeface="Georgia"/>
            </a:endParaRPr>
          </a:p>
          <a:p>
            <a:pPr marL="457200" lvl="0" indent="-355600" algn="just" rtl="0">
              <a:lnSpc>
                <a:spcPct val="100000"/>
              </a:lnSpc>
              <a:spcBef>
                <a:spcPts val="0"/>
              </a:spcBef>
              <a:spcAft>
                <a:spcPts val="0"/>
              </a:spcAft>
              <a:buClr>
                <a:srgbClr val="FFFF00"/>
              </a:buClr>
              <a:buSzPts val="2000"/>
              <a:buFont typeface="Georgia"/>
              <a:buChar char="❏"/>
            </a:pPr>
            <a:r>
              <a:rPr lang="ru" sz="2000" b="1">
                <a:solidFill>
                  <a:srgbClr val="FFFF00"/>
                </a:solidFill>
                <a:latin typeface="Georgia"/>
                <a:ea typeface="Georgia"/>
                <a:cs typeface="Georgia"/>
                <a:sym typeface="Georgia"/>
              </a:rPr>
              <a:t>експертизація</a:t>
            </a:r>
            <a:r>
              <a:rPr lang="ru" sz="2000">
                <a:solidFill>
                  <a:srgbClr val="FFFF00"/>
                </a:solidFill>
                <a:latin typeface="Georgia"/>
                <a:ea typeface="Georgia"/>
                <a:cs typeface="Georgia"/>
                <a:sym typeface="Georgia"/>
              </a:rPr>
              <a:t> </a:t>
            </a:r>
            <a:r>
              <a:rPr lang="ru" sz="2000">
                <a:latin typeface="Georgia"/>
                <a:ea typeface="Georgia"/>
                <a:cs typeface="Georgia"/>
                <a:sym typeface="Georgia"/>
              </a:rPr>
              <a:t>(широке залучення соціологів як експертів до діяльності державних, громадських організацій, до праці в галузі соціальної роботи);</a:t>
            </a:r>
            <a:endParaRPr sz="2000">
              <a:latin typeface="Georgia"/>
              <a:ea typeface="Georgia"/>
              <a:cs typeface="Georgia"/>
              <a:sym typeface="Georgia"/>
            </a:endParaRPr>
          </a:p>
          <a:p>
            <a:pPr marL="457200" lvl="0" indent="-355600" algn="just" rtl="0">
              <a:lnSpc>
                <a:spcPct val="100000"/>
              </a:lnSpc>
              <a:spcBef>
                <a:spcPts val="0"/>
              </a:spcBef>
              <a:spcAft>
                <a:spcPts val="0"/>
              </a:spcAft>
              <a:buClr>
                <a:srgbClr val="FFFF00"/>
              </a:buClr>
              <a:buSzPts val="2000"/>
              <a:buFont typeface="Georgia"/>
              <a:buChar char="❏"/>
            </a:pPr>
            <a:r>
              <a:rPr lang="ru" sz="2000" b="1">
                <a:solidFill>
                  <a:srgbClr val="FFFF00"/>
                </a:solidFill>
                <a:latin typeface="Georgia"/>
                <a:ea typeface="Georgia"/>
                <a:cs typeface="Georgia"/>
                <a:sym typeface="Georgia"/>
              </a:rPr>
              <a:t>фактографізація</a:t>
            </a:r>
            <a:r>
              <a:rPr lang="ru" sz="2000">
                <a:latin typeface="Georgia"/>
                <a:ea typeface="Georgia"/>
                <a:cs typeface="Georgia"/>
                <a:sym typeface="Georgia"/>
              </a:rPr>
              <a:t> (зростання її об’єктивності, точності й індуктивності, вдосконалення кількісних та якісних методів досліджень, поліпшення техніки їх проведення);</a:t>
            </a:r>
            <a:endParaRPr sz="2000">
              <a:latin typeface="Georgia"/>
              <a:ea typeface="Georgia"/>
              <a:cs typeface="Georgia"/>
              <a:sym typeface="Georgia"/>
            </a:endParaRPr>
          </a:p>
          <a:p>
            <a:pPr marL="457200" lvl="0" indent="-355600" algn="just" rtl="0">
              <a:lnSpc>
                <a:spcPct val="100000"/>
              </a:lnSpc>
              <a:spcBef>
                <a:spcPts val="0"/>
              </a:spcBef>
              <a:spcAft>
                <a:spcPts val="0"/>
              </a:spcAft>
              <a:buClr>
                <a:srgbClr val="FFFF00"/>
              </a:buClr>
              <a:buSzPts val="2000"/>
              <a:buFont typeface="Georgia"/>
              <a:buChar char="❏"/>
            </a:pPr>
            <a:r>
              <a:rPr lang="ru" sz="2000" b="1">
                <a:solidFill>
                  <a:srgbClr val="FFFF00"/>
                </a:solidFill>
                <a:latin typeface="Georgia"/>
                <a:ea typeface="Georgia"/>
                <a:cs typeface="Georgia"/>
                <a:sym typeface="Georgia"/>
              </a:rPr>
              <a:t>диференціація</a:t>
            </a:r>
            <a:r>
              <a:rPr lang="ru" sz="2000" b="1">
                <a:latin typeface="Georgia"/>
                <a:ea typeface="Georgia"/>
                <a:cs typeface="Georgia"/>
                <a:sym typeface="Georgia"/>
              </a:rPr>
              <a:t> </a:t>
            </a:r>
            <a:r>
              <a:rPr lang="ru" sz="2000">
                <a:latin typeface="Georgia"/>
                <a:ea typeface="Georgia"/>
                <a:cs typeface="Georgia"/>
                <a:sym typeface="Georgia"/>
              </a:rPr>
              <a:t>(зростання її спеціалізацій, виникнення нових галузей всередині соціологічної науки). </a:t>
            </a:r>
            <a:endParaRPr sz="2000">
              <a:latin typeface="Georgia"/>
              <a:ea typeface="Georgia"/>
              <a:cs typeface="Georgia"/>
              <a:sym typeface="Georgia"/>
            </a:endParaRPr>
          </a:p>
          <a:p>
            <a:pPr marL="457200" lvl="0" indent="0" algn="l" rtl="0">
              <a:lnSpc>
                <a:spcPct val="100000"/>
              </a:lnSpc>
              <a:spcBef>
                <a:spcPts val="0"/>
              </a:spcBef>
              <a:spcAft>
                <a:spcPts val="0"/>
              </a:spcAft>
              <a:buNone/>
            </a:pPr>
            <a:endParaRPr>
              <a:latin typeface="Lato"/>
              <a:ea typeface="Lato"/>
              <a:cs typeface="Lato"/>
              <a:sym typeface="La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88"/>
        <p:cNvGrpSpPr/>
        <p:nvPr/>
      </p:nvGrpSpPr>
      <p:grpSpPr>
        <a:xfrm>
          <a:off x="0" y="0"/>
          <a:ext cx="0" cy="0"/>
          <a:chOff x="0" y="0"/>
          <a:chExt cx="0" cy="0"/>
        </a:xfrm>
      </p:grpSpPr>
      <p:pic>
        <p:nvPicPr>
          <p:cNvPr id="189" name="Google Shape;189;p21"/>
          <p:cNvPicPr preferRelativeResize="0"/>
          <p:nvPr/>
        </p:nvPicPr>
        <p:blipFill>
          <a:blip r:embed="rId3">
            <a:alphaModFix/>
          </a:blip>
          <a:stretch>
            <a:fillRect/>
          </a:stretch>
        </p:blipFill>
        <p:spPr>
          <a:xfrm>
            <a:off x="967525" y="531850"/>
            <a:ext cx="2371725" cy="1924050"/>
          </a:xfrm>
          <a:prstGeom prst="rect">
            <a:avLst/>
          </a:prstGeom>
          <a:noFill/>
          <a:ln>
            <a:noFill/>
          </a:ln>
        </p:spPr>
      </p:pic>
      <p:sp>
        <p:nvSpPr>
          <p:cNvPr id="190" name="Google Shape;190;p21"/>
          <p:cNvSpPr txBox="1"/>
          <p:nvPr/>
        </p:nvSpPr>
        <p:spPr>
          <a:xfrm>
            <a:off x="3625750" y="772925"/>
            <a:ext cx="4792200" cy="1108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latin typeface="Georgia"/>
                <a:ea typeface="Georgia"/>
                <a:cs typeface="Georgia"/>
                <a:sym typeface="Georgia"/>
              </a:rPr>
              <a:t>Сучасна соціологія поділяється на низку пануючих парадигм і відповідних шкіл та напрямів. </a:t>
            </a:r>
            <a:endParaRPr sz="2000" b="1">
              <a:latin typeface="Georgia"/>
              <a:ea typeface="Georgia"/>
              <a:cs typeface="Georgia"/>
              <a:sym typeface="Georgia"/>
            </a:endParaRPr>
          </a:p>
        </p:txBody>
      </p:sp>
      <p:sp>
        <p:nvSpPr>
          <p:cNvPr id="191" name="Google Shape;191;p21"/>
          <p:cNvSpPr txBox="1"/>
          <p:nvPr/>
        </p:nvSpPr>
        <p:spPr>
          <a:xfrm>
            <a:off x="885350" y="2698225"/>
            <a:ext cx="7237500" cy="203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solidFill>
                  <a:srgbClr val="FFFF00"/>
                </a:solidFill>
                <a:latin typeface="Georgia"/>
                <a:ea typeface="Georgia"/>
                <a:cs typeface="Georgia"/>
                <a:sym typeface="Georgia"/>
              </a:rPr>
              <a:t>Соціологія</a:t>
            </a:r>
            <a:r>
              <a:rPr lang="ru" sz="2000" b="1">
                <a:latin typeface="Georgia"/>
                <a:ea typeface="Georgia"/>
                <a:cs typeface="Georgia"/>
                <a:sym typeface="Georgia"/>
              </a:rPr>
              <a:t> – поліцентрична, поліпарадигмальна, з багатьма пізнавальними технологіями наука, що вивчає форми, закони та закономірності конструювання, функціонування та розвитку соціальної реальності через взаємодію індивідів та їх груп і спільнот.</a:t>
            </a:r>
            <a:endParaRPr sz="2000" b="1">
              <a:latin typeface="Georgia"/>
              <a:ea typeface="Georgia"/>
              <a:cs typeface="Georgia"/>
              <a:sym typeface="Georgi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95"/>
        <p:cNvGrpSpPr/>
        <p:nvPr/>
      </p:nvGrpSpPr>
      <p:grpSpPr>
        <a:xfrm>
          <a:off x="0" y="0"/>
          <a:ext cx="0" cy="0"/>
          <a:chOff x="0" y="0"/>
          <a:chExt cx="0" cy="0"/>
        </a:xfrm>
      </p:grpSpPr>
      <p:sp>
        <p:nvSpPr>
          <p:cNvPr id="196" name="Google Shape;196;p22"/>
          <p:cNvSpPr txBox="1"/>
          <p:nvPr/>
        </p:nvSpPr>
        <p:spPr>
          <a:xfrm>
            <a:off x="1096150" y="393500"/>
            <a:ext cx="7293600" cy="492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solidFill>
                  <a:srgbClr val="FFFF00"/>
                </a:solidFill>
                <a:latin typeface="Georgia"/>
                <a:ea typeface="Georgia"/>
                <a:cs typeface="Georgia"/>
                <a:sym typeface="Georgia"/>
              </a:rPr>
              <a:t>ОСОБЛИВІ РИСИ СОЦІОЛОГІЇ ЯК НАУКИ:</a:t>
            </a:r>
            <a:endParaRPr sz="2000" b="1">
              <a:solidFill>
                <a:srgbClr val="FFFF00"/>
              </a:solidFill>
              <a:latin typeface="Georgia"/>
              <a:ea typeface="Georgia"/>
              <a:cs typeface="Georgia"/>
              <a:sym typeface="Georgia"/>
            </a:endParaRPr>
          </a:p>
        </p:txBody>
      </p:sp>
      <p:sp>
        <p:nvSpPr>
          <p:cNvPr id="197" name="Google Shape;197;p22"/>
          <p:cNvSpPr txBox="1"/>
          <p:nvPr/>
        </p:nvSpPr>
        <p:spPr>
          <a:xfrm>
            <a:off x="590250" y="847800"/>
            <a:ext cx="7799400" cy="3848100"/>
          </a:xfrm>
          <a:prstGeom prst="rect">
            <a:avLst/>
          </a:prstGeom>
          <a:noFill/>
          <a:ln>
            <a:noFill/>
          </a:ln>
        </p:spPr>
        <p:txBody>
          <a:bodyPr spcFirstLastPara="1" wrap="square" lIns="91425" tIns="91425" rIns="91425" bIns="91425" anchor="t" anchorCtr="0">
            <a:spAutoFit/>
          </a:bodyPr>
          <a:lstStyle/>
          <a:p>
            <a:pPr marL="457200" lvl="0" indent="-393700" algn="l" rtl="0">
              <a:spcBef>
                <a:spcPts val="0"/>
              </a:spcBef>
              <a:spcAft>
                <a:spcPts val="0"/>
              </a:spcAft>
              <a:buClr>
                <a:schemeClr val="dk1"/>
              </a:buClr>
              <a:buSzPts val="2600"/>
              <a:buFont typeface="Georgia"/>
              <a:buChar char="➢"/>
            </a:pPr>
            <a:r>
              <a:rPr lang="ru" sz="2000">
                <a:latin typeface="Georgia"/>
                <a:ea typeface="Georgia"/>
                <a:cs typeface="Georgia"/>
                <a:sym typeface="Georgia"/>
              </a:rPr>
              <a:t>Соціологія </a:t>
            </a:r>
            <a:r>
              <a:rPr lang="ru" sz="2000">
                <a:solidFill>
                  <a:srgbClr val="FFFF00"/>
                </a:solidFill>
                <a:latin typeface="Georgia"/>
                <a:ea typeface="Georgia"/>
                <a:cs typeface="Georgia"/>
                <a:sym typeface="Georgia"/>
              </a:rPr>
              <a:t>водночас є наукою теоретичною та емпіричною</a:t>
            </a:r>
            <a:r>
              <a:rPr lang="ru" sz="2000">
                <a:latin typeface="Georgia"/>
                <a:ea typeface="Georgia"/>
                <a:cs typeface="Georgia"/>
                <a:sym typeface="Georgia"/>
              </a:rPr>
              <a:t>. Теорія спирається на систематизовані спостереження соціальної дійсності, яка піддається квантифікації, тобто кількісному виразу якісних ознак, виміру, точним методам аналізу. 	</a:t>
            </a:r>
            <a:endParaRPr sz="2000">
              <a:latin typeface="Georgia"/>
              <a:ea typeface="Georgia"/>
              <a:cs typeface="Georgia"/>
              <a:sym typeface="Georgia"/>
            </a:endParaRPr>
          </a:p>
          <a:p>
            <a:pPr marL="457200" lvl="0" indent="-393700" algn="l" rtl="0">
              <a:spcBef>
                <a:spcPts val="0"/>
              </a:spcBef>
              <a:spcAft>
                <a:spcPts val="0"/>
              </a:spcAft>
              <a:buSzPts val="2600"/>
              <a:buFont typeface="Georgia"/>
              <a:buChar char="➢"/>
            </a:pPr>
            <a:r>
              <a:rPr lang="ru" sz="2000">
                <a:latin typeface="Georgia"/>
                <a:ea typeface="Georgia"/>
                <a:cs typeface="Georgia"/>
                <a:sym typeface="Georgia"/>
              </a:rPr>
              <a:t>Соціологія – </a:t>
            </a:r>
            <a:r>
              <a:rPr lang="ru" sz="2000">
                <a:solidFill>
                  <a:srgbClr val="FFFF00"/>
                </a:solidFill>
                <a:latin typeface="Georgia"/>
                <a:ea typeface="Georgia"/>
                <a:cs typeface="Georgia"/>
                <a:sym typeface="Georgia"/>
              </a:rPr>
              <a:t>наука про сучасне</a:t>
            </a:r>
            <a:r>
              <a:rPr lang="ru" sz="2000">
                <a:latin typeface="Georgia"/>
                <a:ea typeface="Georgia"/>
                <a:cs typeface="Georgia"/>
                <a:sym typeface="Georgia"/>
              </a:rPr>
              <a:t>, тобто суспільство в його актуальному стані, а це означає, що предмет науки пов’язаний не просто з соціумом, взятим поза часом і простором, а з конкретно-історичним соціальним організмом. </a:t>
            </a:r>
            <a:endParaRPr sz="2000">
              <a:latin typeface="Georgia"/>
              <a:ea typeface="Georgia"/>
              <a:cs typeface="Georgia"/>
              <a:sym typeface="Georgia"/>
            </a:endParaRPr>
          </a:p>
          <a:p>
            <a:pPr marL="457200" lvl="0" indent="-393700" algn="l" rtl="0">
              <a:spcBef>
                <a:spcPts val="0"/>
              </a:spcBef>
              <a:spcAft>
                <a:spcPts val="0"/>
              </a:spcAft>
              <a:buSzPts val="2600"/>
              <a:buFont typeface="Georgia"/>
              <a:buChar char="➢"/>
            </a:pPr>
            <a:r>
              <a:rPr lang="ru" sz="2000">
                <a:latin typeface="Georgia"/>
                <a:ea typeface="Georgia"/>
                <a:cs typeface="Georgia"/>
                <a:sym typeface="Georgia"/>
              </a:rPr>
              <a:t>Соціологія </a:t>
            </a:r>
            <a:r>
              <a:rPr lang="ru" sz="2000">
                <a:solidFill>
                  <a:srgbClr val="FFFF00"/>
                </a:solidFill>
                <a:latin typeface="Georgia"/>
                <a:ea typeface="Georgia"/>
                <a:cs typeface="Georgia"/>
                <a:sym typeface="Georgia"/>
              </a:rPr>
              <a:t>вивчає суспільство як цілісну соціальну систему</a:t>
            </a:r>
            <a:r>
              <a:rPr lang="ru" sz="2000">
                <a:latin typeface="Georgia"/>
                <a:ea typeface="Georgia"/>
                <a:cs typeface="Georgia"/>
                <a:sym typeface="Georgia"/>
              </a:rPr>
              <a:t>. </a:t>
            </a:r>
            <a:endParaRPr sz="2600">
              <a:latin typeface="Georgia"/>
              <a:ea typeface="Georgia"/>
              <a:cs typeface="Georgia"/>
              <a:sym typeface="Georgi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01"/>
        <p:cNvGrpSpPr/>
        <p:nvPr/>
      </p:nvGrpSpPr>
      <p:grpSpPr>
        <a:xfrm>
          <a:off x="0" y="0"/>
          <a:ext cx="0" cy="0"/>
          <a:chOff x="0" y="0"/>
          <a:chExt cx="0" cy="0"/>
        </a:xfrm>
      </p:grpSpPr>
      <p:sp>
        <p:nvSpPr>
          <p:cNvPr id="202" name="Google Shape;202;p23"/>
          <p:cNvSpPr txBox="1"/>
          <p:nvPr/>
        </p:nvSpPr>
        <p:spPr>
          <a:xfrm>
            <a:off x="658200" y="224850"/>
            <a:ext cx="7827600" cy="1108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a:latin typeface="Georgia"/>
                <a:ea typeface="Georgia"/>
                <a:cs typeface="Georgia"/>
                <a:sym typeface="Georgia"/>
              </a:rPr>
              <a:t>Вихідним для розуміння особливостей об’єкта соціологічного пізнання і визначення предмета соціологічної науки є </a:t>
            </a:r>
            <a:r>
              <a:rPr lang="ru" sz="2000" b="1">
                <a:latin typeface="Georgia"/>
                <a:ea typeface="Georgia"/>
                <a:cs typeface="Georgia"/>
                <a:sym typeface="Georgia"/>
              </a:rPr>
              <a:t>поняття соціального</a:t>
            </a:r>
            <a:r>
              <a:rPr lang="ru" sz="2000">
                <a:latin typeface="Georgia"/>
                <a:ea typeface="Georgia"/>
                <a:cs typeface="Georgia"/>
                <a:sym typeface="Georgia"/>
              </a:rPr>
              <a:t>. </a:t>
            </a:r>
            <a:endParaRPr sz="2000">
              <a:latin typeface="Georgia"/>
              <a:ea typeface="Georgia"/>
              <a:cs typeface="Georgia"/>
              <a:sym typeface="Georgia"/>
            </a:endParaRPr>
          </a:p>
        </p:txBody>
      </p:sp>
      <p:pic>
        <p:nvPicPr>
          <p:cNvPr id="203" name="Google Shape;203;p23"/>
          <p:cNvPicPr preferRelativeResize="0"/>
          <p:nvPr/>
        </p:nvPicPr>
        <p:blipFill>
          <a:blip r:embed="rId3">
            <a:alphaModFix/>
          </a:blip>
          <a:stretch>
            <a:fillRect/>
          </a:stretch>
        </p:blipFill>
        <p:spPr>
          <a:xfrm>
            <a:off x="6115725" y="1333050"/>
            <a:ext cx="2264775" cy="1507100"/>
          </a:xfrm>
          <a:prstGeom prst="rect">
            <a:avLst/>
          </a:prstGeom>
          <a:noFill/>
          <a:ln>
            <a:noFill/>
          </a:ln>
        </p:spPr>
      </p:pic>
      <p:sp>
        <p:nvSpPr>
          <p:cNvPr id="204" name="Google Shape;204;p23"/>
          <p:cNvSpPr txBox="1"/>
          <p:nvPr/>
        </p:nvSpPr>
        <p:spPr>
          <a:xfrm>
            <a:off x="658200" y="1234825"/>
            <a:ext cx="4511100" cy="184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i="1">
                <a:latin typeface="Georgia"/>
                <a:ea typeface="Georgia"/>
                <a:cs typeface="Georgia"/>
                <a:sym typeface="Georgia"/>
              </a:rPr>
              <a:t>Соціальне явище або процес виникає тоді, коли поведінка навіть одного індивіда підпадає під вплив іншого або групи (спільноти) незалежно від того, чи присутні фізично індивід або спільнота.</a:t>
            </a:r>
            <a:endParaRPr sz="1800" i="1">
              <a:latin typeface="Georgia"/>
              <a:ea typeface="Georgia"/>
              <a:cs typeface="Georgia"/>
              <a:sym typeface="Georgia"/>
            </a:endParaRPr>
          </a:p>
        </p:txBody>
      </p:sp>
      <p:sp>
        <p:nvSpPr>
          <p:cNvPr id="205" name="Google Shape;205;p23"/>
          <p:cNvSpPr txBox="1"/>
          <p:nvPr/>
        </p:nvSpPr>
        <p:spPr>
          <a:xfrm>
            <a:off x="658175" y="2980675"/>
            <a:ext cx="7827600" cy="1862400"/>
          </a:xfrm>
          <a:prstGeom prst="rect">
            <a:avLst/>
          </a:prstGeom>
          <a:noFill/>
          <a:ln>
            <a:noFill/>
          </a:ln>
        </p:spPr>
        <p:txBody>
          <a:bodyPr spcFirstLastPara="1" wrap="square" lIns="91425" tIns="91425" rIns="91425" bIns="91425" anchor="t" anchorCtr="0">
            <a:spAutoFit/>
          </a:bodyPr>
          <a:lstStyle/>
          <a:p>
            <a:pPr marL="0" lvl="0" indent="0" algn="just" rtl="0">
              <a:lnSpc>
                <a:spcPct val="100000"/>
              </a:lnSpc>
              <a:spcBef>
                <a:spcPts val="1200"/>
              </a:spcBef>
              <a:spcAft>
                <a:spcPts val="0"/>
              </a:spcAft>
              <a:buNone/>
            </a:pPr>
            <a:r>
              <a:rPr lang="ru" sz="1900">
                <a:solidFill>
                  <a:srgbClr val="FFFF00"/>
                </a:solidFill>
                <a:latin typeface="Georgia"/>
                <a:ea typeface="Georgia"/>
                <a:cs typeface="Georgia"/>
                <a:sym typeface="Georgia"/>
              </a:rPr>
              <a:t>Поняття соціального </a:t>
            </a:r>
            <a:r>
              <a:rPr lang="ru" sz="1900">
                <a:latin typeface="Georgia"/>
                <a:ea typeface="Georgia"/>
                <a:cs typeface="Georgia"/>
                <a:sym typeface="Georgia"/>
              </a:rPr>
              <a:t>можна визначити як сукупність певних рис та особливостей суспільних відносин, інтегрована індивідами чи спільнотами у процесі спільної діяльності в конкретних умовах, яка виявляється в їх стосунках, ставленні до свого місця в суспільстві, явищ і процесів суспільного життя. </a:t>
            </a:r>
            <a:endParaRPr sz="19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09"/>
        <p:cNvGrpSpPr/>
        <p:nvPr/>
      </p:nvGrpSpPr>
      <p:grpSpPr>
        <a:xfrm>
          <a:off x="0" y="0"/>
          <a:ext cx="0" cy="0"/>
          <a:chOff x="0" y="0"/>
          <a:chExt cx="0" cy="0"/>
        </a:xfrm>
      </p:grpSpPr>
      <p:sp>
        <p:nvSpPr>
          <p:cNvPr id="210" name="Google Shape;210;p24"/>
          <p:cNvSpPr txBox="1"/>
          <p:nvPr/>
        </p:nvSpPr>
        <p:spPr>
          <a:xfrm>
            <a:off x="2810650" y="843288"/>
            <a:ext cx="5986800" cy="492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solidFill>
                  <a:srgbClr val="FFFF00"/>
                </a:solidFill>
                <a:latin typeface="Georgia"/>
                <a:ea typeface="Georgia"/>
                <a:cs typeface="Georgia"/>
                <a:sym typeface="Georgia"/>
              </a:rPr>
              <a:t>ОБ’ЄКТ СОЦІОЛОГІЧНОГО ПІЗНАННЯ:</a:t>
            </a:r>
            <a:endParaRPr sz="2000" b="1">
              <a:solidFill>
                <a:srgbClr val="FFFF00"/>
              </a:solidFill>
              <a:latin typeface="Georgia"/>
              <a:ea typeface="Georgia"/>
              <a:cs typeface="Georgia"/>
              <a:sym typeface="Georgia"/>
            </a:endParaRPr>
          </a:p>
        </p:txBody>
      </p:sp>
      <p:sp>
        <p:nvSpPr>
          <p:cNvPr id="211" name="Google Shape;211;p24"/>
          <p:cNvSpPr txBox="1"/>
          <p:nvPr/>
        </p:nvSpPr>
        <p:spPr>
          <a:xfrm>
            <a:off x="1040150" y="1770700"/>
            <a:ext cx="7546500" cy="3232500"/>
          </a:xfrm>
          <a:prstGeom prst="rect">
            <a:avLst/>
          </a:prstGeom>
          <a:noFill/>
          <a:ln>
            <a:noFill/>
          </a:ln>
        </p:spPr>
        <p:txBody>
          <a:bodyPr spcFirstLastPara="1" wrap="square" lIns="91425" tIns="91425" rIns="91425" bIns="91425" anchor="t" anchorCtr="0">
            <a:spAutoFit/>
          </a:bodyPr>
          <a:lstStyle/>
          <a:p>
            <a:pPr marL="457200" lvl="0" indent="-355600" algn="just" rtl="0">
              <a:lnSpc>
                <a:spcPct val="115000"/>
              </a:lnSpc>
              <a:spcBef>
                <a:spcPts val="1200"/>
              </a:spcBef>
              <a:spcAft>
                <a:spcPts val="0"/>
              </a:spcAft>
              <a:buClr>
                <a:srgbClr val="FFFF00"/>
              </a:buClr>
              <a:buSzPts val="2000"/>
              <a:buChar char="●"/>
            </a:pPr>
            <a:r>
              <a:rPr lang="ru" sz="2000">
                <a:latin typeface="Georgia"/>
                <a:ea typeface="Georgia"/>
                <a:cs typeface="Georgia"/>
                <a:sym typeface="Georgia"/>
              </a:rPr>
              <a:t>суспільство як </a:t>
            </a:r>
            <a:r>
              <a:rPr lang="ru" sz="2000" b="1">
                <a:solidFill>
                  <a:schemeClr val="dk1"/>
                </a:solidFill>
                <a:latin typeface="Georgia"/>
                <a:ea typeface="Georgia"/>
                <a:cs typeface="Georgia"/>
                <a:sym typeface="Georgia"/>
              </a:rPr>
              <a:t>цілісна соціальна реальність</a:t>
            </a:r>
            <a:r>
              <a:rPr lang="ru" sz="2000">
                <a:latin typeface="Georgia"/>
                <a:ea typeface="Georgia"/>
                <a:cs typeface="Georgia"/>
                <a:sym typeface="Georgia"/>
              </a:rPr>
              <a:t>;</a:t>
            </a:r>
            <a:endParaRPr sz="2000">
              <a:latin typeface="Georgia"/>
              <a:ea typeface="Georgia"/>
              <a:cs typeface="Georgia"/>
              <a:sym typeface="Georgia"/>
            </a:endParaRPr>
          </a:p>
          <a:p>
            <a:pPr marL="457200" lvl="0" indent="-355600" algn="just" rtl="0">
              <a:lnSpc>
                <a:spcPct val="115000"/>
              </a:lnSpc>
              <a:spcBef>
                <a:spcPts val="0"/>
              </a:spcBef>
              <a:spcAft>
                <a:spcPts val="0"/>
              </a:spcAft>
              <a:buClr>
                <a:srgbClr val="FFFF00"/>
              </a:buClr>
              <a:buSzPts val="2000"/>
              <a:buChar char="●"/>
            </a:pPr>
            <a:r>
              <a:rPr lang="ru" sz="2000" b="1">
                <a:solidFill>
                  <a:schemeClr val="dk1"/>
                </a:solidFill>
                <a:latin typeface="Georgia"/>
                <a:ea typeface="Georgia"/>
                <a:cs typeface="Georgia"/>
                <a:sym typeface="Georgia"/>
              </a:rPr>
              <a:t>емпірично надана реальність</a:t>
            </a:r>
            <a:r>
              <a:rPr lang="ru" sz="2000">
                <a:latin typeface="Georgia"/>
                <a:ea typeface="Georgia"/>
                <a:cs typeface="Georgia"/>
                <a:sym typeface="Georgia"/>
              </a:rPr>
              <a:t>, що відбиває той чи інший бік соціального життя;</a:t>
            </a:r>
            <a:endParaRPr sz="2000">
              <a:latin typeface="Georgia"/>
              <a:ea typeface="Georgia"/>
              <a:cs typeface="Georgia"/>
              <a:sym typeface="Georgia"/>
            </a:endParaRPr>
          </a:p>
          <a:p>
            <a:pPr marL="457200" lvl="0" indent="-355600" algn="just" rtl="0">
              <a:lnSpc>
                <a:spcPct val="115000"/>
              </a:lnSpc>
              <a:spcBef>
                <a:spcPts val="0"/>
              </a:spcBef>
              <a:spcAft>
                <a:spcPts val="0"/>
              </a:spcAft>
              <a:buClr>
                <a:srgbClr val="FFFF00"/>
              </a:buClr>
              <a:buSzPts val="2000"/>
              <a:buChar char="●"/>
            </a:pPr>
            <a:r>
              <a:rPr lang="ru" sz="2000" b="1">
                <a:solidFill>
                  <a:schemeClr val="dk1"/>
                </a:solidFill>
                <a:latin typeface="Georgia"/>
                <a:ea typeface="Georgia"/>
                <a:cs typeface="Georgia"/>
                <a:sym typeface="Georgia"/>
              </a:rPr>
              <a:t>цілісний розвиток та функціонування</a:t>
            </a:r>
            <a:r>
              <a:rPr lang="ru" sz="2000">
                <a:solidFill>
                  <a:srgbClr val="FFFF00"/>
                </a:solidFill>
                <a:latin typeface="Georgia"/>
                <a:ea typeface="Georgia"/>
                <a:cs typeface="Georgia"/>
                <a:sym typeface="Georgia"/>
              </a:rPr>
              <a:t> </a:t>
            </a:r>
            <a:r>
              <a:rPr lang="ru" sz="2000">
                <a:latin typeface="Georgia"/>
                <a:ea typeface="Georgia"/>
                <a:cs typeface="Georgia"/>
                <a:sym typeface="Georgia"/>
              </a:rPr>
              <a:t>суспільства;</a:t>
            </a:r>
            <a:endParaRPr sz="2000">
              <a:latin typeface="Georgia"/>
              <a:ea typeface="Georgia"/>
              <a:cs typeface="Georgia"/>
              <a:sym typeface="Georgia"/>
            </a:endParaRPr>
          </a:p>
          <a:p>
            <a:pPr marL="457200" lvl="0" indent="-355600" algn="just" rtl="0">
              <a:lnSpc>
                <a:spcPct val="115000"/>
              </a:lnSpc>
              <a:spcBef>
                <a:spcPts val="0"/>
              </a:spcBef>
              <a:spcAft>
                <a:spcPts val="0"/>
              </a:spcAft>
              <a:buClr>
                <a:srgbClr val="FFFF00"/>
              </a:buClr>
              <a:buSzPts val="2000"/>
              <a:buChar char="●"/>
            </a:pPr>
            <a:r>
              <a:rPr lang="ru" sz="2000" b="1">
                <a:solidFill>
                  <a:schemeClr val="dk1"/>
                </a:solidFill>
                <a:latin typeface="Georgia"/>
                <a:ea typeface="Georgia"/>
                <a:cs typeface="Georgia"/>
                <a:sym typeface="Georgia"/>
              </a:rPr>
              <a:t>об’єктивні соціальні явища</a:t>
            </a:r>
            <a:r>
              <a:rPr lang="ru" sz="2000">
                <a:latin typeface="Georgia"/>
                <a:ea typeface="Georgia"/>
                <a:cs typeface="Georgia"/>
                <a:sym typeface="Georgia"/>
              </a:rPr>
              <a:t> суспільства, а саме: соціальні зв’язки, відносини і процеси, соціальні інститути та організації, соціальні спільноти та групи, соціальні суб’єкти тощо. </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pic>
        <p:nvPicPr>
          <p:cNvPr id="212" name="Google Shape;212;p24"/>
          <p:cNvPicPr preferRelativeResize="0"/>
          <p:nvPr/>
        </p:nvPicPr>
        <p:blipFill>
          <a:blip r:embed="rId3">
            <a:alphaModFix/>
          </a:blip>
          <a:stretch>
            <a:fillRect/>
          </a:stretch>
        </p:blipFill>
        <p:spPr>
          <a:xfrm>
            <a:off x="634322" y="407547"/>
            <a:ext cx="2049825" cy="13640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16"/>
        <p:cNvGrpSpPr/>
        <p:nvPr/>
      </p:nvGrpSpPr>
      <p:grpSpPr>
        <a:xfrm>
          <a:off x="0" y="0"/>
          <a:ext cx="0" cy="0"/>
          <a:chOff x="0" y="0"/>
          <a:chExt cx="0" cy="0"/>
        </a:xfrm>
      </p:grpSpPr>
      <p:sp>
        <p:nvSpPr>
          <p:cNvPr id="217" name="Google Shape;217;p25"/>
          <p:cNvSpPr txBox="1"/>
          <p:nvPr/>
        </p:nvSpPr>
        <p:spPr>
          <a:xfrm>
            <a:off x="871325" y="534050"/>
            <a:ext cx="7532700" cy="2339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solidFill>
                  <a:srgbClr val="FFFF00"/>
                </a:solidFill>
                <a:latin typeface="Georgia"/>
                <a:ea typeface="Georgia"/>
                <a:cs typeface="Georgia"/>
                <a:sym typeface="Georgia"/>
              </a:rPr>
              <a:t>Предмет соціології</a:t>
            </a:r>
            <a:r>
              <a:rPr lang="ru" sz="2000">
                <a:solidFill>
                  <a:srgbClr val="FFFF00"/>
                </a:solidFill>
                <a:latin typeface="Georgia"/>
                <a:ea typeface="Georgia"/>
                <a:cs typeface="Georgia"/>
                <a:sym typeface="Georgia"/>
              </a:rPr>
              <a:t> </a:t>
            </a:r>
            <a:r>
              <a:rPr lang="ru" sz="2000">
                <a:latin typeface="Georgia"/>
                <a:ea typeface="Georgia"/>
                <a:cs typeface="Georgia"/>
                <a:sym typeface="Georgia"/>
              </a:rPr>
              <a:t>– це відтворення соціальної реальності на абстрактному рівні шляхом виявлення значущих з практичної точки зору закономірних зв’язків і відносин. Це найбільш значущі властивості, сторони, характеристики, особливості суспільства, які підлягають безпосередньому вивченню або пізнання яких особливо важливе для вирішення певної проблеми (теоретичної або практичної). </a:t>
            </a:r>
            <a:endParaRPr sz="2000">
              <a:latin typeface="Georgia"/>
              <a:ea typeface="Georgia"/>
              <a:cs typeface="Georgia"/>
              <a:sym typeface="Georgia"/>
            </a:endParaRPr>
          </a:p>
        </p:txBody>
      </p:sp>
      <p:pic>
        <p:nvPicPr>
          <p:cNvPr id="218" name="Google Shape;218;p25"/>
          <p:cNvPicPr preferRelativeResize="0"/>
          <p:nvPr/>
        </p:nvPicPr>
        <p:blipFill>
          <a:blip r:embed="rId3">
            <a:alphaModFix/>
          </a:blip>
          <a:stretch>
            <a:fillRect/>
          </a:stretch>
        </p:blipFill>
        <p:spPr>
          <a:xfrm>
            <a:off x="967500" y="3172750"/>
            <a:ext cx="2349100" cy="1315500"/>
          </a:xfrm>
          <a:prstGeom prst="rect">
            <a:avLst/>
          </a:prstGeom>
          <a:noFill/>
          <a:ln>
            <a:noFill/>
          </a:ln>
        </p:spPr>
      </p:pic>
      <p:sp>
        <p:nvSpPr>
          <p:cNvPr id="219" name="Google Shape;219;p25"/>
          <p:cNvSpPr txBox="1"/>
          <p:nvPr/>
        </p:nvSpPr>
        <p:spPr>
          <a:xfrm>
            <a:off x="3597650" y="2768500"/>
            <a:ext cx="47361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i="1">
                <a:latin typeface="Georgia"/>
                <a:ea typeface="Georgia"/>
                <a:cs typeface="Georgia"/>
                <a:sym typeface="Georgia"/>
              </a:rPr>
              <a:t>Оскільки соціальна реальність постійно змінюється, то предмет соціології також не може бути стабільним. Його розвиток залежить від двох вирішальних факторів: прогресу самого наукового знання і мінливих потреб суспільства, соціального запиту.</a:t>
            </a:r>
            <a:endParaRPr sz="1800" i="1">
              <a:latin typeface="Georgia"/>
              <a:ea typeface="Georgia"/>
              <a:cs typeface="Georgia"/>
              <a:sym typeface="Georgi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23"/>
        <p:cNvGrpSpPr/>
        <p:nvPr/>
      </p:nvGrpSpPr>
      <p:grpSpPr>
        <a:xfrm>
          <a:off x="0" y="0"/>
          <a:ext cx="0" cy="0"/>
          <a:chOff x="0" y="0"/>
          <a:chExt cx="0" cy="0"/>
        </a:xfrm>
      </p:grpSpPr>
      <p:pic>
        <p:nvPicPr>
          <p:cNvPr id="224" name="Google Shape;224;p26"/>
          <p:cNvPicPr preferRelativeResize="0"/>
          <p:nvPr/>
        </p:nvPicPr>
        <p:blipFill>
          <a:blip r:embed="rId3">
            <a:alphaModFix/>
          </a:blip>
          <a:stretch>
            <a:fillRect/>
          </a:stretch>
        </p:blipFill>
        <p:spPr>
          <a:xfrm>
            <a:off x="776150" y="363200"/>
            <a:ext cx="3028950" cy="1514475"/>
          </a:xfrm>
          <a:prstGeom prst="rect">
            <a:avLst/>
          </a:prstGeom>
          <a:noFill/>
          <a:ln>
            <a:noFill/>
          </a:ln>
        </p:spPr>
      </p:pic>
      <p:sp>
        <p:nvSpPr>
          <p:cNvPr id="225" name="Google Shape;225;p26"/>
          <p:cNvSpPr txBox="1"/>
          <p:nvPr/>
        </p:nvSpPr>
        <p:spPr>
          <a:xfrm>
            <a:off x="4162900" y="363200"/>
            <a:ext cx="4297200" cy="4787100"/>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1200"/>
              </a:spcBef>
              <a:spcAft>
                <a:spcPts val="0"/>
              </a:spcAft>
              <a:buNone/>
            </a:pPr>
            <a:r>
              <a:rPr lang="ru">
                <a:latin typeface="Times New Roman"/>
                <a:ea typeface="Times New Roman"/>
                <a:cs typeface="Times New Roman"/>
                <a:sym typeface="Times New Roman"/>
              </a:rPr>
              <a:t> </a:t>
            </a:r>
            <a:r>
              <a:rPr lang="ru" sz="1900" b="1">
                <a:latin typeface="Times New Roman"/>
                <a:ea typeface="Times New Roman"/>
                <a:cs typeface="Times New Roman"/>
                <a:sym typeface="Times New Roman"/>
              </a:rPr>
              <a:t>Якщо з другої половини XIX ст. предметне поле соціології обмежувалось вивченням суспільства у національних кордонах, то наприкінці XX ст. у світі дедалі більшої сили набирають взаємопов’язані процеси переходу до нового типу суспільства – постіндустріального, а також глобальних трансформацій. Глобалізація й спричинила розширення предметного поля соціології від одного суспільства до людства загалом, до світової мегаспільноти, яка формується. </a:t>
            </a:r>
            <a:endParaRPr sz="1900" b="1">
              <a:latin typeface="Times New Roman"/>
              <a:ea typeface="Times New Roman"/>
              <a:cs typeface="Times New Roman"/>
              <a:sym typeface="Times New Roman"/>
            </a:endParaRPr>
          </a:p>
          <a:p>
            <a:pPr marL="0" lvl="0" indent="0" algn="l" rtl="0">
              <a:spcBef>
                <a:spcPts val="0"/>
              </a:spcBef>
              <a:spcAft>
                <a:spcPts val="0"/>
              </a:spcAft>
              <a:buNone/>
            </a:pPr>
            <a:endParaRPr>
              <a:latin typeface="Lato"/>
              <a:ea typeface="Lato"/>
              <a:cs typeface="Lato"/>
              <a:sym typeface="Lato"/>
            </a:endParaRPr>
          </a:p>
        </p:txBody>
      </p:sp>
      <p:sp>
        <p:nvSpPr>
          <p:cNvPr id="226" name="Google Shape;226;p26"/>
          <p:cNvSpPr txBox="1"/>
          <p:nvPr/>
        </p:nvSpPr>
        <p:spPr>
          <a:xfrm>
            <a:off x="730775" y="2290675"/>
            <a:ext cx="3119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Lato"/>
              <a:ea typeface="Lato"/>
              <a:cs typeface="Lato"/>
              <a:sym typeface="Lato"/>
            </a:endParaRPr>
          </a:p>
        </p:txBody>
      </p:sp>
      <p:sp>
        <p:nvSpPr>
          <p:cNvPr id="227" name="Google Shape;227;p26"/>
          <p:cNvSpPr txBox="1"/>
          <p:nvPr/>
        </p:nvSpPr>
        <p:spPr>
          <a:xfrm>
            <a:off x="604300" y="1877675"/>
            <a:ext cx="3558600" cy="2801400"/>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1200"/>
              </a:spcBef>
              <a:spcAft>
                <a:spcPts val="0"/>
              </a:spcAft>
              <a:buNone/>
            </a:pPr>
            <a:r>
              <a:rPr lang="ru" sz="1700" b="1">
                <a:solidFill>
                  <a:srgbClr val="FFFF00"/>
                </a:solidFill>
                <a:latin typeface="Georgia"/>
                <a:ea typeface="Georgia"/>
                <a:cs typeface="Georgia"/>
                <a:sym typeface="Georgia"/>
              </a:rPr>
              <a:t>Предмет соціології має історичний характер</a:t>
            </a:r>
            <a:r>
              <a:rPr lang="ru" sz="1700">
                <a:latin typeface="Georgia"/>
                <a:ea typeface="Georgia"/>
                <a:cs typeface="Georgia"/>
                <a:sym typeface="Georgia"/>
              </a:rPr>
              <a:t> </a:t>
            </a:r>
            <a:r>
              <a:rPr lang="ru" sz="1700" b="1">
                <a:latin typeface="Georgia"/>
                <a:ea typeface="Georgia"/>
                <a:cs typeface="Georgia"/>
                <a:sym typeface="Georgia"/>
              </a:rPr>
              <a:t>і може змінюватися згідно з завданнями, які вирішують наука, суспільство в цілому. Саме потреби практики висувають на кожному етапі життя суспільства нові вимоги до предметної сфери соціології. </a:t>
            </a:r>
            <a:endParaRPr sz="1700" b="1">
              <a:latin typeface="Georgia"/>
              <a:ea typeface="Georgia"/>
              <a:cs typeface="Georgia"/>
              <a:sym typeface="Georgi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31"/>
        <p:cNvGrpSpPr/>
        <p:nvPr/>
      </p:nvGrpSpPr>
      <p:grpSpPr>
        <a:xfrm>
          <a:off x="0" y="0"/>
          <a:ext cx="0" cy="0"/>
          <a:chOff x="0" y="0"/>
          <a:chExt cx="0" cy="0"/>
        </a:xfrm>
      </p:grpSpPr>
      <p:sp>
        <p:nvSpPr>
          <p:cNvPr id="232" name="Google Shape;232;p27"/>
          <p:cNvSpPr txBox="1"/>
          <p:nvPr/>
        </p:nvSpPr>
        <p:spPr>
          <a:xfrm>
            <a:off x="688600" y="548075"/>
            <a:ext cx="7855800" cy="4710000"/>
          </a:xfrm>
          <a:prstGeom prst="rect">
            <a:avLst/>
          </a:prstGeom>
          <a:noFill/>
          <a:ln>
            <a:noFill/>
          </a:ln>
        </p:spPr>
        <p:txBody>
          <a:bodyPr spcFirstLastPara="1" wrap="square" lIns="91425" tIns="91425" rIns="91425" bIns="91425" anchor="t" anchorCtr="0">
            <a:spAutoFit/>
          </a:bodyPr>
          <a:lstStyle/>
          <a:p>
            <a:pPr marL="0" lvl="0" indent="0" algn="just" rtl="0">
              <a:lnSpc>
                <a:spcPct val="100000"/>
              </a:lnSpc>
              <a:spcBef>
                <a:spcPts val="0"/>
              </a:spcBef>
              <a:spcAft>
                <a:spcPts val="0"/>
              </a:spcAft>
              <a:buNone/>
            </a:pPr>
            <a:r>
              <a:rPr lang="ru" sz="2000" b="1">
                <a:latin typeface="Georgia"/>
                <a:ea typeface="Georgia"/>
                <a:cs typeface="Georgia"/>
                <a:sym typeface="Georgia"/>
              </a:rPr>
              <a:t>Існують два підходи до трактування предмета соціології:</a:t>
            </a:r>
            <a:endParaRPr sz="2000" b="1">
              <a:latin typeface="Georgia"/>
              <a:ea typeface="Georgia"/>
              <a:cs typeface="Georgia"/>
              <a:sym typeface="Georgia"/>
            </a:endParaRPr>
          </a:p>
          <a:p>
            <a:pPr marL="0" lvl="0" indent="0" algn="just" rtl="0">
              <a:lnSpc>
                <a:spcPct val="100000"/>
              </a:lnSpc>
              <a:spcBef>
                <a:spcPts val="0"/>
              </a:spcBef>
              <a:spcAft>
                <a:spcPts val="0"/>
              </a:spcAft>
              <a:buNone/>
            </a:pPr>
            <a:r>
              <a:rPr lang="ru" sz="2000">
                <a:latin typeface="Georgia"/>
                <a:ea typeface="Georgia"/>
                <a:cs typeface="Georgia"/>
                <a:sym typeface="Georgia"/>
              </a:rPr>
              <a:t>1)  </a:t>
            </a:r>
            <a:r>
              <a:rPr lang="ru" sz="2000">
                <a:solidFill>
                  <a:srgbClr val="FFFF00"/>
                </a:solidFill>
                <a:latin typeface="Georgia"/>
                <a:ea typeface="Georgia"/>
                <a:cs typeface="Georgia"/>
                <a:sym typeface="Georgia"/>
              </a:rPr>
              <a:t>макросоціологічний</a:t>
            </a:r>
            <a:r>
              <a:rPr lang="ru" sz="2000">
                <a:latin typeface="Georgia"/>
                <a:ea typeface="Georgia"/>
                <a:cs typeface="Georgia"/>
                <a:sym typeface="Georgia"/>
              </a:rPr>
              <a:t>:  предмет соціології трактується як наука про цілісність і системність суспільства та у виділенні таких головних аспектів предметної галузі, як соціальна структура, культура, соціальні інститути всезагального характеру, глобальні соціальні процеси і зміни. </a:t>
            </a:r>
            <a:endParaRPr sz="2000">
              <a:latin typeface="Georgia"/>
              <a:ea typeface="Georgia"/>
              <a:cs typeface="Georgia"/>
              <a:sym typeface="Georgia"/>
            </a:endParaRPr>
          </a:p>
          <a:p>
            <a:pPr marL="0" lvl="0" indent="0" algn="just" rtl="0">
              <a:lnSpc>
                <a:spcPct val="100000"/>
              </a:lnSpc>
              <a:spcBef>
                <a:spcPts val="0"/>
              </a:spcBef>
              <a:spcAft>
                <a:spcPts val="0"/>
              </a:spcAft>
              <a:buNone/>
            </a:pPr>
            <a:r>
              <a:rPr lang="ru" sz="2000">
                <a:latin typeface="Georgia"/>
                <a:ea typeface="Georgia"/>
                <a:cs typeface="Georgia"/>
                <a:sym typeface="Georgia"/>
              </a:rPr>
              <a:t>2) </a:t>
            </a:r>
            <a:r>
              <a:rPr lang="ru" sz="2000">
                <a:solidFill>
                  <a:srgbClr val="FFFF00"/>
                </a:solidFill>
                <a:latin typeface="Georgia"/>
                <a:ea typeface="Georgia"/>
                <a:cs typeface="Georgia"/>
                <a:sym typeface="Georgia"/>
              </a:rPr>
              <a:t>мікросоціологічний</a:t>
            </a:r>
            <a:r>
              <a:rPr lang="ru" sz="2000">
                <a:latin typeface="Georgia"/>
                <a:ea typeface="Georgia"/>
                <a:cs typeface="Georgia"/>
                <a:sym typeface="Georgia"/>
              </a:rPr>
              <a:t>: акцентує увагу на сфері людської поведінки та свідомості, ставить у центр уваги людину в її повсякденному житті, в усьому багатстві її зв’язків та взаємодій з іншими людьми. Тут на першому плані – поняття соціальної поведінки індивіда, її механізми включно з міжособистісною взаємодією, мотивацією, стимулами. </a:t>
            </a:r>
            <a:endParaRPr sz="2000">
              <a:latin typeface="Georgia"/>
              <a:ea typeface="Georgia"/>
              <a:cs typeface="Georgia"/>
              <a:sym typeface="Georgia"/>
            </a:endParaRPr>
          </a:p>
          <a:p>
            <a:pPr marL="0" lvl="0" indent="0" algn="just" rtl="0">
              <a:lnSpc>
                <a:spcPct val="100000"/>
              </a:lnSpc>
              <a:spcBef>
                <a:spcPts val="0"/>
              </a:spcBef>
              <a:spcAft>
                <a:spcPts val="0"/>
              </a:spcAft>
              <a:buNone/>
            </a:pP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36"/>
        <p:cNvGrpSpPr/>
        <p:nvPr/>
      </p:nvGrpSpPr>
      <p:grpSpPr>
        <a:xfrm>
          <a:off x="0" y="0"/>
          <a:ext cx="0" cy="0"/>
          <a:chOff x="0" y="0"/>
          <a:chExt cx="0" cy="0"/>
        </a:xfrm>
      </p:grpSpPr>
      <p:pic>
        <p:nvPicPr>
          <p:cNvPr id="237" name="Google Shape;237;p28"/>
          <p:cNvPicPr preferRelativeResize="0"/>
          <p:nvPr/>
        </p:nvPicPr>
        <p:blipFill>
          <a:blip r:embed="rId3">
            <a:alphaModFix/>
          </a:blip>
          <a:stretch>
            <a:fillRect/>
          </a:stretch>
        </p:blipFill>
        <p:spPr>
          <a:xfrm>
            <a:off x="841025" y="704850"/>
            <a:ext cx="2447925" cy="1866900"/>
          </a:xfrm>
          <a:prstGeom prst="rect">
            <a:avLst/>
          </a:prstGeom>
          <a:noFill/>
          <a:ln>
            <a:noFill/>
          </a:ln>
        </p:spPr>
      </p:pic>
      <p:sp>
        <p:nvSpPr>
          <p:cNvPr id="238" name="Google Shape;238;p28"/>
          <p:cNvSpPr txBox="1"/>
          <p:nvPr/>
        </p:nvSpPr>
        <p:spPr>
          <a:xfrm>
            <a:off x="3569550" y="376200"/>
            <a:ext cx="4637700" cy="2524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900">
                <a:latin typeface="Georgia"/>
                <a:ea typeface="Georgia"/>
                <a:cs typeface="Georgia"/>
                <a:sym typeface="Georgia"/>
              </a:rPr>
              <a:t>Поєднати ці підходи й уникнути крайнощів кожного дозволяє поняття </a:t>
            </a:r>
            <a:r>
              <a:rPr lang="ru" sz="1900">
                <a:solidFill>
                  <a:srgbClr val="FFFF00"/>
                </a:solidFill>
                <a:latin typeface="Georgia"/>
                <a:ea typeface="Georgia"/>
                <a:cs typeface="Georgia"/>
                <a:sym typeface="Georgia"/>
              </a:rPr>
              <a:t>«соціальна спільнота» </a:t>
            </a:r>
            <a:r>
              <a:rPr lang="ru" sz="1900">
                <a:latin typeface="Georgia"/>
                <a:ea typeface="Georgia"/>
                <a:cs typeface="Georgia"/>
                <a:sym typeface="Georgia"/>
              </a:rPr>
              <a:t>як основна категорія та ядро предмета соціології. Це поняття враховує й всезагальні форми соціальної організації, й індивідуальну складову соціального – людину-особистість.</a:t>
            </a:r>
            <a:endParaRPr sz="1900">
              <a:latin typeface="Georgia"/>
              <a:ea typeface="Georgia"/>
              <a:cs typeface="Georgia"/>
              <a:sym typeface="Georgia"/>
            </a:endParaRPr>
          </a:p>
        </p:txBody>
      </p:sp>
      <p:sp>
        <p:nvSpPr>
          <p:cNvPr id="239" name="Google Shape;239;p28"/>
          <p:cNvSpPr txBox="1"/>
          <p:nvPr/>
        </p:nvSpPr>
        <p:spPr>
          <a:xfrm>
            <a:off x="721350" y="2900400"/>
            <a:ext cx="7701300" cy="1939500"/>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1200"/>
              </a:spcBef>
              <a:spcAft>
                <a:spcPts val="0"/>
              </a:spcAft>
              <a:buNone/>
            </a:pPr>
            <a:r>
              <a:rPr lang="ru" sz="2000" b="1">
                <a:latin typeface="Times New Roman"/>
                <a:ea typeface="Times New Roman"/>
                <a:cs typeface="Times New Roman"/>
                <a:sym typeface="Times New Roman"/>
              </a:rPr>
              <a:t>Основним предметом соціології є загальні та специфічні закони та закономірності розвитку і функціонування історично визначених соціальних систем (на рівні суспільства загалом), механізми дії та форми прояву цих законів та закономірностей в діяльності особистостей, соціальних груп, класів, народів.</a:t>
            </a:r>
            <a:endParaRPr sz="2000" b="1">
              <a:latin typeface="Times New Roman"/>
              <a:ea typeface="Times New Roman"/>
              <a:cs typeface="Times New Roman"/>
              <a:sym typeface="Times New Roman"/>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43"/>
        <p:cNvGrpSpPr/>
        <p:nvPr/>
      </p:nvGrpSpPr>
      <p:grpSpPr>
        <a:xfrm>
          <a:off x="0" y="0"/>
          <a:ext cx="0" cy="0"/>
          <a:chOff x="0" y="0"/>
          <a:chExt cx="0" cy="0"/>
        </a:xfrm>
      </p:grpSpPr>
      <p:pic>
        <p:nvPicPr>
          <p:cNvPr id="244" name="Google Shape;244;p29"/>
          <p:cNvPicPr preferRelativeResize="0"/>
          <p:nvPr/>
        </p:nvPicPr>
        <p:blipFill>
          <a:blip r:embed="rId3">
            <a:alphaModFix/>
          </a:blip>
          <a:stretch>
            <a:fillRect/>
          </a:stretch>
        </p:blipFill>
        <p:spPr>
          <a:xfrm>
            <a:off x="714500" y="548075"/>
            <a:ext cx="2581275" cy="1771650"/>
          </a:xfrm>
          <a:prstGeom prst="rect">
            <a:avLst/>
          </a:prstGeom>
          <a:noFill/>
          <a:ln>
            <a:noFill/>
          </a:ln>
        </p:spPr>
      </p:pic>
      <p:sp>
        <p:nvSpPr>
          <p:cNvPr id="245" name="Google Shape;245;p29"/>
          <p:cNvSpPr txBox="1"/>
          <p:nvPr/>
        </p:nvSpPr>
        <p:spPr>
          <a:xfrm>
            <a:off x="3443050" y="548075"/>
            <a:ext cx="423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Lato"/>
              <a:ea typeface="Lato"/>
              <a:cs typeface="Lato"/>
              <a:sym typeface="Lato"/>
            </a:endParaRPr>
          </a:p>
        </p:txBody>
      </p:sp>
      <p:sp>
        <p:nvSpPr>
          <p:cNvPr id="246" name="Google Shape;246;p29"/>
          <p:cNvSpPr txBox="1"/>
          <p:nvPr/>
        </p:nvSpPr>
        <p:spPr>
          <a:xfrm>
            <a:off x="3696025" y="312325"/>
            <a:ext cx="4778100" cy="264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solidFill>
                  <a:srgbClr val="FFFF00"/>
                </a:solidFill>
                <a:latin typeface="Georgia"/>
                <a:ea typeface="Georgia"/>
                <a:cs typeface="Georgia"/>
                <a:sym typeface="Georgia"/>
              </a:rPr>
              <a:t>Соціальний закон</a:t>
            </a:r>
            <a:r>
              <a:rPr lang="ru" sz="2000">
                <a:solidFill>
                  <a:srgbClr val="FFFF00"/>
                </a:solidFill>
                <a:latin typeface="Georgia"/>
                <a:ea typeface="Georgia"/>
                <a:cs typeface="Georgia"/>
                <a:sym typeface="Georgia"/>
              </a:rPr>
              <a:t> </a:t>
            </a:r>
            <a:r>
              <a:rPr lang="ru" sz="2000">
                <a:latin typeface="Georgia"/>
                <a:ea typeface="Georgia"/>
                <a:cs typeface="Georgia"/>
                <a:sym typeface="Georgia"/>
              </a:rPr>
              <a:t>– це об’єктивні, істотні, необхідні, стійкі та такі, що повторюються, причинні зв’язки між соціальними явищами та процесами як в окремих соціальних системах та підсистемах, так і в суспільстві в цілому, що виникають внаслідок масової діяльності людей. </a:t>
            </a:r>
            <a:endParaRPr sz="2000">
              <a:latin typeface="Georgia"/>
              <a:ea typeface="Georgia"/>
              <a:cs typeface="Georgia"/>
              <a:sym typeface="Georgia"/>
            </a:endParaRPr>
          </a:p>
        </p:txBody>
      </p:sp>
      <p:sp>
        <p:nvSpPr>
          <p:cNvPr id="247" name="Google Shape;247;p29"/>
          <p:cNvSpPr txBox="1"/>
          <p:nvPr/>
        </p:nvSpPr>
        <p:spPr>
          <a:xfrm>
            <a:off x="744825" y="3021450"/>
            <a:ext cx="7729200" cy="1723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a:latin typeface="Georgia"/>
                <a:ea typeface="Georgia"/>
                <a:cs typeface="Georgia"/>
                <a:sym typeface="Georgia"/>
              </a:rPr>
              <a:t>Закони суспільного розвитку, як і закони природи, мають об’єктивний характер. Але, на відміну від законів природи, що діють і без втручання людини, </a:t>
            </a:r>
            <a:r>
              <a:rPr lang="ru" sz="2000">
                <a:solidFill>
                  <a:srgbClr val="FFFF00"/>
                </a:solidFill>
                <a:latin typeface="Georgia"/>
                <a:ea typeface="Georgia"/>
                <a:cs typeface="Georgia"/>
                <a:sym typeface="Georgia"/>
              </a:rPr>
              <a:t>соціальні закони виникають, виявляються і реалізуються лише через діяльність конкретних людей за певних умов. </a:t>
            </a:r>
            <a:endParaRPr sz="2000">
              <a:solidFill>
                <a:srgbClr val="FFFF00"/>
              </a:solidFill>
              <a:latin typeface="Georgia"/>
              <a:ea typeface="Georgia"/>
              <a:cs typeface="Georgia"/>
              <a:sym typeface="Georgi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51"/>
        <p:cNvGrpSpPr/>
        <p:nvPr/>
      </p:nvGrpSpPr>
      <p:grpSpPr>
        <a:xfrm>
          <a:off x="0" y="0"/>
          <a:ext cx="0" cy="0"/>
          <a:chOff x="0" y="0"/>
          <a:chExt cx="0" cy="0"/>
        </a:xfrm>
      </p:grpSpPr>
      <p:sp>
        <p:nvSpPr>
          <p:cNvPr id="252" name="Google Shape;252;p30"/>
          <p:cNvSpPr txBox="1"/>
          <p:nvPr/>
        </p:nvSpPr>
        <p:spPr>
          <a:xfrm>
            <a:off x="847800" y="660500"/>
            <a:ext cx="7448400" cy="37866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ru" sz="2000" b="1">
                <a:solidFill>
                  <a:srgbClr val="FFFF00"/>
                </a:solidFill>
                <a:latin typeface="Georgia"/>
                <a:ea typeface="Georgia"/>
                <a:cs typeface="Georgia"/>
                <a:sym typeface="Georgia"/>
              </a:rPr>
              <a:t>У суспільстві діють соціальні закони різних типів та структурних рівнів:</a:t>
            </a:r>
            <a:endParaRPr sz="2000" b="1">
              <a:solidFill>
                <a:srgbClr val="FFFF00"/>
              </a:solidFill>
              <a:latin typeface="Georgia"/>
              <a:ea typeface="Georgia"/>
              <a:cs typeface="Georgia"/>
              <a:sym typeface="Georgia"/>
            </a:endParaRPr>
          </a:p>
          <a:p>
            <a:pPr marL="0" lvl="0" indent="0" algn="ctr" rtl="0">
              <a:lnSpc>
                <a:spcPct val="100000"/>
              </a:lnSpc>
              <a:spcBef>
                <a:spcPts val="0"/>
              </a:spcBef>
              <a:spcAft>
                <a:spcPts val="0"/>
              </a:spcAft>
              <a:buNone/>
            </a:pPr>
            <a:endParaRPr sz="2000" b="1">
              <a:latin typeface="Georgia"/>
              <a:ea typeface="Georgia"/>
              <a:cs typeface="Georgia"/>
              <a:sym typeface="Georgia"/>
            </a:endParaRPr>
          </a:p>
          <a:p>
            <a:pPr marL="0" lvl="0" indent="0" algn="l" rtl="0">
              <a:lnSpc>
                <a:spcPct val="100000"/>
              </a:lnSpc>
              <a:spcBef>
                <a:spcPts val="0"/>
              </a:spcBef>
              <a:spcAft>
                <a:spcPts val="0"/>
              </a:spcAft>
              <a:buNone/>
            </a:pPr>
            <a:r>
              <a:rPr lang="ru" sz="2000">
                <a:latin typeface="Georgia"/>
                <a:ea typeface="Georgia"/>
                <a:cs typeface="Georgia"/>
                <a:sym typeface="Georgia"/>
              </a:rPr>
              <a:t>1) загальні (загальносоціологічні),  особливі та  індивідуальні;</a:t>
            </a:r>
            <a:endParaRPr sz="2000">
              <a:latin typeface="Georgia"/>
              <a:ea typeface="Georgia"/>
              <a:cs typeface="Georgia"/>
              <a:sym typeface="Georgia"/>
            </a:endParaRPr>
          </a:p>
          <a:p>
            <a:pPr marL="0" lvl="0" indent="0" algn="l" rtl="0">
              <a:lnSpc>
                <a:spcPct val="100000"/>
              </a:lnSpc>
              <a:spcBef>
                <a:spcPts val="0"/>
              </a:spcBef>
              <a:spcAft>
                <a:spcPts val="0"/>
              </a:spcAft>
              <a:buNone/>
            </a:pPr>
            <a:r>
              <a:rPr lang="ru" sz="2000">
                <a:latin typeface="Georgia"/>
                <a:ea typeface="Georgia"/>
                <a:cs typeface="Georgia"/>
                <a:sym typeface="Georgia"/>
              </a:rPr>
              <a:t>2) головні й неголовні;</a:t>
            </a:r>
            <a:endParaRPr sz="2000">
              <a:latin typeface="Georgia"/>
              <a:ea typeface="Georgia"/>
              <a:cs typeface="Georgia"/>
              <a:sym typeface="Georgia"/>
            </a:endParaRPr>
          </a:p>
          <a:p>
            <a:pPr marL="0" lvl="0" indent="0" algn="l" rtl="0">
              <a:lnSpc>
                <a:spcPct val="100000"/>
              </a:lnSpc>
              <a:spcBef>
                <a:spcPts val="0"/>
              </a:spcBef>
              <a:spcAft>
                <a:spcPts val="0"/>
              </a:spcAft>
              <a:buNone/>
            </a:pPr>
            <a:r>
              <a:rPr lang="ru" sz="2000">
                <a:latin typeface="Georgia"/>
                <a:ea typeface="Georgia"/>
                <a:cs typeface="Georgia"/>
                <a:sym typeface="Georgia"/>
              </a:rPr>
              <a:t>3) причинні й функціональні;</a:t>
            </a:r>
            <a:endParaRPr sz="2000">
              <a:latin typeface="Georgia"/>
              <a:ea typeface="Georgia"/>
              <a:cs typeface="Georgia"/>
              <a:sym typeface="Georgia"/>
            </a:endParaRPr>
          </a:p>
          <a:p>
            <a:pPr marL="0" lvl="0" indent="0" algn="l" rtl="0">
              <a:lnSpc>
                <a:spcPct val="100000"/>
              </a:lnSpc>
              <a:spcBef>
                <a:spcPts val="0"/>
              </a:spcBef>
              <a:spcAft>
                <a:spcPts val="0"/>
              </a:spcAft>
              <a:buNone/>
            </a:pPr>
            <a:r>
              <a:rPr lang="ru" sz="2000">
                <a:latin typeface="Georgia"/>
                <a:ea typeface="Georgia"/>
                <a:cs typeface="Georgia"/>
                <a:sym typeface="Georgia"/>
              </a:rPr>
              <a:t>3) динамічні й статичні (закони зміни, розвитку та закони функціонування, рівноваги), закони-тенденції й гігантські закономірності (групи, комплекси «споріднених» законів, пов’язаних єдиною детермінантою).</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256"/>
        <p:cNvGrpSpPr/>
        <p:nvPr/>
      </p:nvGrpSpPr>
      <p:grpSpPr>
        <a:xfrm>
          <a:off x="0" y="0"/>
          <a:ext cx="0" cy="0"/>
          <a:chOff x="0" y="0"/>
          <a:chExt cx="0" cy="0"/>
        </a:xfrm>
      </p:grpSpPr>
      <p:sp>
        <p:nvSpPr>
          <p:cNvPr id="257" name="Google Shape;257;p31"/>
          <p:cNvSpPr txBox="1"/>
          <p:nvPr/>
        </p:nvSpPr>
        <p:spPr>
          <a:xfrm>
            <a:off x="660500" y="969675"/>
            <a:ext cx="7546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Lato"/>
              <a:ea typeface="Lato"/>
              <a:cs typeface="Lato"/>
              <a:sym typeface="Lato"/>
            </a:endParaRPr>
          </a:p>
        </p:txBody>
      </p:sp>
      <p:sp>
        <p:nvSpPr>
          <p:cNvPr id="258" name="Google Shape;258;p31"/>
          <p:cNvSpPr txBox="1"/>
          <p:nvPr/>
        </p:nvSpPr>
        <p:spPr>
          <a:xfrm>
            <a:off x="744825" y="548075"/>
            <a:ext cx="7841700" cy="3879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solidFill>
                  <a:srgbClr val="FFFF00"/>
                </a:solidFill>
                <a:latin typeface="Georgia"/>
                <a:ea typeface="Georgia"/>
                <a:cs typeface="Georgia"/>
                <a:sym typeface="Georgia"/>
              </a:rPr>
              <a:t>До предметних зацікавлень сучасної соціології належать: </a:t>
            </a:r>
            <a:endParaRPr sz="2000" b="1">
              <a:solidFill>
                <a:srgbClr val="FFFF00"/>
              </a:solidFill>
              <a:latin typeface="Georgia"/>
              <a:ea typeface="Georgia"/>
              <a:cs typeface="Georgia"/>
              <a:sym typeface="Georgia"/>
            </a:endParaRPr>
          </a:p>
          <a:p>
            <a:pPr marL="0" lvl="0" indent="0" algn="ctr" rtl="0">
              <a:spcBef>
                <a:spcPts val="0"/>
              </a:spcBef>
              <a:spcAft>
                <a:spcPts val="0"/>
              </a:spcAft>
              <a:buNone/>
            </a:pPr>
            <a:endParaRPr sz="2000" b="1">
              <a:solidFill>
                <a:srgbClr val="FFFF00"/>
              </a:solidFill>
              <a:latin typeface="Georgia"/>
              <a:ea typeface="Georgia"/>
              <a:cs typeface="Georgia"/>
              <a:sym typeface="Georgia"/>
            </a:endParaRPr>
          </a:p>
          <a:p>
            <a:pPr marL="457200" lvl="0" indent="-355600" algn="l" rtl="0">
              <a:spcBef>
                <a:spcPts val="0"/>
              </a:spcBef>
              <a:spcAft>
                <a:spcPts val="0"/>
              </a:spcAft>
              <a:buClr>
                <a:srgbClr val="FFFF00"/>
              </a:buClr>
              <a:buSzPts val="2000"/>
              <a:buFont typeface="Georgia"/>
              <a:buChar char="❏"/>
            </a:pPr>
            <a:r>
              <a:rPr lang="ru" sz="2000" b="1">
                <a:latin typeface="Georgia"/>
                <a:ea typeface="Georgia"/>
                <a:cs typeface="Georgia"/>
                <a:sym typeface="Georgia"/>
              </a:rPr>
              <a:t>людина як творець соціальних відносин і суб’єкт соціальних відносин;</a:t>
            </a:r>
            <a:endParaRPr sz="2000" b="1">
              <a:latin typeface="Georgia"/>
              <a:ea typeface="Georgia"/>
              <a:cs typeface="Georgia"/>
              <a:sym typeface="Georgia"/>
            </a:endParaRPr>
          </a:p>
          <a:p>
            <a:pPr marL="457200" lvl="0" indent="-355600" algn="l" rtl="0">
              <a:spcBef>
                <a:spcPts val="0"/>
              </a:spcBef>
              <a:spcAft>
                <a:spcPts val="0"/>
              </a:spcAft>
              <a:buClr>
                <a:srgbClr val="FFFF00"/>
              </a:buClr>
              <a:buSzPts val="2000"/>
              <a:buFont typeface="Georgia"/>
              <a:buChar char="❏"/>
            </a:pPr>
            <a:r>
              <a:rPr lang="ru" sz="2000" b="1">
                <a:latin typeface="Georgia"/>
                <a:ea typeface="Georgia"/>
                <a:cs typeface="Georgia"/>
                <a:sym typeface="Georgia"/>
              </a:rPr>
              <a:t>соціальні спільноти, соціальні взаємодії і відносини;</a:t>
            </a:r>
            <a:endParaRPr sz="2000" b="1">
              <a:latin typeface="Georgia"/>
              <a:ea typeface="Georgia"/>
              <a:cs typeface="Georgia"/>
              <a:sym typeface="Georgia"/>
            </a:endParaRPr>
          </a:p>
          <a:p>
            <a:pPr marL="457200" lvl="0" indent="-355600" algn="l" rtl="0">
              <a:spcBef>
                <a:spcPts val="0"/>
              </a:spcBef>
              <a:spcAft>
                <a:spcPts val="0"/>
              </a:spcAft>
              <a:buClr>
                <a:srgbClr val="FFFF00"/>
              </a:buClr>
              <a:buSzPts val="2000"/>
              <a:buFont typeface="Georgia"/>
              <a:buChar char="❏"/>
            </a:pPr>
            <a:r>
              <a:rPr lang="ru" sz="2000" b="1">
                <a:latin typeface="Georgia"/>
                <a:ea typeface="Georgia"/>
                <a:cs typeface="Georgia"/>
                <a:sym typeface="Georgia"/>
              </a:rPr>
              <a:t>соціальні процеси;</a:t>
            </a:r>
            <a:endParaRPr sz="2000" b="1">
              <a:latin typeface="Georgia"/>
              <a:ea typeface="Georgia"/>
              <a:cs typeface="Georgia"/>
              <a:sym typeface="Georgia"/>
            </a:endParaRPr>
          </a:p>
          <a:p>
            <a:pPr marL="457200" lvl="0" indent="-355600" algn="l" rtl="0">
              <a:spcBef>
                <a:spcPts val="0"/>
              </a:spcBef>
              <a:spcAft>
                <a:spcPts val="0"/>
              </a:spcAft>
              <a:buClr>
                <a:srgbClr val="FFFF00"/>
              </a:buClr>
              <a:buSzPts val="2000"/>
              <a:buFont typeface="Georgia"/>
              <a:buChar char="❏"/>
            </a:pPr>
            <a:r>
              <a:rPr lang="ru" sz="2000" b="1">
                <a:latin typeface="Georgia"/>
                <a:ea typeface="Georgia"/>
                <a:cs typeface="Georgia"/>
                <a:sym typeface="Georgia"/>
              </a:rPr>
              <a:t>соціальні інститути і організації;</a:t>
            </a:r>
            <a:endParaRPr sz="2000" b="1">
              <a:latin typeface="Georgia"/>
              <a:ea typeface="Georgia"/>
              <a:cs typeface="Georgia"/>
              <a:sym typeface="Georgia"/>
            </a:endParaRPr>
          </a:p>
          <a:p>
            <a:pPr marL="457200" lvl="0" indent="-355600" algn="l" rtl="0">
              <a:spcBef>
                <a:spcPts val="0"/>
              </a:spcBef>
              <a:spcAft>
                <a:spcPts val="0"/>
              </a:spcAft>
              <a:buClr>
                <a:srgbClr val="FFFF00"/>
              </a:buClr>
              <a:buSzPts val="2000"/>
              <a:buFont typeface="Georgia"/>
              <a:buChar char="❏"/>
            </a:pPr>
            <a:r>
              <a:rPr lang="ru" sz="2000" b="1">
                <a:latin typeface="Georgia"/>
                <a:ea typeface="Georgia"/>
                <a:cs typeface="Georgia"/>
                <a:sym typeface="Georgia"/>
              </a:rPr>
              <a:t>соціальні рухи;</a:t>
            </a:r>
            <a:endParaRPr sz="2000" b="1">
              <a:latin typeface="Georgia"/>
              <a:ea typeface="Georgia"/>
              <a:cs typeface="Georgia"/>
              <a:sym typeface="Georgia"/>
            </a:endParaRPr>
          </a:p>
          <a:p>
            <a:pPr marL="457200" lvl="0" indent="-355600" algn="l" rtl="0">
              <a:spcBef>
                <a:spcPts val="0"/>
              </a:spcBef>
              <a:spcAft>
                <a:spcPts val="0"/>
              </a:spcAft>
              <a:buClr>
                <a:srgbClr val="FFFF00"/>
              </a:buClr>
              <a:buSzPts val="2000"/>
              <a:buFont typeface="Georgia"/>
              <a:buChar char="❏"/>
            </a:pPr>
            <a:r>
              <a:rPr lang="ru" sz="2000" b="1">
                <a:latin typeface="Georgia"/>
                <a:ea typeface="Georgia"/>
                <a:cs typeface="Georgia"/>
                <a:sym typeface="Georgia"/>
              </a:rPr>
              <a:t>культурні явища;</a:t>
            </a:r>
            <a:endParaRPr sz="2000" b="1">
              <a:latin typeface="Georgia"/>
              <a:ea typeface="Georgia"/>
              <a:cs typeface="Georgia"/>
              <a:sym typeface="Georgia"/>
            </a:endParaRPr>
          </a:p>
          <a:p>
            <a:pPr marL="457200" lvl="0" indent="-355600" algn="l" rtl="0">
              <a:spcBef>
                <a:spcPts val="0"/>
              </a:spcBef>
              <a:spcAft>
                <a:spcPts val="0"/>
              </a:spcAft>
              <a:buClr>
                <a:srgbClr val="FFFF00"/>
              </a:buClr>
              <a:buSzPts val="2000"/>
              <a:buFont typeface="Georgia"/>
              <a:buChar char="❏"/>
            </a:pPr>
            <a:r>
              <a:rPr lang="ru" sz="2000" b="1">
                <a:latin typeface="Georgia"/>
                <a:ea typeface="Georgia"/>
                <a:cs typeface="Georgia"/>
                <a:sym typeface="Georgia"/>
              </a:rPr>
              <a:t>суспільство як сукупність усіх засобів взаємодій. </a:t>
            </a:r>
            <a:endParaRPr sz="2000" b="1">
              <a:latin typeface="Georgia"/>
              <a:ea typeface="Georgia"/>
              <a:cs typeface="Georgia"/>
              <a:sym typeface="Georgi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62"/>
        <p:cNvGrpSpPr/>
        <p:nvPr/>
      </p:nvGrpSpPr>
      <p:grpSpPr>
        <a:xfrm>
          <a:off x="0" y="0"/>
          <a:ext cx="0" cy="0"/>
          <a:chOff x="0" y="0"/>
          <a:chExt cx="0" cy="0"/>
        </a:xfrm>
      </p:grpSpPr>
      <p:pic>
        <p:nvPicPr>
          <p:cNvPr id="263" name="Google Shape;263;p32"/>
          <p:cNvPicPr preferRelativeResize="0"/>
          <p:nvPr/>
        </p:nvPicPr>
        <p:blipFill>
          <a:blip r:embed="rId3">
            <a:alphaModFix/>
          </a:blip>
          <a:stretch>
            <a:fillRect/>
          </a:stretch>
        </p:blipFill>
        <p:spPr>
          <a:xfrm>
            <a:off x="616163" y="967500"/>
            <a:ext cx="2619375" cy="1743075"/>
          </a:xfrm>
          <a:prstGeom prst="rect">
            <a:avLst/>
          </a:prstGeom>
          <a:noFill/>
          <a:ln>
            <a:noFill/>
          </a:ln>
        </p:spPr>
      </p:pic>
      <p:sp>
        <p:nvSpPr>
          <p:cNvPr id="264" name="Google Shape;264;p32"/>
          <p:cNvSpPr txBox="1"/>
          <p:nvPr/>
        </p:nvSpPr>
        <p:spPr>
          <a:xfrm>
            <a:off x="3681950" y="778500"/>
            <a:ext cx="4665600" cy="35865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2000" b="1">
                <a:latin typeface="Georgia"/>
                <a:ea typeface="Georgia"/>
                <a:cs typeface="Georgia"/>
                <a:sym typeface="Georgia"/>
              </a:rPr>
              <a:t>Метод в соціології</a:t>
            </a:r>
            <a:r>
              <a:rPr lang="ru" sz="2000">
                <a:latin typeface="Georgia"/>
                <a:ea typeface="Georgia"/>
                <a:cs typeface="Georgia"/>
                <a:sym typeface="Georgia"/>
              </a:rPr>
              <a:t> – це спосіб побудови та обґрунтування соціологічних знань, сукупність прийомів, процедур і операцій практичного і теоретичного пізнання соціальної реальності. Це правила, за допомогою яких здійснюється дослідницька діяльність. Вони мають бути стандартними й однозначними. </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
        <p:nvSpPr>
          <p:cNvPr id="265" name="Google Shape;265;p32"/>
          <p:cNvSpPr txBox="1"/>
          <p:nvPr/>
        </p:nvSpPr>
        <p:spPr>
          <a:xfrm>
            <a:off x="569700" y="3186550"/>
            <a:ext cx="2712300" cy="1416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latin typeface="Georgia"/>
                <a:ea typeface="Georgia"/>
                <a:cs typeface="Georgia"/>
                <a:sym typeface="Georgia"/>
              </a:rPr>
              <a:t>Наукові методи:</a:t>
            </a:r>
            <a:endParaRPr sz="2000" b="1">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b="1">
                <a:latin typeface="Georgia"/>
                <a:ea typeface="Georgia"/>
                <a:cs typeface="Georgia"/>
                <a:sym typeface="Georgia"/>
              </a:rPr>
              <a:t>теоретичні</a:t>
            </a:r>
            <a:endParaRPr sz="2000" b="1">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b="1">
                <a:latin typeface="Georgia"/>
                <a:ea typeface="Georgia"/>
                <a:cs typeface="Georgia"/>
                <a:sym typeface="Georgia"/>
              </a:rPr>
              <a:t>практичні (емпіричні)</a:t>
            </a:r>
            <a:endParaRPr sz="2000" b="1">
              <a:latin typeface="Georgia"/>
              <a:ea typeface="Georgia"/>
              <a:cs typeface="Georgia"/>
              <a:sym typeface="Georgi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69"/>
        <p:cNvGrpSpPr/>
        <p:nvPr/>
      </p:nvGrpSpPr>
      <p:grpSpPr>
        <a:xfrm>
          <a:off x="0" y="0"/>
          <a:ext cx="0" cy="0"/>
          <a:chOff x="0" y="0"/>
          <a:chExt cx="0" cy="0"/>
        </a:xfrm>
      </p:grpSpPr>
      <p:pic>
        <p:nvPicPr>
          <p:cNvPr id="270" name="Google Shape;270;p33"/>
          <p:cNvPicPr preferRelativeResize="0"/>
          <p:nvPr/>
        </p:nvPicPr>
        <p:blipFill>
          <a:blip r:embed="rId3">
            <a:alphaModFix/>
          </a:blip>
          <a:stretch>
            <a:fillRect/>
          </a:stretch>
        </p:blipFill>
        <p:spPr>
          <a:xfrm>
            <a:off x="724493" y="489700"/>
            <a:ext cx="1538082" cy="1586800"/>
          </a:xfrm>
          <a:prstGeom prst="rect">
            <a:avLst/>
          </a:prstGeom>
          <a:noFill/>
          <a:ln>
            <a:noFill/>
          </a:ln>
        </p:spPr>
      </p:pic>
      <p:sp>
        <p:nvSpPr>
          <p:cNvPr id="271" name="Google Shape;271;p33"/>
          <p:cNvSpPr txBox="1"/>
          <p:nvPr/>
        </p:nvSpPr>
        <p:spPr>
          <a:xfrm>
            <a:off x="2684175" y="660500"/>
            <a:ext cx="5705700" cy="1416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a:latin typeface="Georgia"/>
                <a:ea typeface="Georgia"/>
                <a:cs typeface="Georgia"/>
                <a:sym typeface="Georgia"/>
              </a:rPr>
              <a:t>До </a:t>
            </a:r>
            <a:r>
              <a:rPr lang="ru" sz="2000" b="1">
                <a:latin typeface="Georgia"/>
                <a:ea typeface="Georgia"/>
                <a:cs typeface="Georgia"/>
                <a:sym typeface="Georgia"/>
              </a:rPr>
              <a:t>теоретичних </a:t>
            </a:r>
            <a:r>
              <a:rPr lang="ru" sz="2000">
                <a:latin typeface="Georgia"/>
                <a:ea typeface="Georgia"/>
                <a:cs typeface="Georgia"/>
                <a:sym typeface="Georgia"/>
              </a:rPr>
              <a:t>методів також належить абстрагування – сходження від конкретного до абстрактного, від емпіричного до теоретичного. </a:t>
            </a:r>
            <a:endParaRPr sz="2000">
              <a:latin typeface="Georgia"/>
              <a:ea typeface="Georgia"/>
              <a:cs typeface="Georgia"/>
              <a:sym typeface="Georgia"/>
            </a:endParaRPr>
          </a:p>
        </p:txBody>
      </p:sp>
      <p:sp>
        <p:nvSpPr>
          <p:cNvPr id="272" name="Google Shape;272;p33"/>
          <p:cNvSpPr txBox="1"/>
          <p:nvPr/>
        </p:nvSpPr>
        <p:spPr>
          <a:xfrm>
            <a:off x="585575" y="1911275"/>
            <a:ext cx="7804200" cy="30030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1200"/>
              </a:spcBef>
              <a:spcAft>
                <a:spcPts val="0"/>
              </a:spcAft>
              <a:buNone/>
            </a:pPr>
            <a:r>
              <a:rPr lang="ru">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marL="0" lvl="0" indent="0" algn="just" rtl="0">
              <a:lnSpc>
                <a:spcPct val="100000"/>
              </a:lnSpc>
              <a:spcBef>
                <a:spcPts val="0"/>
              </a:spcBef>
              <a:spcAft>
                <a:spcPts val="0"/>
              </a:spcAft>
              <a:buNone/>
            </a:pPr>
            <a:r>
              <a:rPr lang="ru" sz="1900" b="1">
                <a:latin typeface="Georgia"/>
                <a:ea typeface="Georgia"/>
                <a:cs typeface="Georgia"/>
                <a:sym typeface="Georgia"/>
              </a:rPr>
              <a:t>1) абстрагування за допомогою відволікання</a:t>
            </a:r>
            <a:r>
              <a:rPr lang="ru" sz="1900">
                <a:latin typeface="Georgia"/>
                <a:ea typeface="Georgia"/>
                <a:cs typeface="Georgia"/>
                <a:sym typeface="Georgia"/>
              </a:rPr>
              <a:t> (розгляд окремих рис або властивостей об’єкта без зв’язку з іншими й об’єктом в цілому;                                  </a:t>
            </a:r>
            <a:endParaRPr sz="1900">
              <a:latin typeface="Georgia"/>
              <a:ea typeface="Georgia"/>
              <a:cs typeface="Georgia"/>
              <a:sym typeface="Georgia"/>
            </a:endParaRPr>
          </a:p>
          <a:p>
            <a:pPr marL="0" lvl="0" indent="0" algn="just" rtl="0">
              <a:lnSpc>
                <a:spcPct val="100000"/>
              </a:lnSpc>
              <a:spcBef>
                <a:spcPts val="0"/>
              </a:spcBef>
              <a:spcAft>
                <a:spcPts val="0"/>
              </a:spcAft>
              <a:buNone/>
            </a:pPr>
            <a:r>
              <a:rPr lang="ru" sz="1900" b="1">
                <a:latin typeface="Georgia"/>
                <a:ea typeface="Georgia"/>
                <a:cs typeface="Georgia"/>
                <a:sym typeface="Georgia"/>
              </a:rPr>
              <a:t>2) абстрагування за допомогою ототожнення</a:t>
            </a:r>
            <a:r>
              <a:rPr lang="ru" sz="1900">
                <a:latin typeface="Georgia"/>
                <a:ea typeface="Georgia"/>
                <a:cs typeface="Georgia"/>
                <a:sym typeface="Georgia"/>
              </a:rPr>
              <a:t> (вивчення об’єкта на підставі обмеженого вибору його ознак, що є певним його спрощенням та узагальненням);</a:t>
            </a:r>
            <a:endParaRPr sz="1900">
              <a:latin typeface="Georgia"/>
              <a:ea typeface="Georgia"/>
              <a:cs typeface="Georgia"/>
              <a:sym typeface="Georgia"/>
            </a:endParaRPr>
          </a:p>
          <a:p>
            <a:pPr marL="0" lvl="0" indent="0" algn="just" rtl="0">
              <a:lnSpc>
                <a:spcPct val="100000"/>
              </a:lnSpc>
              <a:spcBef>
                <a:spcPts val="0"/>
              </a:spcBef>
              <a:spcAft>
                <a:spcPts val="0"/>
              </a:spcAft>
              <a:buNone/>
            </a:pPr>
            <a:r>
              <a:rPr lang="ru" sz="1900" b="1">
                <a:latin typeface="Georgia"/>
                <a:ea typeface="Georgia"/>
                <a:cs typeface="Georgia"/>
                <a:sym typeface="Georgia"/>
              </a:rPr>
              <a:t>3) абстрагування за допомогою ідеалізації</a:t>
            </a:r>
            <a:r>
              <a:rPr lang="ru" sz="1900">
                <a:latin typeface="Georgia"/>
                <a:ea typeface="Georgia"/>
                <a:cs typeface="Georgia"/>
                <a:sym typeface="Georgia"/>
              </a:rPr>
              <a:t> (розумове конструювання ідеальних об’єктів).</a:t>
            </a:r>
            <a:r>
              <a:rPr lang="ru" sz="2000">
                <a:latin typeface="Georgia"/>
                <a:ea typeface="Georgia"/>
                <a:cs typeface="Georgia"/>
                <a:sym typeface="Georgia"/>
              </a:rPr>
              <a:t> </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76"/>
        <p:cNvGrpSpPr/>
        <p:nvPr/>
      </p:nvGrpSpPr>
      <p:grpSpPr>
        <a:xfrm>
          <a:off x="0" y="0"/>
          <a:ext cx="0" cy="0"/>
          <a:chOff x="0" y="0"/>
          <a:chExt cx="0" cy="0"/>
        </a:xfrm>
      </p:grpSpPr>
      <p:pic>
        <p:nvPicPr>
          <p:cNvPr id="277" name="Google Shape;277;p34"/>
          <p:cNvPicPr preferRelativeResize="0"/>
          <p:nvPr/>
        </p:nvPicPr>
        <p:blipFill>
          <a:blip r:embed="rId3">
            <a:alphaModFix/>
          </a:blip>
          <a:stretch>
            <a:fillRect/>
          </a:stretch>
        </p:blipFill>
        <p:spPr>
          <a:xfrm>
            <a:off x="897225" y="770725"/>
            <a:ext cx="2619375" cy="1743075"/>
          </a:xfrm>
          <a:prstGeom prst="rect">
            <a:avLst/>
          </a:prstGeom>
          <a:noFill/>
          <a:ln>
            <a:noFill/>
          </a:ln>
        </p:spPr>
      </p:pic>
      <p:sp>
        <p:nvSpPr>
          <p:cNvPr id="278" name="Google Shape;278;p34"/>
          <p:cNvSpPr txBox="1"/>
          <p:nvPr/>
        </p:nvSpPr>
        <p:spPr>
          <a:xfrm>
            <a:off x="3780325" y="646450"/>
            <a:ext cx="4567200" cy="1908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2000" b="1">
                <a:latin typeface="Georgia"/>
                <a:ea typeface="Georgia"/>
                <a:cs typeface="Georgia"/>
                <a:sym typeface="Georgia"/>
              </a:rPr>
              <a:t>Емпіричні </a:t>
            </a:r>
            <a:r>
              <a:rPr lang="ru" sz="2000">
                <a:latin typeface="Georgia"/>
                <a:ea typeface="Georgia"/>
                <a:cs typeface="Georgia"/>
                <a:sym typeface="Georgia"/>
              </a:rPr>
              <a:t>методи складають науковий апарат для вивчення конкретних соціальних подій та фактів.   </a:t>
            </a:r>
            <a:endParaRPr sz="2000">
              <a:latin typeface="Georgia"/>
              <a:ea typeface="Georgia"/>
              <a:cs typeface="Georgia"/>
              <a:sym typeface="Georgia"/>
            </a:endParaRPr>
          </a:p>
          <a:p>
            <a:pPr marL="0" lvl="0" indent="0" algn="l" rtl="0">
              <a:spcBef>
                <a:spcPts val="0"/>
              </a:spcBef>
              <a:spcAft>
                <a:spcPts val="0"/>
              </a:spcAft>
              <a:buNone/>
            </a:pPr>
            <a:endParaRPr sz="2000">
              <a:latin typeface="Georgia"/>
              <a:ea typeface="Georgia"/>
              <a:cs typeface="Georgia"/>
              <a:sym typeface="Georgia"/>
            </a:endParaRPr>
          </a:p>
        </p:txBody>
      </p:sp>
      <p:sp>
        <p:nvSpPr>
          <p:cNvPr id="279" name="Google Shape;279;p34"/>
          <p:cNvSpPr txBox="1"/>
          <p:nvPr/>
        </p:nvSpPr>
        <p:spPr>
          <a:xfrm>
            <a:off x="897225" y="2740375"/>
            <a:ext cx="3782400" cy="2031900"/>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None/>
            </a:pPr>
            <a:r>
              <a:rPr lang="ru" sz="2000">
                <a:latin typeface="Georgia"/>
                <a:ea typeface="Georgia"/>
                <a:cs typeface="Georgia"/>
                <a:sym typeface="Georgia"/>
              </a:rPr>
              <a:t>До них належать:</a:t>
            </a:r>
            <a:endParaRPr sz="2000">
              <a:latin typeface="Georgia"/>
              <a:ea typeface="Georgia"/>
              <a:cs typeface="Georgia"/>
              <a:sym typeface="Georgia"/>
            </a:endParaRPr>
          </a:p>
          <a:p>
            <a:pPr marL="719999" lvl="0" indent="-355600" algn="l" rtl="0">
              <a:lnSpc>
                <a:spcPct val="100000"/>
              </a:lnSpc>
              <a:spcBef>
                <a:spcPts val="0"/>
              </a:spcBef>
              <a:spcAft>
                <a:spcPts val="0"/>
              </a:spcAft>
              <a:buSzPts val="2000"/>
              <a:buFont typeface="Georgia"/>
              <a:buChar char="●"/>
            </a:pPr>
            <a:r>
              <a:rPr lang="ru" sz="2000">
                <a:latin typeface="Georgia"/>
                <a:ea typeface="Georgia"/>
                <a:cs typeface="Georgia"/>
                <a:sym typeface="Georgia"/>
              </a:rPr>
              <a:t>аналіз документів, </a:t>
            </a:r>
            <a:endParaRPr sz="2000">
              <a:latin typeface="Georgia"/>
              <a:ea typeface="Georgia"/>
              <a:cs typeface="Georgia"/>
              <a:sym typeface="Georgia"/>
            </a:endParaRPr>
          </a:p>
          <a:p>
            <a:pPr marL="719999" lvl="0" indent="-355600" algn="l" rtl="0">
              <a:lnSpc>
                <a:spcPct val="100000"/>
              </a:lnSpc>
              <a:spcBef>
                <a:spcPts val="0"/>
              </a:spcBef>
              <a:spcAft>
                <a:spcPts val="0"/>
              </a:spcAft>
              <a:buSzPts val="2000"/>
              <a:buFont typeface="Georgia"/>
              <a:buChar char="●"/>
            </a:pPr>
            <a:r>
              <a:rPr lang="ru" sz="2000">
                <a:latin typeface="Georgia"/>
                <a:ea typeface="Georgia"/>
                <a:cs typeface="Georgia"/>
                <a:sym typeface="Georgia"/>
              </a:rPr>
              <a:t>опитування, </a:t>
            </a:r>
            <a:endParaRPr sz="2000">
              <a:latin typeface="Georgia"/>
              <a:ea typeface="Georgia"/>
              <a:cs typeface="Georgia"/>
              <a:sym typeface="Georgia"/>
            </a:endParaRPr>
          </a:p>
          <a:p>
            <a:pPr marL="719999" lvl="0" indent="-355600" algn="l" rtl="0">
              <a:lnSpc>
                <a:spcPct val="100000"/>
              </a:lnSpc>
              <a:spcBef>
                <a:spcPts val="0"/>
              </a:spcBef>
              <a:spcAft>
                <a:spcPts val="0"/>
              </a:spcAft>
              <a:buSzPts val="2000"/>
              <a:buFont typeface="Georgia"/>
              <a:buChar char="●"/>
            </a:pPr>
            <a:r>
              <a:rPr lang="ru" sz="2000">
                <a:latin typeface="Georgia"/>
                <a:ea typeface="Georgia"/>
                <a:cs typeface="Georgia"/>
                <a:sym typeface="Georgia"/>
              </a:rPr>
              <a:t>спостереження, </a:t>
            </a:r>
            <a:endParaRPr sz="2000">
              <a:latin typeface="Georgia"/>
              <a:ea typeface="Georgia"/>
              <a:cs typeface="Georgia"/>
              <a:sym typeface="Georgia"/>
            </a:endParaRPr>
          </a:p>
          <a:p>
            <a:pPr marL="719999" lvl="0" indent="-355600" algn="l" rtl="0">
              <a:lnSpc>
                <a:spcPct val="100000"/>
              </a:lnSpc>
              <a:spcBef>
                <a:spcPts val="0"/>
              </a:spcBef>
              <a:spcAft>
                <a:spcPts val="0"/>
              </a:spcAft>
              <a:buSzPts val="2000"/>
              <a:buFont typeface="Georgia"/>
              <a:buChar char="●"/>
            </a:pPr>
            <a:r>
              <a:rPr lang="ru" sz="2000">
                <a:latin typeface="Georgia"/>
                <a:ea typeface="Georgia"/>
                <a:cs typeface="Georgia"/>
                <a:sym typeface="Georgia"/>
              </a:rPr>
              <a:t>експеримент, </a:t>
            </a:r>
            <a:endParaRPr sz="2000">
              <a:latin typeface="Georgia"/>
              <a:ea typeface="Georgia"/>
              <a:cs typeface="Georgia"/>
              <a:sym typeface="Georgia"/>
            </a:endParaRPr>
          </a:p>
          <a:p>
            <a:pPr marL="719999" lvl="0" indent="-355600" algn="l" rtl="0">
              <a:lnSpc>
                <a:spcPct val="100000"/>
              </a:lnSpc>
              <a:spcBef>
                <a:spcPts val="0"/>
              </a:spcBef>
              <a:spcAft>
                <a:spcPts val="0"/>
              </a:spcAft>
              <a:buSzPts val="2000"/>
              <a:buFont typeface="Georgia"/>
              <a:buChar char="●"/>
            </a:pPr>
            <a:r>
              <a:rPr lang="ru" sz="2000">
                <a:latin typeface="Georgia"/>
                <a:ea typeface="Georgia"/>
                <a:cs typeface="Georgia"/>
                <a:sym typeface="Georgia"/>
              </a:rPr>
              <a:t>контент-аналіз тощо.</a:t>
            </a:r>
            <a:endParaRPr>
              <a:latin typeface="Lato"/>
              <a:ea typeface="Lato"/>
              <a:cs typeface="Lato"/>
              <a:sym typeface="Lato"/>
            </a:endParaRPr>
          </a:p>
        </p:txBody>
      </p:sp>
      <p:pic>
        <p:nvPicPr>
          <p:cNvPr id="280" name="Google Shape;280;p34"/>
          <p:cNvPicPr preferRelativeResize="0"/>
          <p:nvPr/>
        </p:nvPicPr>
        <p:blipFill>
          <a:blip r:embed="rId4">
            <a:alphaModFix/>
          </a:blip>
          <a:stretch>
            <a:fillRect/>
          </a:stretch>
        </p:blipFill>
        <p:spPr>
          <a:xfrm>
            <a:off x="5225525" y="3016625"/>
            <a:ext cx="3012375" cy="16350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84"/>
        <p:cNvGrpSpPr/>
        <p:nvPr/>
      </p:nvGrpSpPr>
      <p:grpSpPr>
        <a:xfrm>
          <a:off x="0" y="0"/>
          <a:ext cx="0" cy="0"/>
          <a:chOff x="0" y="0"/>
          <a:chExt cx="0" cy="0"/>
        </a:xfrm>
      </p:grpSpPr>
      <p:sp>
        <p:nvSpPr>
          <p:cNvPr id="285" name="Google Shape;285;p35"/>
          <p:cNvSpPr txBox="1"/>
          <p:nvPr/>
        </p:nvSpPr>
        <p:spPr>
          <a:xfrm>
            <a:off x="801025" y="519975"/>
            <a:ext cx="7574700" cy="1416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Georgia"/>
                <a:ea typeface="Georgia"/>
                <a:cs typeface="Georgia"/>
                <a:sym typeface="Georgia"/>
              </a:rPr>
              <a:t>Структура соціологічного знання</a:t>
            </a:r>
            <a:r>
              <a:rPr lang="ru" sz="2000">
                <a:latin typeface="Georgia"/>
                <a:ea typeface="Georgia"/>
                <a:cs typeface="Georgia"/>
                <a:sym typeface="Georgia"/>
              </a:rPr>
              <a:t> – це система взаємопов’язаних уявлень, понять, поглядів, теорій соціальних процесів різних рівнів (життєдіяльність окремих людей, соціальних груп чи суспільства). </a:t>
            </a:r>
            <a:endParaRPr sz="2000">
              <a:latin typeface="Georgia"/>
              <a:ea typeface="Georgia"/>
              <a:cs typeface="Georgia"/>
              <a:sym typeface="Georgia"/>
            </a:endParaRPr>
          </a:p>
        </p:txBody>
      </p:sp>
      <p:sp>
        <p:nvSpPr>
          <p:cNvPr id="286" name="Google Shape;286;p35"/>
          <p:cNvSpPr txBox="1"/>
          <p:nvPr/>
        </p:nvSpPr>
        <p:spPr>
          <a:xfrm>
            <a:off x="3681625" y="2137163"/>
            <a:ext cx="4694100" cy="2555100"/>
          </a:xfrm>
          <a:prstGeom prst="rect">
            <a:avLst/>
          </a:prstGeom>
          <a:noFill/>
          <a:ln>
            <a:noFill/>
          </a:ln>
        </p:spPr>
        <p:txBody>
          <a:bodyPr spcFirstLastPara="1" wrap="square" lIns="91425" tIns="91425" rIns="91425" bIns="91425" anchor="t" anchorCtr="0">
            <a:spAutoFit/>
          </a:bodyPr>
          <a:lstStyle/>
          <a:p>
            <a:pPr marL="0" lvl="0" indent="0" algn="just" rtl="0">
              <a:lnSpc>
                <a:spcPct val="100000"/>
              </a:lnSpc>
              <a:spcBef>
                <a:spcPts val="0"/>
              </a:spcBef>
              <a:spcAft>
                <a:spcPts val="0"/>
              </a:spcAft>
              <a:buNone/>
            </a:pPr>
            <a:r>
              <a:rPr lang="ru" sz="2000">
                <a:latin typeface="Georgia"/>
                <a:ea typeface="Georgia"/>
                <a:cs typeface="Georgia"/>
                <a:sym typeface="Georgia"/>
              </a:rPr>
              <a:t>Більшість учених дотримується думки про </a:t>
            </a:r>
            <a:r>
              <a:rPr lang="ru" sz="2000" b="1">
                <a:latin typeface="Georgia"/>
                <a:ea typeface="Georgia"/>
                <a:cs typeface="Georgia"/>
                <a:sym typeface="Georgia"/>
              </a:rPr>
              <a:t>трирівневу структуру соціології:</a:t>
            </a:r>
            <a:endParaRPr sz="2000" b="1">
              <a:latin typeface="Georgia"/>
              <a:ea typeface="Georgia"/>
              <a:cs typeface="Georgia"/>
              <a:sym typeface="Georgia"/>
            </a:endParaRPr>
          </a:p>
          <a:p>
            <a:pPr marL="0" lvl="0" indent="0" algn="just" rtl="0">
              <a:lnSpc>
                <a:spcPct val="100000"/>
              </a:lnSpc>
              <a:spcBef>
                <a:spcPts val="0"/>
              </a:spcBef>
              <a:spcAft>
                <a:spcPts val="0"/>
              </a:spcAft>
              <a:buNone/>
            </a:pPr>
            <a:r>
              <a:rPr lang="ru" sz="2000">
                <a:latin typeface="Georgia"/>
                <a:ea typeface="Georgia"/>
                <a:cs typeface="Georgia"/>
                <a:sym typeface="Georgia"/>
              </a:rPr>
              <a:t>1. теоретична соціологія;</a:t>
            </a:r>
            <a:endParaRPr sz="2000">
              <a:latin typeface="Georgia"/>
              <a:ea typeface="Georgia"/>
              <a:cs typeface="Georgia"/>
              <a:sym typeface="Georgia"/>
            </a:endParaRPr>
          </a:p>
          <a:p>
            <a:pPr marL="0" lvl="0" indent="0" algn="just" rtl="0">
              <a:lnSpc>
                <a:spcPct val="100000"/>
              </a:lnSpc>
              <a:spcBef>
                <a:spcPts val="0"/>
              </a:spcBef>
              <a:spcAft>
                <a:spcPts val="0"/>
              </a:spcAft>
              <a:buNone/>
            </a:pPr>
            <a:r>
              <a:rPr lang="ru" sz="2000">
                <a:latin typeface="Georgia"/>
                <a:ea typeface="Georgia"/>
                <a:cs typeface="Georgia"/>
                <a:sym typeface="Georgia"/>
              </a:rPr>
              <a:t>2. спеціальні соціологічні теорії або теорії середнього рівня;</a:t>
            </a:r>
            <a:endParaRPr sz="2000">
              <a:latin typeface="Georgia"/>
              <a:ea typeface="Georgia"/>
              <a:cs typeface="Georgia"/>
              <a:sym typeface="Georgia"/>
            </a:endParaRPr>
          </a:p>
          <a:p>
            <a:pPr marL="0" lvl="0" indent="0" algn="just" rtl="0">
              <a:lnSpc>
                <a:spcPct val="100000"/>
              </a:lnSpc>
              <a:spcBef>
                <a:spcPts val="0"/>
              </a:spcBef>
              <a:spcAft>
                <a:spcPts val="0"/>
              </a:spcAft>
              <a:buNone/>
            </a:pPr>
            <a:r>
              <a:rPr lang="ru" sz="2000">
                <a:latin typeface="Georgia"/>
                <a:ea typeface="Georgia"/>
                <a:cs typeface="Georgia"/>
                <a:sym typeface="Georgia"/>
              </a:rPr>
              <a:t>3. емпіричні дослідження. </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pic>
        <p:nvPicPr>
          <p:cNvPr id="287" name="Google Shape;287;p35"/>
          <p:cNvPicPr preferRelativeResize="0"/>
          <p:nvPr/>
        </p:nvPicPr>
        <p:blipFill>
          <a:blip r:embed="rId3">
            <a:alphaModFix/>
          </a:blip>
          <a:stretch>
            <a:fillRect/>
          </a:stretch>
        </p:blipFill>
        <p:spPr>
          <a:xfrm>
            <a:off x="630225" y="2375000"/>
            <a:ext cx="2705100" cy="16859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91"/>
        <p:cNvGrpSpPr/>
        <p:nvPr/>
      </p:nvGrpSpPr>
      <p:grpSpPr>
        <a:xfrm>
          <a:off x="0" y="0"/>
          <a:ext cx="0" cy="0"/>
          <a:chOff x="0" y="0"/>
          <a:chExt cx="0" cy="0"/>
        </a:xfrm>
      </p:grpSpPr>
      <p:pic>
        <p:nvPicPr>
          <p:cNvPr id="292" name="Google Shape;292;p36"/>
          <p:cNvPicPr preferRelativeResize="0"/>
          <p:nvPr/>
        </p:nvPicPr>
        <p:blipFill>
          <a:blip r:embed="rId3">
            <a:alphaModFix/>
          </a:blip>
          <a:stretch>
            <a:fillRect/>
          </a:stretch>
        </p:blipFill>
        <p:spPr>
          <a:xfrm>
            <a:off x="939375" y="554350"/>
            <a:ext cx="2847975" cy="1600200"/>
          </a:xfrm>
          <a:prstGeom prst="rect">
            <a:avLst/>
          </a:prstGeom>
          <a:noFill/>
          <a:ln>
            <a:noFill/>
          </a:ln>
        </p:spPr>
      </p:pic>
      <p:sp>
        <p:nvSpPr>
          <p:cNvPr id="293" name="Google Shape;293;p36"/>
          <p:cNvSpPr txBox="1"/>
          <p:nvPr/>
        </p:nvSpPr>
        <p:spPr>
          <a:xfrm>
            <a:off x="4272200" y="646450"/>
            <a:ext cx="3991200" cy="1416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latin typeface="Georgia"/>
                <a:ea typeface="Georgia"/>
                <a:cs typeface="Georgia"/>
                <a:sym typeface="Georgia"/>
              </a:rPr>
              <a:t>Теоретична соціологія </a:t>
            </a:r>
            <a:r>
              <a:rPr lang="ru" sz="2000">
                <a:latin typeface="Georgia"/>
                <a:ea typeface="Georgia"/>
                <a:cs typeface="Georgia"/>
                <a:sym typeface="Georgia"/>
              </a:rPr>
              <a:t>відповідає на два запитання:</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b="1">
                <a:latin typeface="Georgia"/>
                <a:ea typeface="Georgia"/>
                <a:cs typeface="Georgia"/>
                <a:sym typeface="Georgia"/>
              </a:rPr>
              <a:t>Що пізнається (об’єкт)?</a:t>
            </a:r>
            <a:endParaRPr sz="2000" b="1">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b="1">
                <a:latin typeface="Georgia"/>
                <a:ea typeface="Georgia"/>
                <a:cs typeface="Georgia"/>
                <a:sym typeface="Georgia"/>
              </a:rPr>
              <a:t>Як пізнається (метод)?</a:t>
            </a:r>
            <a:endParaRPr sz="2000" b="1">
              <a:latin typeface="Georgia"/>
              <a:ea typeface="Georgia"/>
              <a:cs typeface="Georgia"/>
              <a:sym typeface="Georgia"/>
            </a:endParaRPr>
          </a:p>
        </p:txBody>
      </p:sp>
      <p:sp>
        <p:nvSpPr>
          <p:cNvPr id="294" name="Google Shape;294;p36"/>
          <p:cNvSpPr txBox="1"/>
          <p:nvPr/>
        </p:nvSpPr>
        <p:spPr>
          <a:xfrm>
            <a:off x="869100" y="2332850"/>
            <a:ext cx="7197600" cy="240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b="1">
                <a:latin typeface="Georgia"/>
                <a:ea typeface="Georgia"/>
                <a:cs typeface="Georgia"/>
                <a:sym typeface="Georgia"/>
              </a:rPr>
              <a:t>Теоретична соціологія концентрує основну увагу на вивченні фундаментальних наукових проблем, пов’язаних з формуванням знання про соціальну дійсність, описом, поясненням і розумінням процесів соціального розвитку, дає уявлення про суспільство як цілісний організм, систему його соціальних зв’язків, розробляє концептуальні основи соціології, методології та методи соціологічного дослідження.</a:t>
            </a:r>
            <a:endParaRPr sz="1800" b="1">
              <a:latin typeface="Georgia"/>
              <a:ea typeface="Georgia"/>
              <a:cs typeface="Georgia"/>
              <a:sym typeface="Georgi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98"/>
        <p:cNvGrpSpPr/>
        <p:nvPr/>
      </p:nvGrpSpPr>
      <p:grpSpPr>
        <a:xfrm>
          <a:off x="0" y="0"/>
          <a:ext cx="0" cy="0"/>
          <a:chOff x="0" y="0"/>
          <a:chExt cx="0" cy="0"/>
        </a:xfrm>
      </p:grpSpPr>
      <p:pic>
        <p:nvPicPr>
          <p:cNvPr id="299" name="Google Shape;299;p37"/>
          <p:cNvPicPr preferRelativeResize="0"/>
          <p:nvPr/>
        </p:nvPicPr>
        <p:blipFill>
          <a:blip r:embed="rId3">
            <a:alphaModFix/>
          </a:blip>
          <a:stretch>
            <a:fillRect/>
          </a:stretch>
        </p:blipFill>
        <p:spPr>
          <a:xfrm>
            <a:off x="742650" y="1306950"/>
            <a:ext cx="2533650" cy="1800225"/>
          </a:xfrm>
          <a:prstGeom prst="rect">
            <a:avLst/>
          </a:prstGeom>
          <a:noFill/>
          <a:ln>
            <a:noFill/>
          </a:ln>
        </p:spPr>
      </p:pic>
      <p:sp>
        <p:nvSpPr>
          <p:cNvPr id="300" name="Google Shape;300;p37"/>
          <p:cNvSpPr txBox="1"/>
          <p:nvPr/>
        </p:nvSpPr>
        <p:spPr>
          <a:xfrm>
            <a:off x="3569525" y="632400"/>
            <a:ext cx="4736100" cy="326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latin typeface="Georgia"/>
                <a:ea typeface="Georgia"/>
                <a:cs typeface="Georgia"/>
                <a:sym typeface="Georgia"/>
              </a:rPr>
              <a:t>Спеціальні соціологічні теорії</a:t>
            </a:r>
            <a:r>
              <a:rPr lang="ru" sz="2000">
                <a:latin typeface="Georgia"/>
                <a:ea typeface="Georgia"/>
                <a:cs typeface="Georgia"/>
                <a:sym typeface="Georgia"/>
              </a:rPr>
              <a:t> мають вужчий пізнавальний ракурс і торкаються окремих сфер суспільного життя, соціальних груп і інститутів, поєднують в собі теоретичний і емпіричний рівні дослідження, займаючи проміжне становище між фундаментальними теоріями та емпіричними узагальненнями первинної соціологічної інформації. </a:t>
            </a:r>
            <a:endParaRPr sz="2000">
              <a:latin typeface="Georgia"/>
              <a:ea typeface="Georgia"/>
              <a:cs typeface="Georgia"/>
              <a:sym typeface="Georgia"/>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304"/>
        <p:cNvGrpSpPr/>
        <p:nvPr/>
      </p:nvGrpSpPr>
      <p:grpSpPr>
        <a:xfrm>
          <a:off x="0" y="0"/>
          <a:ext cx="0" cy="0"/>
          <a:chOff x="0" y="0"/>
          <a:chExt cx="0" cy="0"/>
        </a:xfrm>
      </p:grpSpPr>
      <p:sp>
        <p:nvSpPr>
          <p:cNvPr id="305" name="Google Shape;305;p38"/>
          <p:cNvSpPr txBox="1"/>
          <p:nvPr/>
        </p:nvSpPr>
        <p:spPr>
          <a:xfrm>
            <a:off x="505925" y="433500"/>
            <a:ext cx="7996200" cy="47100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ru" sz="2000" b="1">
                <a:solidFill>
                  <a:srgbClr val="FF0000"/>
                </a:solidFill>
                <a:latin typeface="Georgia"/>
                <a:ea typeface="Georgia"/>
                <a:cs typeface="Georgia"/>
                <a:sym typeface="Georgia"/>
              </a:rPr>
              <a:t>ВИДИ СПЕЦІАЛЬНИХ ТЕОРІЙ</a:t>
            </a:r>
            <a:r>
              <a:rPr lang="ru" sz="2000">
                <a:solidFill>
                  <a:srgbClr val="FF0000"/>
                </a:solidFill>
                <a:latin typeface="Georgia"/>
                <a:ea typeface="Georgia"/>
                <a:cs typeface="Georgia"/>
                <a:sym typeface="Georgia"/>
              </a:rPr>
              <a:t>:</a:t>
            </a:r>
            <a:endParaRPr sz="2000">
              <a:solidFill>
                <a:srgbClr val="FF0000"/>
              </a:solidFill>
              <a:latin typeface="Georgia"/>
              <a:ea typeface="Georgia"/>
              <a:cs typeface="Georgia"/>
              <a:sym typeface="Georgia"/>
            </a:endParaRPr>
          </a:p>
          <a:p>
            <a:pPr marL="457200" lvl="0" indent="-355600" algn="just" rtl="0">
              <a:lnSpc>
                <a:spcPct val="100000"/>
              </a:lnSpc>
              <a:spcBef>
                <a:spcPts val="0"/>
              </a:spcBef>
              <a:spcAft>
                <a:spcPts val="0"/>
              </a:spcAft>
              <a:buClr>
                <a:srgbClr val="FF0000"/>
              </a:buClr>
              <a:buSzPts val="2000"/>
              <a:buFont typeface="Georgia"/>
              <a:buChar char="❏"/>
            </a:pPr>
            <a:r>
              <a:rPr lang="ru" sz="2000" b="1" i="1">
                <a:latin typeface="Georgia"/>
                <a:ea typeface="Georgia"/>
                <a:cs typeface="Georgia"/>
                <a:sym typeface="Georgia"/>
              </a:rPr>
              <a:t>теорії, що вивчають закони розвитку і відтворення окремих соціальних спільнот</a:t>
            </a:r>
            <a:r>
              <a:rPr lang="ru" sz="2000">
                <a:latin typeface="Georgia"/>
                <a:ea typeface="Georgia"/>
                <a:cs typeface="Georgia"/>
                <a:sym typeface="Georgia"/>
              </a:rPr>
              <a:t>. До них відносять соціологію міста, села, етносоціологію, соціологію молоді, соціологію сім'ї;</a:t>
            </a:r>
            <a:endParaRPr sz="2000">
              <a:latin typeface="Georgia"/>
              <a:ea typeface="Georgia"/>
              <a:cs typeface="Georgia"/>
              <a:sym typeface="Georgia"/>
            </a:endParaRPr>
          </a:p>
          <a:p>
            <a:pPr marL="457200" lvl="0" indent="-355600" algn="just" rtl="0">
              <a:lnSpc>
                <a:spcPct val="100000"/>
              </a:lnSpc>
              <a:spcBef>
                <a:spcPts val="0"/>
              </a:spcBef>
              <a:spcAft>
                <a:spcPts val="0"/>
              </a:spcAft>
              <a:buClr>
                <a:srgbClr val="FF0000"/>
              </a:buClr>
              <a:buSzPts val="2000"/>
              <a:buFont typeface="Georgia"/>
              <a:buChar char="❏"/>
            </a:pPr>
            <a:r>
              <a:rPr lang="ru" sz="2000" b="1" i="1">
                <a:latin typeface="Georgia"/>
                <a:ea typeface="Georgia"/>
                <a:cs typeface="Georgia"/>
                <a:sym typeface="Georgia"/>
              </a:rPr>
              <a:t>галузеві теорії,</a:t>
            </a:r>
            <a:r>
              <a:rPr lang="ru" sz="2000">
                <a:latin typeface="Georgia"/>
                <a:ea typeface="Georgia"/>
                <a:cs typeface="Georgia"/>
                <a:sym typeface="Georgia"/>
              </a:rPr>
              <a:t> що розкривають закономірності і механізми життєдіяльності соціальних спільнот в окремих сферах суспільного життя. Це – соціологія політики, соціологія праці, соціологія управління, соціологія освіти, економічна соціологія тощо;</a:t>
            </a:r>
            <a:endParaRPr sz="2000">
              <a:latin typeface="Georgia"/>
              <a:ea typeface="Georgia"/>
              <a:cs typeface="Georgia"/>
              <a:sym typeface="Georgia"/>
            </a:endParaRPr>
          </a:p>
          <a:p>
            <a:pPr marL="457200" lvl="0" indent="-355600" algn="just" rtl="0">
              <a:lnSpc>
                <a:spcPct val="100000"/>
              </a:lnSpc>
              <a:spcBef>
                <a:spcPts val="0"/>
              </a:spcBef>
              <a:spcAft>
                <a:spcPts val="0"/>
              </a:spcAft>
              <a:buClr>
                <a:srgbClr val="FF0000"/>
              </a:buClr>
              <a:buSzPts val="2000"/>
              <a:buFont typeface="Georgia"/>
              <a:buChar char="❏"/>
            </a:pPr>
            <a:r>
              <a:rPr lang="ru" sz="2000" b="1" i="1">
                <a:latin typeface="Georgia"/>
                <a:ea typeface="Georgia"/>
                <a:cs typeface="Georgia"/>
                <a:sym typeface="Georgia"/>
              </a:rPr>
              <a:t>теорії, що аналізують окремі елементи соціального механізму</a:t>
            </a:r>
            <a:r>
              <a:rPr lang="ru" sz="2000">
                <a:latin typeface="Georgia"/>
                <a:ea typeface="Georgia"/>
                <a:cs typeface="Georgia"/>
                <a:sym typeface="Georgia"/>
              </a:rPr>
              <a:t>. До них відносять теорію соціального контролю, теорію соціальних комунікацій, соціологію конфлікту, соціологію девіантної поведінки тощо. </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309"/>
        <p:cNvGrpSpPr/>
        <p:nvPr/>
      </p:nvGrpSpPr>
      <p:grpSpPr>
        <a:xfrm>
          <a:off x="0" y="0"/>
          <a:ext cx="0" cy="0"/>
          <a:chOff x="0" y="0"/>
          <a:chExt cx="0" cy="0"/>
        </a:xfrm>
      </p:grpSpPr>
      <p:pic>
        <p:nvPicPr>
          <p:cNvPr id="310" name="Google Shape;310;p39"/>
          <p:cNvPicPr preferRelativeResize="0"/>
          <p:nvPr/>
        </p:nvPicPr>
        <p:blipFill>
          <a:blip r:embed="rId3">
            <a:alphaModFix/>
          </a:blip>
          <a:stretch>
            <a:fillRect/>
          </a:stretch>
        </p:blipFill>
        <p:spPr>
          <a:xfrm>
            <a:off x="841000" y="574000"/>
            <a:ext cx="2228850" cy="2057400"/>
          </a:xfrm>
          <a:prstGeom prst="rect">
            <a:avLst/>
          </a:prstGeom>
          <a:noFill/>
          <a:ln>
            <a:noFill/>
          </a:ln>
        </p:spPr>
      </p:pic>
      <p:sp>
        <p:nvSpPr>
          <p:cNvPr id="311" name="Google Shape;311;p39"/>
          <p:cNvSpPr txBox="1"/>
          <p:nvPr/>
        </p:nvSpPr>
        <p:spPr>
          <a:xfrm>
            <a:off x="3541425" y="694600"/>
            <a:ext cx="5143500" cy="1816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2000" b="1">
                <a:latin typeface="Georgia"/>
                <a:ea typeface="Georgia"/>
                <a:cs typeface="Georgia"/>
                <a:sym typeface="Georgia"/>
              </a:rPr>
              <a:t>Конкретні соціологічні дослідження </a:t>
            </a:r>
            <a:r>
              <a:rPr lang="ru" sz="2000">
                <a:latin typeface="Georgia"/>
                <a:ea typeface="Georgia"/>
                <a:cs typeface="Georgia"/>
                <a:sym typeface="Georgia"/>
              </a:rPr>
              <a:t>проводяться з метою одержання об’єктивних даних стосовно різних сторін соціальної дійсності. </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
        <p:nvSpPr>
          <p:cNvPr id="312" name="Google Shape;312;p39"/>
          <p:cNvSpPr txBox="1"/>
          <p:nvPr/>
        </p:nvSpPr>
        <p:spPr>
          <a:xfrm>
            <a:off x="899400" y="2979300"/>
            <a:ext cx="7476300" cy="1154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Усі рівні знаходяться в тісній взаємодії, взаємодоповнюють один іншого, утворюючи єдину систему соціологічного знання. </a:t>
            </a:r>
            <a:endParaRPr sz="2100" b="1">
              <a:latin typeface="Georgia"/>
              <a:ea typeface="Georgia"/>
              <a:cs typeface="Georgia"/>
              <a:sym typeface="Georgi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316"/>
        <p:cNvGrpSpPr/>
        <p:nvPr/>
      </p:nvGrpSpPr>
      <p:grpSpPr>
        <a:xfrm>
          <a:off x="0" y="0"/>
          <a:ext cx="0" cy="0"/>
          <a:chOff x="0" y="0"/>
          <a:chExt cx="0" cy="0"/>
        </a:xfrm>
      </p:grpSpPr>
      <p:sp>
        <p:nvSpPr>
          <p:cNvPr id="317" name="Google Shape;317;p40"/>
          <p:cNvSpPr txBox="1"/>
          <p:nvPr/>
        </p:nvSpPr>
        <p:spPr>
          <a:xfrm>
            <a:off x="883050" y="435650"/>
            <a:ext cx="7377900" cy="11082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1200"/>
              </a:spcBef>
              <a:spcAft>
                <a:spcPts val="0"/>
              </a:spcAft>
              <a:buNone/>
            </a:pPr>
            <a:r>
              <a:rPr lang="ru" sz="2000" b="1">
                <a:latin typeface="Georgia"/>
                <a:ea typeface="Georgia"/>
                <a:cs typeface="Georgia"/>
                <a:sym typeface="Georgia"/>
              </a:rPr>
              <a:t>У сучасній соціології виділяють макро-, мікро- та мезосоціологію. </a:t>
            </a:r>
            <a:endParaRPr sz="2000" b="1">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pic>
        <p:nvPicPr>
          <p:cNvPr id="318" name="Google Shape;318;p40"/>
          <p:cNvPicPr preferRelativeResize="0"/>
          <p:nvPr/>
        </p:nvPicPr>
        <p:blipFill>
          <a:blip r:embed="rId3">
            <a:alphaModFix/>
          </a:blip>
          <a:stretch>
            <a:fillRect/>
          </a:stretch>
        </p:blipFill>
        <p:spPr>
          <a:xfrm>
            <a:off x="883050" y="1543850"/>
            <a:ext cx="2628900" cy="1733550"/>
          </a:xfrm>
          <a:prstGeom prst="rect">
            <a:avLst/>
          </a:prstGeom>
          <a:noFill/>
          <a:ln>
            <a:noFill/>
          </a:ln>
        </p:spPr>
      </p:pic>
      <p:sp>
        <p:nvSpPr>
          <p:cNvPr id="319" name="Google Shape;319;p40"/>
          <p:cNvSpPr txBox="1"/>
          <p:nvPr/>
        </p:nvSpPr>
        <p:spPr>
          <a:xfrm>
            <a:off x="3625750" y="1294625"/>
            <a:ext cx="4764300" cy="2232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900" b="1">
                <a:latin typeface="Georgia"/>
                <a:ea typeface="Georgia"/>
                <a:cs typeface="Georgia"/>
                <a:sym typeface="Georgia"/>
              </a:rPr>
              <a:t>Макросоціологія</a:t>
            </a:r>
            <a:r>
              <a:rPr lang="ru" sz="1900">
                <a:latin typeface="Georgia"/>
                <a:ea typeface="Georgia"/>
                <a:cs typeface="Georgia"/>
                <a:sym typeface="Georgia"/>
              </a:rPr>
              <a:t> орієнтується на дослідження великих соціальних спільнот, на вивчення глобальних соціальних процесів, спрямована на вивчення законів і закономірностей суспільного життя людства в цілому, у сукупності його основних підсистем.</a:t>
            </a:r>
            <a:endParaRPr sz="1900">
              <a:latin typeface="Georgia"/>
              <a:ea typeface="Georgia"/>
              <a:cs typeface="Georgia"/>
              <a:sym typeface="Georgia"/>
            </a:endParaRPr>
          </a:p>
        </p:txBody>
      </p:sp>
      <p:sp>
        <p:nvSpPr>
          <p:cNvPr id="320" name="Google Shape;320;p40"/>
          <p:cNvSpPr txBox="1"/>
          <p:nvPr/>
        </p:nvSpPr>
        <p:spPr>
          <a:xfrm>
            <a:off x="786975" y="3526625"/>
            <a:ext cx="7907400" cy="769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900" b="1">
                <a:latin typeface="Georgia"/>
                <a:ea typeface="Georgia"/>
                <a:cs typeface="Georgia"/>
                <a:sym typeface="Georgia"/>
              </a:rPr>
              <a:t>Мікросоціологія</a:t>
            </a:r>
            <a:r>
              <a:rPr lang="ru" sz="1900">
                <a:latin typeface="Georgia"/>
                <a:ea typeface="Georgia"/>
                <a:cs typeface="Georgia"/>
                <a:sym typeface="Georgia"/>
              </a:rPr>
              <a:t> досліджує соціальні процеси, явища і тенденції, що відбуваються у відносно невеликих соціальних системах. </a:t>
            </a:r>
            <a:endParaRPr sz="1900">
              <a:latin typeface="Georgia"/>
              <a:ea typeface="Georgia"/>
              <a:cs typeface="Georgia"/>
              <a:sym typeface="Georgi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324"/>
        <p:cNvGrpSpPr/>
        <p:nvPr/>
      </p:nvGrpSpPr>
      <p:grpSpPr>
        <a:xfrm>
          <a:off x="0" y="0"/>
          <a:ext cx="0" cy="0"/>
          <a:chOff x="0" y="0"/>
          <a:chExt cx="0" cy="0"/>
        </a:xfrm>
      </p:grpSpPr>
      <p:sp>
        <p:nvSpPr>
          <p:cNvPr id="325" name="Google Shape;325;p41"/>
          <p:cNvSpPr txBox="1"/>
          <p:nvPr/>
        </p:nvSpPr>
        <p:spPr>
          <a:xfrm>
            <a:off x="1082100" y="755550"/>
            <a:ext cx="7223400" cy="18162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1200"/>
              </a:spcBef>
              <a:spcAft>
                <a:spcPts val="0"/>
              </a:spcAft>
              <a:buNone/>
            </a:pPr>
            <a:r>
              <a:rPr lang="ru" sz="2000" b="1">
                <a:latin typeface="Georgia"/>
                <a:ea typeface="Georgia"/>
                <a:cs typeface="Georgia"/>
                <a:sym typeface="Georgia"/>
              </a:rPr>
              <a:t>Мезосоціологія </a:t>
            </a:r>
            <a:r>
              <a:rPr lang="ru" sz="2000">
                <a:latin typeface="Georgia"/>
                <a:ea typeface="Georgia"/>
                <a:cs typeface="Georgia"/>
                <a:sym typeface="Georgia"/>
              </a:rPr>
              <a:t>досліджує соціальні спільноти і групи, громади, соціальні інститути, соціальні рухи, добровільні асоціації тощо, тобто все те, що є посередником між індивідом та суспільством. </a:t>
            </a:r>
            <a:endParaRPr sz="20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pic>
        <p:nvPicPr>
          <p:cNvPr id="326" name="Google Shape;326;p41"/>
          <p:cNvPicPr preferRelativeResize="0"/>
          <p:nvPr/>
        </p:nvPicPr>
        <p:blipFill>
          <a:blip r:embed="rId3">
            <a:alphaModFix/>
          </a:blip>
          <a:stretch>
            <a:fillRect/>
          </a:stretch>
        </p:blipFill>
        <p:spPr>
          <a:xfrm>
            <a:off x="2596249" y="2782550"/>
            <a:ext cx="3940625" cy="13237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5818E"/>
        </a:solidFill>
        <a:effectLst/>
      </p:bgPr>
    </p:bg>
    <p:spTree>
      <p:nvGrpSpPr>
        <p:cNvPr id="1" name="Shape 330"/>
        <p:cNvGrpSpPr/>
        <p:nvPr/>
      </p:nvGrpSpPr>
      <p:grpSpPr>
        <a:xfrm>
          <a:off x="0" y="0"/>
          <a:ext cx="0" cy="0"/>
          <a:chOff x="0" y="0"/>
          <a:chExt cx="0" cy="0"/>
        </a:xfrm>
      </p:grpSpPr>
      <p:sp>
        <p:nvSpPr>
          <p:cNvPr id="331" name="Google Shape;331;p42"/>
          <p:cNvSpPr txBox="1"/>
          <p:nvPr/>
        </p:nvSpPr>
        <p:spPr>
          <a:xfrm>
            <a:off x="3190100" y="1889850"/>
            <a:ext cx="5262900" cy="2893800"/>
          </a:xfrm>
          <a:prstGeom prst="rect">
            <a:avLst/>
          </a:prstGeom>
          <a:noFill/>
          <a:ln>
            <a:noFill/>
          </a:ln>
        </p:spPr>
        <p:txBody>
          <a:bodyPr spcFirstLastPara="1" wrap="square" lIns="91425" tIns="91425" rIns="91425" bIns="91425" anchor="t" anchorCtr="0">
            <a:spAutoFit/>
          </a:bodyPr>
          <a:lstStyle/>
          <a:p>
            <a:pPr marL="0" lvl="0" indent="0" algn="just" rtl="0">
              <a:lnSpc>
                <a:spcPct val="100000"/>
              </a:lnSpc>
              <a:spcBef>
                <a:spcPts val="0"/>
              </a:spcBef>
              <a:spcAft>
                <a:spcPts val="0"/>
              </a:spcAft>
              <a:buNone/>
            </a:pPr>
            <a:endParaRPr sz="1800" b="1">
              <a:solidFill>
                <a:srgbClr val="FF0000"/>
              </a:solidFill>
              <a:latin typeface="Georgia"/>
              <a:ea typeface="Georgia"/>
              <a:cs typeface="Georgia"/>
              <a:sym typeface="Georgia"/>
            </a:endParaRPr>
          </a:p>
          <a:p>
            <a:pPr marL="0" lvl="0" indent="0" algn="l" rtl="0">
              <a:lnSpc>
                <a:spcPct val="100000"/>
              </a:lnSpc>
              <a:spcBef>
                <a:spcPts val="0"/>
              </a:spcBef>
              <a:spcAft>
                <a:spcPts val="0"/>
              </a:spcAft>
              <a:buNone/>
            </a:pPr>
            <a:r>
              <a:rPr lang="ru" sz="1800" b="1">
                <a:solidFill>
                  <a:srgbClr val="FFFF00"/>
                </a:solidFill>
                <a:latin typeface="Georgia"/>
                <a:ea typeface="Georgia"/>
                <a:cs typeface="Georgia"/>
                <a:sym typeface="Georgia"/>
              </a:rPr>
              <a:t>Теоретико-пізнавальна функція </a:t>
            </a:r>
            <a:r>
              <a:rPr lang="ru" sz="1800">
                <a:latin typeface="Georgia"/>
                <a:ea typeface="Georgia"/>
                <a:cs typeface="Georgia"/>
                <a:sym typeface="Georgia"/>
              </a:rPr>
              <a:t>забезпечує поновлення та збагачення соціологічного знання про різні сфери суспільного життя, розкриває перспективи соціального розвитку, розробляє концепції, теорії, ключові поняття й категорії на основі дослідження соціальної реальності.</a:t>
            </a:r>
            <a:endParaRPr sz="1800">
              <a:latin typeface="Georgia"/>
              <a:ea typeface="Georgia"/>
              <a:cs typeface="Georgia"/>
              <a:sym typeface="Georgia"/>
            </a:endParaRPr>
          </a:p>
          <a:p>
            <a:pPr marL="0" lvl="0" indent="0" algn="just" rtl="0">
              <a:lnSpc>
                <a:spcPct val="100000"/>
              </a:lnSpc>
              <a:spcBef>
                <a:spcPts val="0"/>
              </a:spcBef>
              <a:spcAft>
                <a:spcPts val="0"/>
              </a:spcAft>
              <a:buNone/>
            </a:pPr>
            <a:r>
              <a:rPr lang="ru" sz="1800" b="1">
                <a:solidFill>
                  <a:srgbClr val="FF0000"/>
                </a:solidFill>
                <a:latin typeface="Georgia"/>
                <a:ea typeface="Georgia"/>
                <a:cs typeface="Georgia"/>
                <a:sym typeface="Georgia"/>
              </a:rPr>
              <a:t> </a:t>
            </a:r>
            <a:endParaRPr sz="18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
        <p:nvSpPr>
          <p:cNvPr id="332" name="Google Shape;332;p42"/>
          <p:cNvSpPr txBox="1"/>
          <p:nvPr/>
        </p:nvSpPr>
        <p:spPr>
          <a:xfrm>
            <a:off x="10469700" y="1489650"/>
            <a:ext cx="7341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Lato"/>
              <a:ea typeface="Lato"/>
              <a:cs typeface="Lato"/>
              <a:sym typeface="Lato"/>
            </a:endParaRPr>
          </a:p>
        </p:txBody>
      </p:sp>
      <p:sp>
        <p:nvSpPr>
          <p:cNvPr id="333" name="Google Shape;333;p42"/>
          <p:cNvSpPr/>
          <p:nvPr/>
        </p:nvSpPr>
        <p:spPr>
          <a:xfrm>
            <a:off x="646450" y="463750"/>
            <a:ext cx="7806600" cy="1243500"/>
          </a:xfrm>
          <a:prstGeom prst="rect">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1200"/>
              </a:spcBef>
              <a:spcAft>
                <a:spcPts val="0"/>
              </a:spcAft>
              <a:buNone/>
            </a:pPr>
            <a:r>
              <a:rPr lang="ru" sz="2000" b="1">
                <a:solidFill>
                  <a:srgbClr val="FF0000"/>
                </a:solidFill>
                <a:latin typeface="Georgia"/>
                <a:ea typeface="Georgia"/>
                <a:cs typeface="Georgia"/>
                <a:sym typeface="Georgia"/>
              </a:rPr>
              <a:t>Функції соціології</a:t>
            </a:r>
            <a:r>
              <a:rPr lang="ru" sz="2000">
                <a:solidFill>
                  <a:srgbClr val="FF0000"/>
                </a:solidFill>
                <a:latin typeface="Georgia"/>
                <a:ea typeface="Georgia"/>
                <a:cs typeface="Georgia"/>
                <a:sym typeface="Georgia"/>
              </a:rPr>
              <a:t> </a:t>
            </a:r>
            <a:r>
              <a:rPr lang="ru" sz="2000">
                <a:latin typeface="Georgia"/>
                <a:ea typeface="Georgia"/>
                <a:cs typeface="Georgia"/>
                <a:sym typeface="Georgia"/>
              </a:rPr>
              <a:t>– це напрямки її впливу на організацію суспільства як соціальної системи, з урахуванням інтересів різних соціальних спільнот і груп. </a:t>
            </a:r>
            <a:endParaRPr sz="2000">
              <a:latin typeface="Georgia"/>
              <a:ea typeface="Georgia"/>
              <a:cs typeface="Georgia"/>
              <a:sym typeface="Georgia"/>
            </a:endParaRPr>
          </a:p>
          <a:p>
            <a:pPr marL="0" lvl="0" indent="0" algn="ctr" rtl="0">
              <a:spcBef>
                <a:spcPts val="0"/>
              </a:spcBef>
              <a:spcAft>
                <a:spcPts val="0"/>
              </a:spcAft>
              <a:buNone/>
            </a:pPr>
            <a:endParaRPr>
              <a:latin typeface="Lato"/>
              <a:ea typeface="Lato"/>
              <a:cs typeface="Lato"/>
              <a:sym typeface="Lato"/>
            </a:endParaRPr>
          </a:p>
        </p:txBody>
      </p:sp>
      <p:pic>
        <p:nvPicPr>
          <p:cNvPr id="334" name="Google Shape;334;p42"/>
          <p:cNvPicPr preferRelativeResize="0"/>
          <p:nvPr/>
        </p:nvPicPr>
        <p:blipFill>
          <a:blip r:embed="rId3">
            <a:alphaModFix/>
          </a:blip>
          <a:stretch>
            <a:fillRect/>
          </a:stretch>
        </p:blipFill>
        <p:spPr>
          <a:xfrm>
            <a:off x="730775" y="2571750"/>
            <a:ext cx="2127050" cy="13210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45818E"/>
        </a:solidFill>
        <a:effectLst/>
      </p:bgPr>
    </p:bg>
    <p:spTree>
      <p:nvGrpSpPr>
        <p:cNvPr id="1" name="Shape 338"/>
        <p:cNvGrpSpPr/>
        <p:nvPr/>
      </p:nvGrpSpPr>
      <p:grpSpPr>
        <a:xfrm>
          <a:off x="0" y="0"/>
          <a:ext cx="0" cy="0"/>
          <a:chOff x="0" y="0"/>
          <a:chExt cx="0" cy="0"/>
        </a:xfrm>
      </p:grpSpPr>
      <p:sp>
        <p:nvSpPr>
          <p:cNvPr id="339" name="Google Shape;339;p43"/>
          <p:cNvSpPr txBox="1"/>
          <p:nvPr/>
        </p:nvSpPr>
        <p:spPr>
          <a:xfrm>
            <a:off x="1110200" y="590250"/>
            <a:ext cx="7237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Lato"/>
              <a:ea typeface="Lato"/>
              <a:cs typeface="Lato"/>
              <a:sym typeface="Lato"/>
            </a:endParaRPr>
          </a:p>
        </p:txBody>
      </p:sp>
      <p:pic>
        <p:nvPicPr>
          <p:cNvPr id="340" name="Google Shape;340;p43"/>
          <p:cNvPicPr preferRelativeResize="0"/>
          <p:nvPr/>
        </p:nvPicPr>
        <p:blipFill>
          <a:blip r:embed="rId3">
            <a:alphaModFix/>
          </a:blip>
          <a:stretch>
            <a:fillRect/>
          </a:stretch>
        </p:blipFill>
        <p:spPr>
          <a:xfrm>
            <a:off x="784825" y="716725"/>
            <a:ext cx="1674500" cy="1743000"/>
          </a:xfrm>
          <a:prstGeom prst="rect">
            <a:avLst/>
          </a:prstGeom>
          <a:noFill/>
          <a:ln>
            <a:noFill/>
          </a:ln>
        </p:spPr>
      </p:pic>
      <p:sp>
        <p:nvSpPr>
          <p:cNvPr id="341" name="Google Shape;341;p43"/>
          <p:cNvSpPr txBox="1"/>
          <p:nvPr/>
        </p:nvSpPr>
        <p:spPr>
          <a:xfrm>
            <a:off x="3063625" y="716725"/>
            <a:ext cx="51996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b="1">
                <a:solidFill>
                  <a:srgbClr val="FFFF00"/>
                </a:solidFill>
                <a:latin typeface="Georgia"/>
                <a:ea typeface="Georgia"/>
                <a:cs typeface="Georgia"/>
                <a:sym typeface="Georgia"/>
              </a:rPr>
              <a:t>Описово-інформаційна функція</a:t>
            </a:r>
            <a:r>
              <a:rPr lang="ru" sz="1800">
                <a:solidFill>
                  <a:srgbClr val="FFFF00"/>
                </a:solidFill>
                <a:latin typeface="Georgia"/>
                <a:ea typeface="Georgia"/>
                <a:cs typeface="Georgia"/>
                <a:sym typeface="Georgia"/>
              </a:rPr>
              <a:t> </a:t>
            </a:r>
            <a:r>
              <a:rPr lang="ru" sz="1800">
                <a:latin typeface="Georgia"/>
                <a:ea typeface="Georgia"/>
                <a:cs typeface="Georgia"/>
                <a:sym typeface="Georgia"/>
              </a:rPr>
              <a:t>полягає в систематизації, описі, нагромадженні соціологічної інформації, отриманої в результаті проведення соціологічних досліджень, у вигляді аналітичних записок, різних наукових звітів, статей, книг тощо.</a:t>
            </a:r>
            <a:endParaRPr sz="1800">
              <a:latin typeface="Georgia"/>
              <a:ea typeface="Georgia"/>
              <a:cs typeface="Georgia"/>
              <a:sym typeface="Georgia"/>
            </a:endParaRPr>
          </a:p>
          <a:p>
            <a:pPr marL="0" lvl="0" indent="0" algn="just" rtl="0">
              <a:spcBef>
                <a:spcPts val="0"/>
              </a:spcBef>
              <a:spcAft>
                <a:spcPts val="0"/>
              </a:spcAft>
              <a:buNone/>
            </a:pPr>
            <a:endParaRPr sz="1800">
              <a:latin typeface="Georgia"/>
              <a:ea typeface="Georgia"/>
              <a:cs typeface="Georgia"/>
              <a:sym typeface="Georgia"/>
            </a:endParaRPr>
          </a:p>
        </p:txBody>
      </p:sp>
      <p:pic>
        <p:nvPicPr>
          <p:cNvPr id="342" name="Google Shape;342;p43"/>
          <p:cNvPicPr preferRelativeResize="0"/>
          <p:nvPr/>
        </p:nvPicPr>
        <p:blipFill>
          <a:blip r:embed="rId4">
            <a:alphaModFix/>
          </a:blip>
          <a:stretch>
            <a:fillRect/>
          </a:stretch>
        </p:blipFill>
        <p:spPr>
          <a:xfrm>
            <a:off x="784825" y="2922863"/>
            <a:ext cx="1844525" cy="1672575"/>
          </a:xfrm>
          <a:prstGeom prst="rect">
            <a:avLst/>
          </a:prstGeom>
          <a:noFill/>
          <a:ln>
            <a:noFill/>
          </a:ln>
        </p:spPr>
      </p:pic>
      <p:sp>
        <p:nvSpPr>
          <p:cNvPr id="343" name="Google Shape;343;p43"/>
          <p:cNvSpPr txBox="1"/>
          <p:nvPr/>
        </p:nvSpPr>
        <p:spPr>
          <a:xfrm>
            <a:off x="3063625" y="2835588"/>
            <a:ext cx="5382300" cy="184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b="1">
                <a:solidFill>
                  <a:srgbClr val="FFFF00"/>
                </a:solidFill>
                <a:latin typeface="Georgia"/>
                <a:ea typeface="Georgia"/>
                <a:cs typeface="Georgia"/>
                <a:sym typeface="Georgia"/>
              </a:rPr>
              <a:t>Світоглядно-ідеологічна функція</a:t>
            </a:r>
            <a:r>
              <a:rPr lang="ru" sz="1800">
                <a:solidFill>
                  <a:srgbClr val="FFFF00"/>
                </a:solidFill>
                <a:latin typeface="Georgia"/>
                <a:ea typeface="Georgia"/>
                <a:cs typeface="Georgia"/>
                <a:sym typeface="Georgia"/>
              </a:rPr>
              <a:t> </a:t>
            </a:r>
            <a:r>
              <a:rPr lang="ru" sz="1800">
                <a:latin typeface="Georgia"/>
                <a:ea typeface="Georgia"/>
                <a:cs typeface="Georgia"/>
                <a:sym typeface="Georgia"/>
              </a:rPr>
              <a:t>проявляється в тому, що вона формує погляди на соціальні явища і процеси, дає їм теоретичну основу для практичних дій, спрямованих на розуміння й узгодження інтересів різних соціальних спільнот і груп. </a:t>
            </a:r>
            <a:endParaRPr sz="1800">
              <a:latin typeface="Georgia"/>
              <a:ea typeface="Georgia"/>
              <a:cs typeface="Georgia"/>
              <a:sym typeface="Georgi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45818E"/>
        </a:solidFill>
        <a:effectLst/>
      </p:bgPr>
    </p:bg>
    <p:spTree>
      <p:nvGrpSpPr>
        <p:cNvPr id="1" name="Shape 347"/>
        <p:cNvGrpSpPr/>
        <p:nvPr/>
      </p:nvGrpSpPr>
      <p:grpSpPr>
        <a:xfrm>
          <a:off x="0" y="0"/>
          <a:ext cx="0" cy="0"/>
          <a:chOff x="0" y="0"/>
          <a:chExt cx="0" cy="0"/>
        </a:xfrm>
      </p:grpSpPr>
      <p:pic>
        <p:nvPicPr>
          <p:cNvPr id="348" name="Google Shape;348;p44"/>
          <p:cNvPicPr preferRelativeResize="0"/>
          <p:nvPr/>
        </p:nvPicPr>
        <p:blipFill>
          <a:blip r:embed="rId3">
            <a:alphaModFix/>
          </a:blip>
          <a:stretch>
            <a:fillRect/>
          </a:stretch>
        </p:blipFill>
        <p:spPr>
          <a:xfrm>
            <a:off x="798850" y="588050"/>
            <a:ext cx="1819275" cy="1638300"/>
          </a:xfrm>
          <a:prstGeom prst="rect">
            <a:avLst/>
          </a:prstGeom>
          <a:noFill/>
          <a:ln>
            <a:noFill/>
          </a:ln>
        </p:spPr>
      </p:pic>
      <p:sp>
        <p:nvSpPr>
          <p:cNvPr id="349" name="Google Shape;349;p44"/>
          <p:cNvSpPr txBox="1"/>
          <p:nvPr/>
        </p:nvSpPr>
        <p:spPr>
          <a:xfrm>
            <a:off x="3035500" y="576175"/>
            <a:ext cx="5354400" cy="1674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1800" b="1">
                <a:solidFill>
                  <a:srgbClr val="FFFF00"/>
                </a:solidFill>
                <a:latin typeface="Georgia"/>
                <a:ea typeface="Georgia"/>
                <a:cs typeface="Georgia"/>
                <a:sym typeface="Georgia"/>
              </a:rPr>
              <a:t>Функція соціального планування</a:t>
            </a:r>
            <a:r>
              <a:rPr lang="ru" sz="1800">
                <a:latin typeface="Georgia"/>
                <a:ea typeface="Georgia"/>
                <a:cs typeface="Georgia"/>
                <a:sym typeface="Georgia"/>
              </a:rPr>
              <a:t> полягає в тому, що результати соціологічних досліджень використовуються для планування розвитку різних сфер суспільного життя. </a:t>
            </a:r>
            <a:endParaRPr sz="18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pic>
        <p:nvPicPr>
          <p:cNvPr id="350" name="Google Shape;350;p44" descr="strong&gt; ZenithOptimedia&lt;/strong&gt;&lt;strong&gt; &lt;/strong&gt;&lt;strong&gt;урезали прогноз  по России &lt;/strong&gt;"/>
          <p:cNvPicPr preferRelativeResize="0"/>
          <p:nvPr/>
        </p:nvPicPr>
        <p:blipFill>
          <a:blip r:embed="rId4">
            <a:alphaModFix/>
          </a:blip>
          <a:stretch>
            <a:fillRect/>
          </a:stretch>
        </p:blipFill>
        <p:spPr>
          <a:xfrm>
            <a:off x="798850" y="2571750"/>
            <a:ext cx="1819275" cy="1819275"/>
          </a:xfrm>
          <a:prstGeom prst="rect">
            <a:avLst/>
          </a:prstGeom>
          <a:noFill/>
          <a:ln>
            <a:noFill/>
          </a:ln>
        </p:spPr>
      </p:pic>
      <p:sp>
        <p:nvSpPr>
          <p:cNvPr id="351" name="Google Shape;351;p44"/>
          <p:cNvSpPr txBox="1"/>
          <p:nvPr/>
        </p:nvSpPr>
        <p:spPr>
          <a:xfrm>
            <a:off x="3133875" y="2571750"/>
            <a:ext cx="5143500" cy="1993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ru" sz="1800" b="1">
                <a:solidFill>
                  <a:srgbClr val="FFFF00"/>
                </a:solidFill>
                <a:latin typeface="Georgia"/>
                <a:ea typeface="Georgia"/>
                <a:cs typeface="Georgia"/>
                <a:sym typeface="Georgia"/>
              </a:rPr>
              <a:t>Прогностична функція</a:t>
            </a:r>
            <a:r>
              <a:rPr lang="ru" sz="1800">
                <a:latin typeface="Georgia"/>
                <a:ea typeface="Georgia"/>
                <a:cs typeface="Georgia"/>
                <a:sym typeface="Georgia"/>
              </a:rPr>
              <a:t> реалізується в тому, що соціологія здатна виробляти науково обґрунтовані прогнози щодо тенденцій розвитку соціальних процесів і спільнот. </a:t>
            </a:r>
            <a:endParaRPr sz="18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45818E"/>
        </a:solidFill>
        <a:effectLst/>
      </p:bgPr>
    </p:bg>
    <p:spTree>
      <p:nvGrpSpPr>
        <p:cNvPr id="1" name="Shape 355"/>
        <p:cNvGrpSpPr/>
        <p:nvPr/>
      </p:nvGrpSpPr>
      <p:grpSpPr>
        <a:xfrm>
          <a:off x="0" y="0"/>
          <a:ext cx="0" cy="0"/>
          <a:chOff x="0" y="0"/>
          <a:chExt cx="0" cy="0"/>
        </a:xfrm>
      </p:grpSpPr>
      <p:pic>
        <p:nvPicPr>
          <p:cNvPr id="356" name="Google Shape;356;p45"/>
          <p:cNvPicPr preferRelativeResize="0"/>
          <p:nvPr/>
        </p:nvPicPr>
        <p:blipFill>
          <a:blip r:embed="rId3">
            <a:alphaModFix/>
          </a:blip>
          <a:stretch>
            <a:fillRect/>
          </a:stretch>
        </p:blipFill>
        <p:spPr>
          <a:xfrm>
            <a:off x="798825" y="967500"/>
            <a:ext cx="2030650" cy="1351300"/>
          </a:xfrm>
          <a:prstGeom prst="rect">
            <a:avLst/>
          </a:prstGeom>
          <a:noFill/>
          <a:ln>
            <a:noFill/>
          </a:ln>
        </p:spPr>
      </p:pic>
      <p:sp>
        <p:nvSpPr>
          <p:cNvPr id="357" name="Google Shape;357;p45"/>
          <p:cNvSpPr txBox="1"/>
          <p:nvPr/>
        </p:nvSpPr>
        <p:spPr>
          <a:xfrm>
            <a:off x="3246300" y="646450"/>
            <a:ext cx="5045100" cy="2062500"/>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1200"/>
              </a:spcBef>
              <a:spcAft>
                <a:spcPts val="0"/>
              </a:spcAft>
              <a:buNone/>
            </a:pPr>
            <a:r>
              <a:rPr lang="ru" sz="1800" b="1">
                <a:solidFill>
                  <a:srgbClr val="FFFF00"/>
                </a:solidFill>
                <a:latin typeface="Georgia"/>
                <a:ea typeface="Georgia"/>
                <a:cs typeface="Georgia"/>
                <a:sym typeface="Georgia"/>
              </a:rPr>
              <a:t>Критична функція</a:t>
            </a:r>
            <a:r>
              <a:rPr lang="ru" sz="1800">
                <a:latin typeface="Georgia"/>
                <a:ea typeface="Georgia"/>
                <a:cs typeface="Georgia"/>
                <a:sym typeface="Georgia"/>
              </a:rPr>
              <a:t> проявляється в тому, що соціологія, надаючи об‘єктивне знання, покликана попереджувати соціальну політику про відхилення від соціального ідеалу, сигналізувати про можливі негативні соціальні явища і наслідки. </a:t>
            </a:r>
            <a:endParaRPr sz="1800">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pic>
        <p:nvPicPr>
          <p:cNvPr id="358" name="Google Shape;358;p45"/>
          <p:cNvPicPr preferRelativeResize="0"/>
          <p:nvPr/>
        </p:nvPicPr>
        <p:blipFill>
          <a:blip r:embed="rId4">
            <a:alphaModFix/>
          </a:blip>
          <a:stretch>
            <a:fillRect/>
          </a:stretch>
        </p:blipFill>
        <p:spPr>
          <a:xfrm>
            <a:off x="855050" y="2871750"/>
            <a:ext cx="2030650" cy="1455938"/>
          </a:xfrm>
          <a:prstGeom prst="rect">
            <a:avLst/>
          </a:prstGeom>
          <a:noFill/>
          <a:ln>
            <a:noFill/>
          </a:ln>
        </p:spPr>
      </p:pic>
      <p:sp>
        <p:nvSpPr>
          <p:cNvPr id="359" name="Google Shape;359;p45"/>
          <p:cNvSpPr txBox="1"/>
          <p:nvPr/>
        </p:nvSpPr>
        <p:spPr>
          <a:xfrm>
            <a:off x="3316500" y="2511550"/>
            <a:ext cx="4904700" cy="240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b="1">
                <a:solidFill>
                  <a:srgbClr val="FFFF00"/>
                </a:solidFill>
                <a:latin typeface="Georgia"/>
                <a:ea typeface="Georgia"/>
                <a:cs typeface="Georgia"/>
                <a:sym typeface="Georgia"/>
              </a:rPr>
              <a:t>Виховна функція </a:t>
            </a:r>
            <a:r>
              <a:rPr lang="ru" sz="1800">
                <a:latin typeface="Georgia"/>
                <a:ea typeface="Georgia"/>
                <a:cs typeface="Georgia"/>
                <a:sym typeface="Georgia"/>
              </a:rPr>
              <a:t>полягає в тому, що соціологічні знання безпосередньо використовуються системою виховання і впливу на свідомість і поведінку людей з метою формування їх соціальних якостей, а також забезпечують передачу новим поколінням соціального досвіду попередніх поколінь. </a:t>
            </a:r>
            <a:endParaRPr sz="1800">
              <a:latin typeface="Georgia"/>
              <a:ea typeface="Georgia"/>
              <a:cs typeface="Georgia"/>
              <a:sym typeface="Georgi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45818E"/>
        </a:solidFill>
        <a:effectLst/>
      </p:bgPr>
    </p:bg>
    <p:spTree>
      <p:nvGrpSpPr>
        <p:cNvPr id="1" name="Shape 363"/>
        <p:cNvGrpSpPr/>
        <p:nvPr/>
      </p:nvGrpSpPr>
      <p:grpSpPr>
        <a:xfrm>
          <a:off x="0" y="0"/>
          <a:ext cx="0" cy="0"/>
          <a:chOff x="0" y="0"/>
          <a:chExt cx="0" cy="0"/>
        </a:xfrm>
      </p:grpSpPr>
      <p:pic>
        <p:nvPicPr>
          <p:cNvPr id="364" name="Google Shape;364;p46"/>
          <p:cNvPicPr preferRelativeResize="0"/>
          <p:nvPr/>
        </p:nvPicPr>
        <p:blipFill>
          <a:blip r:embed="rId3">
            <a:alphaModFix/>
          </a:blip>
          <a:stretch>
            <a:fillRect/>
          </a:stretch>
        </p:blipFill>
        <p:spPr>
          <a:xfrm>
            <a:off x="700475" y="981550"/>
            <a:ext cx="2189650" cy="1590200"/>
          </a:xfrm>
          <a:prstGeom prst="rect">
            <a:avLst/>
          </a:prstGeom>
          <a:noFill/>
          <a:ln>
            <a:noFill/>
          </a:ln>
        </p:spPr>
      </p:pic>
      <p:sp>
        <p:nvSpPr>
          <p:cNvPr id="365" name="Google Shape;365;p46"/>
          <p:cNvSpPr txBox="1"/>
          <p:nvPr/>
        </p:nvSpPr>
        <p:spPr>
          <a:xfrm>
            <a:off x="3005325" y="351350"/>
            <a:ext cx="5579100" cy="2524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900" b="1">
                <a:solidFill>
                  <a:srgbClr val="FFFF00"/>
                </a:solidFill>
                <a:latin typeface="Georgia"/>
                <a:ea typeface="Georgia"/>
                <a:cs typeface="Georgia"/>
                <a:sym typeface="Georgia"/>
              </a:rPr>
              <a:t>Завдання соціології</a:t>
            </a:r>
            <a:r>
              <a:rPr lang="ru" sz="1900">
                <a:solidFill>
                  <a:srgbClr val="FFFF00"/>
                </a:solidFill>
                <a:latin typeface="Georgia"/>
                <a:ea typeface="Georgia"/>
                <a:cs typeface="Georgia"/>
                <a:sym typeface="Georgia"/>
              </a:rPr>
              <a:t> </a:t>
            </a:r>
            <a:r>
              <a:rPr lang="ru" sz="1900">
                <a:latin typeface="Georgia"/>
                <a:ea typeface="Georgia"/>
                <a:cs typeface="Georgia"/>
                <a:sym typeface="Georgia"/>
              </a:rPr>
              <a:t>спрямовані на те, щоб отримати вірогідне знання про суспільство, вивчити його і обґрунтувати основні напрями розвитку суспільства, виявити та науково обґрунтувати механізми переходу від індивідуального до соціального, від соціального менш загального порядку до соціального більшого порядку. </a:t>
            </a:r>
            <a:endParaRPr sz="1900">
              <a:latin typeface="Georgia"/>
              <a:ea typeface="Georgia"/>
              <a:cs typeface="Georgia"/>
              <a:sym typeface="Georgia"/>
            </a:endParaRPr>
          </a:p>
        </p:txBody>
      </p:sp>
      <p:sp>
        <p:nvSpPr>
          <p:cNvPr id="366" name="Google Shape;366;p46"/>
          <p:cNvSpPr txBox="1"/>
          <p:nvPr/>
        </p:nvSpPr>
        <p:spPr>
          <a:xfrm>
            <a:off x="700475" y="2749075"/>
            <a:ext cx="80223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a:latin typeface="Georgia"/>
                <a:ea typeface="Georgia"/>
                <a:cs typeface="Georgia"/>
                <a:sym typeface="Georgia"/>
              </a:rPr>
              <a:t>Важливим завданням соціології є знаходження шляхів, засобів вирішення глобальних проблем людства, осмислення глибоких інтеграційних процесів у світовій співдружності, нових підходів до вирішення сучасних етнічних процесів. </a:t>
            </a:r>
            <a:endParaRPr sz="1800">
              <a:latin typeface="Georgia"/>
              <a:ea typeface="Georgia"/>
              <a:cs typeface="Georgia"/>
              <a:sym typeface="Georgia"/>
            </a:endParaRPr>
          </a:p>
          <a:p>
            <a:pPr marL="0" lvl="0" indent="0" algn="just" rtl="0">
              <a:lnSpc>
                <a:spcPct val="100000"/>
              </a:lnSpc>
              <a:spcBef>
                <a:spcPts val="0"/>
              </a:spcBef>
              <a:spcAft>
                <a:spcPts val="0"/>
              </a:spcAft>
              <a:buNone/>
            </a:pPr>
            <a:r>
              <a:rPr lang="ru" sz="1800">
                <a:latin typeface="Georgia"/>
                <a:ea typeface="Georgia"/>
                <a:cs typeface="Georgia"/>
                <a:sym typeface="Georgia"/>
              </a:rPr>
              <a:t>Принципово нові рішення у сучасній соціології одержує проблема людини, її поведінки та ціннісно-смислової орієнтації у сучасному світі. </a:t>
            </a:r>
            <a:endParaRPr sz="1800">
              <a:latin typeface="Georgia"/>
              <a:ea typeface="Georgia"/>
              <a:cs typeface="Georgia"/>
              <a:sym typeface="Georgia"/>
            </a:endParaRPr>
          </a:p>
          <a:p>
            <a:pPr marL="0" lvl="0" indent="0" algn="l" rtl="0">
              <a:spcBef>
                <a:spcPts val="0"/>
              </a:spcBef>
              <a:spcAft>
                <a:spcPts val="0"/>
              </a:spcAft>
              <a:buNone/>
            </a:pPr>
            <a:endParaRPr sz="1800">
              <a:latin typeface="Georgia"/>
              <a:ea typeface="Georgia"/>
              <a:cs typeface="Georgia"/>
              <a:sym typeface="Georgi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45818E"/>
        </a:solidFill>
        <a:effectLst/>
      </p:bgPr>
    </p:bg>
    <p:spTree>
      <p:nvGrpSpPr>
        <p:cNvPr id="1" name="Shape 370"/>
        <p:cNvGrpSpPr/>
        <p:nvPr/>
      </p:nvGrpSpPr>
      <p:grpSpPr>
        <a:xfrm>
          <a:off x="0" y="0"/>
          <a:ext cx="0" cy="0"/>
          <a:chOff x="0" y="0"/>
          <a:chExt cx="0" cy="0"/>
        </a:xfrm>
      </p:grpSpPr>
      <p:pic>
        <p:nvPicPr>
          <p:cNvPr id="371" name="Google Shape;371;p47"/>
          <p:cNvPicPr preferRelativeResize="0"/>
          <p:nvPr/>
        </p:nvPicPr>
        <p:blipFill>
          <a:blip r:embed="rId3">
            <a:alphaModFix/>
          </a:blip>
          <a:stretch>
            <a:fillRect/>
          </a:stretch>
        </p:blipFill>
        <p:spPr>
          <a:xfrm>
            <a:off x="1079925" y="545875"/>
            <a:ext cx="2152325" cy="1612175"/>
          </a:xfrm>
          <a:prstGeom prst="rect">
            <a:avLst/>
          </a:prstGeom>
          <a:noFill/>
          <a:ln>
            <a:noFill/>
          </a:ln>
        </p:spPr>
      </p:pic>
      <p:sp>
        <p:nvSpPr>
          <p:cNvPr id="372" name="Google Shape;372;p47"/>
          <p:cNvSpPr txBox="1"/>
          <p:nvPr/>
        </p:nvSpPr>
        <p:spPr>
          <a:xfrm>
            <a:off x="3696025" y="1040100"/>
            <a:ext cx="44550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solidFill>
                  <a:srgbClr val="FFFF00"/>
                </a:solidFill>
                <a:latin typeface="Georgia"/>
                <a:ea typeface="Georgia"/>
                <a:cs typeface="Georgia"/>
                <a:sym typeface="Georgia"/>
              </a:rPr>
              <a:t>Практична спрямованість соціології </a:t>
            </a:r>
            <a:endParaRPr sz="2100" b="1">
              <a:solidFill>
                <a:srgbClr val="FFFF00"/>
              </a:solidFill>
              <a:latin typeface="Georgia"/>
              <a:ea typeface="Georgia"/>
              <a:cs typeface="Georgia"/>
              <a:sym typeface="Georgia"/>
            </a:endParaRPr>
          </a:p>
        </p:txBody>
      </p:sp>
      <p:sp>
        <p:nvSpPr>
          <p:cNvPr id="373" name="Google Shape;373;p47"/>
          <p:cNvSpPr txBox="1"/>
          <p:nvPr/>
        </p:nvSpPr>
        <p:spPr>
          <a:xfrm>
            <a:off x="1981500" y="1911250"/>
            <a:ext cx="7341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Lato"/>
              <a:ea typeface="Lato"/>
              <a:cs typeface="Lato"/>
              <a:sym typeface="Lato"/>
            </a:endParaRPr>
          </a:p>
        </p:txBody>
      </p:sp>
      <p:sp>
        <p:nvSpPr>
          <p:cNvPr id="374" name="Google Shape;374;p47"/>
          <p:cNvSpPr txBox="1"/>
          <p:nvPr/>
        </p:nvSpPr>
        <p:spPr>
          <a:xfrm>
            <a:off x="843200" y="2529600"/>
            <a:ext cx="7518600" cy="23118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1200"/>
              </a:spcBef>
              <a:spcAft>
                <a:spcPts val="0"/>
              </a:spcAft>
              <a:buNone/>
            </a:pPr>
            <a:r>
              <a:rPr lang="ru" sz="1800" b="1">
                <a:latin typeface="Georgia"/>
                <a:ea typeface="Georgia"/>
                <a:cs typeface="Georgia"/>
                <a:sym typeface="Georgia"/>
              </a:rPr>
              <a:t>Соціологія не обмежується описом та поясненням процесів соціального розвитку, а аналізує та вказує шляхи планомірного, цілеспрямованого впливу на ці процеси, тобто її зверненість до конкретних соціальних проблем, які підлягають вирішенню шляхом соціального планування та соціального управління.</a:t>
            </a:r>
            <a:endParaRPr sz="1800" b="1">
              <a:latin typeface="Georgia"/>
              <a:ea typeface="Georgia"/>
              <a:cs typeface="Georgia"/>
              <a:sym typeface="Georgia"/>
            </a:endParaRPr>
          </a:p>
          <a:p>
            <a:pPr marL="0" lvl="0" indent="0" algn="l" rtl="0">
              <a:spcBef>
                <a:spcPts val="0"/>
              </a:spcBef>
              <a:spcAft>
                <a:spcPts val="0"/>
              </a:spcAft>
              <a:buNone/>
            </a:pPr>
            <a:endParaRPr>
              <a:latin typeface="Lato"/>
              <a:ea typeface="Lato"/>
              <a:cs typeface="Lato"/>
              <a:sym typeface="Lato"/>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E06666"/>
        </a:solidFill>
        <a:effectLst/>
      </p:bgPr>
    </p:bg>
    <p:spTree>
      <p:nvGrpSpPr>
        <p:cNvPr id="1" name="Shape 378"/>
        <p:cNvGrpSpPr/>
        <p:nvPr/>
      </p:nvGrpSpPr>
      <p:grpSpPr>
        <a:xfrm>
          <a:off x="0" y="0"/>
          <a:ext cx="0" cy="0"/>
          <a:chOff x="0" y="0"/>
          <a:chExt cx="0" cy="0"/>
        </a:xfrm>
      </p:grpSpPr>
      <p:pic>
        <p:nvPicPr>
          <p:cNvPr id="379" name="Google Shape;379;p48"/>
          <p:cNvPicPr preferRelativeResize="0"/>
          <p:nvPr/>
        </p:nvPicPr>
        <p:blipFill>
          <a:blip r:embed="rId3">
            <a:alphaModFix/>
          </a:blip>
          <a:stretch>
            <a:fillRect/>
          </a:stretch>
        </p:blipFill>
        <p:spPr>
          <a:xfrm>
            <a:off x="714525" y="1613925"/>
            <a:ext cx="1927500" cy="1851750"/>
          </a:xfrm>
          <a:prstGeom prst="rect">
            <a:avLst/>
          </a:prstGeom>
          <a:noFill/>
          <a:ln>
            <a:noFill/>
          </a:ln>
        </p:spPr>
      </p:pic>
      <p:sp>
        <p:nvSpPr>
          <p:cNvPr id="380" name="Google Shape;380;p48"/>
          <p:cNvSpPr txBox="1"/>
          <p:nvPr/>
        </p:nvSpPr>
        <p:spPr>
          <a:xfrm>
            <a:off x="3049550" y="1248000"/>
            <a:ext cx="5256000" cy="2955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solidFill>
                  <a:srgbClr val="FFFF00"/>
                </a:solidFill>
                <a:latin typeface="Georgia"/>
                <a:ea typeface="Georgia"/>
                <a:cs typeface="Georgia"/>
                <a:sym typeface="Georgia"/>
              </a:rPr>
              <a:t> </a:t>
            </a:r>
            <a:r>
              <a:rPr lang="ru" sz="2000" b="1">
                <a:latin typeface="Georgia"/>
                <a:ea typeface="Georgia"/>
                <a:cs typeface="Georgia"/>
                <a:sym typeface="Georgia"/>
              </a:rPr>
              <a:t> </a:t>
            </a:r>
            <a:r>
              <a:rPr lang="ru" sz="2000">
                <a:latin typeface="Georgia"/>
                <a:ea typeface="Georgia"/>
                <a:cs typeface="Georgia"/>
                <a:sym typeface="Georgia"/>
              </a:rPr>
              <a:t>Якщо історія є індивідуалізуюча наука, що концентрує увагу на вивченні соціальних явищ, що виступають унікальними і неповторними в часі та просторі, то соціологія вивчає властивості всього суспільства, що повторюються у часі та просторі, тобто стають загальними, спільними для всіх соціокультурних явищ. </a:t>
            </a:r>
            <a:endParaRPr sz="2000">
              <a:latin typeface="Georgia"/>
              <a:ea typeface="Georgia"/>
              <a:cs typeface="Georgia"/>
              <a:sym typeface="Georgia"/>
            </a:endParaRPr>
          </a:p>
        </p:txBody>
      </p:sp>
      <p:sp>
        <p:nvSpPr>
          <p:cNvPr id="381" name="Google Shape;381;p48"/>
          <p:cNvSpPr txBox="1"/>
          <p:nvPr/>
        </p:nvSpPr>
        <p:spPr>
          <a:xfrm>
            <a:off x="899400" y="562125"/>
            <a:ext cx="7307700" cy="492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solidFill>
                  <a:srgbClr val="FFFF00"/>
                </a:solidFill>
                <a:latin typeface="Georgia"/>
                <a:ea typeface="Georgia"/>
                <a:cs typeface="Georgia"/>
                <a:sym typeface="Georgia"/>
              </a:rPr>
              <a:t>Соціологія  є генералізуючою наукою.</a:t>
            </a:r>
            <a:endParaRPr>
              <a:latin typeface="Lato"/>
              <a:ea typeface="Lato"/>
              <a:cs typeface="Lato"/>
              <a:sym typeface="Lato"/>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E06666"/>
        </a:solidFill>
        <a:effectLst/>
      </p:bgPr>
    </p:bg>
    <p:spTree>
      <p:nvGrpSpPr>
        <p:cNvPr id="1" name="Shape 385"/>
        <p:cNvGrpSpPr/>
        <p:nvPr/>
      </p:nvGrpSpPr>
      <p:grpSpPr>
        <a:xfrm>
          <a:off x="0" y="0"/>
          <a:ext cx="0" cy="0"/>
          <a:chOff x="0" y="0"/>
          <a:chExt cx="0" cy="0"/>
        </a:xfrm>
      </p:grpSpPr>
      <p:sp>
        <p:nvSpPr>
          <p:cNvPr id="386" name="Google Shape;386;p49"/>
          <p:cNvSpPr txBox="1"/>
          <p:nvPr/>
        </p:nvSpPr>
        <p:spPr>
          <a:xfrm>
            <a:off x="2894975" y="1869075"/>
            <a:ext cx="5548500" cy="240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800" b="1">
                <a:solidFill>
                  <a:srgbClr val="FFFF00"/>
                </a:solidFill>
                <a:latin typeface="Georgia"/>
                <a:ea typeface="Georgia"/>
                <a:cs typeface="Georgia"/>
                <a:sym typeface="Georgia"/>
              </a:rPr>
              <a:t> </a:t>
            </a:r>
            <a:r>
              <a:rPr lang="ru" sz="1800">
                <a:latin typeface="Georgia"/>
                <a:ea typeface="Georgia"/>
                <a:cs typeface="Georgia"/>
                <a:sym typeface="Georgia"/>
              </a:rPr>
              <a:t>Вона досліджує соціальний механізм функціонування економічних, політичних, правових відносин тощо. Отже, на відміну від більшості соціальних наук, що вивчають окремі підструктури (підсистеми) суспільства, окремі види відносин, соціологія вивчає суспільство як цілісність, як цілісний соціальний організм, що функціонує і постійно розвивається. </a:t>
            </a:r>
            <a:endParaRPr sz="1800">
              <a:latin typeface="Georgia"/>
              <a:ea typeface="Georgia"/>
              <a:cs typeface="Georgia"/>
              <a:sym typeface="Georgia"/>
            </a:endParaRPr>
          </a:p>
        </p:txBody>
      </p:sp>
      <p:pic>
        <p:nvPicPr>
          <p:cNvPr id="387" name="Google Shape;387;p49"/>
          <p:cNvPicPr preferRelativeResize="0"/>
          <p:nvPr/>
        </p:nvPicPr>
        <p:blipFill>
          <a:blip r:embed="rId3">
            <a:alphaModFix/>
          </a:blip>
          <a:stretch>
            <a:fillRect/>
          </a:stretch>
        </p:blipFill>
        <p:spPr>
          <a:xfrm>
            <a:off x="672375" y="2176050"/>
            <a:ext cx="1913425" cy="1433225"/>
          </a:xfrm>
          <a:prstGeom prst="rect">
            <a:avLst/>
          </a:prstGeom>
          <a:noFill/>
          <a:ln>
            <a:noFill/>
          </a:ln>
        </p:spPr>
      </p:pic>
      <p:sp>
        <p:nvSpPr>
          <p:cNvPr id="388" name="Google Shape;388;p49"/>
          <p:cNvSpPr txBox="1"/>
          <p:nvPr/>
        </p:nvSpPr>
        <p:spPr>
          <a:xfrm>
            <a:off x="548075" y="379450"/>
            <a:ext cx="7996200" cy="1293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1800" b="1">
                <a:solidFill>
                  <a:srgbClr val="FFFF00"/>
                </a:solidFill>
                <a:latin typeface="Georgia"/>
                <a:ea typeface="Georgia"/>
                <a:cs typeface="Georgia"/>
                <a:sym typeface="Georgia"/>
              </a:rPr>
              <a:t>Соціологія відрізняється від інших генералізуючих наук </a:t>
            </a:r>
            <a:r>
              <a:rPr lang="ru" sz="1800" b="1">
                <a:latin typeface="Georgia"/>
                <a:ea typeface="Georgia"/>
                <a:cs typeface="Georgia"/>
                <a:sym typeface="Georgia"/>
              </a:rPr>
              <a:t>(політології, економіки, правознавства) тим, що вона аналізує суспільство в єдності всіх його сторін, галузей і сфер, весь соціокультурний простір.</a:t>
            </a:r>
            <a:endParaRPr>
              <a:latin typeface="Lato"/>
              <a:ea typeface="Lato"/>
              <a:cs typeface="Lato"/>
              <a:sym typeface="Lato"/>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E06666"/>
        </a:solidFill>
        <a:effectLst/>
      </p:bgPr>
    </p:bg>
    <p:spTree>
      <p:nvGrpSpPr>
        <p:cNvPr id="1" name="Shape 392"/>
        <p:cNvGrpSpPr/>
        <p:nvPr/>
      </p:nvGrpSpPr>
      <p:grpSpPr>
        <a:xfrm>
          <a:off x="0" y="0"/>
          <a:ext cx="0" cy="0"/>
          <a:chOff x="0" y="0"/>
          <a:chExt cx="0" cy="0"/>
        </a:xfrm>
      </p:grpSpPr>
      <p:pic>
        <p:nvPicPr>
          <p:cNvPr id="393" name="Google Shape;393;p50"/>
          <p:cNvPicPr preferRelativeResize="0"/>
          <p:nvPr/>
        </p:nvPicPr>
        <p:blipFill>
          <a:blip r:embed="rId3">
            <a:alphaModFix/>
          </a:blip>
          <a:stretch>
            <a:fillRect/>
          </a:stretch>
        </p:blipFill>
        <p:spPr>
          <a:xfrm>
            <a:off x="1096150" y="731500"/>
            <a:ext cx="2280175" cy="1281175"/>
          </a:xfrm>
          <a:prstGeom prst="rect">
            <a:avLst/>
          </a:prstGeom>
          <a:noFill/>
          <a:ln>
            <a:noFill/>
          </a:ln>
        </p:spPr>
      </p:pic>
      <p:pic>
        <p:nvPicPr>
          <p:cNvPr id="394" name="Google Shape;394;p50"/>
          <p:cNvPicPr preferRelativeResize="0"/>
          <p:nvPr/>
        </p:nvPicPr>
        <p:blipFill>
          <a:blip r:embed="rId4">
            <a:alphaModFix/>
          </a:blip>
          <a:stretch>
            <a:fillRect/>
          </a:stretch>
        </p:blipFill>
        <p:spPr>
          <a:xfrm>
            <a:off x="5960313" y="731500"/>
            <a:ext cx="2081921" cy="1281175"/>
          </a:xfrm>
          <a:prstGeom prst="rect">
            <a:avLst/>
          </a:prstGeom>
          <a:noFill/>
          <a:ln>
            <a:noFill/>
          </a:ln>
        </p:spPr>
      </p:pic>
      <p:sp>
        <p:nvSpPr>
          <p:cNvPr id="395" name="Google Shape;395;p50"/>
          <p:cNvSpPr txBox="1"/>
          <p:nvPr/>
        </p:nvSpPr>
        <p:spPr>
          <a:xfrm>
            <a:off x="722625" y="231250"/>
            <a:ext cx="26913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solidFill>
                  <a:srgbClr val="FFFF00"/>
                </a:solidFill>
                <a:latin typeface="Georgia"/>
                <a:ea typeface="Georgia"/>
                <a:cs typeface="Georgia"/>
                <a:sym typeface="Georgia"/>
              </a:rPr>
              <a:t>ФІЛОСОФІЯ</a:t>
            </a:r>
            <a:endParaRPr sz="2100" b="1">
              <a:solidFill>
                <a:srgbClr val="FFFF00"/>
              </a:solidFill>
              <a:latin typeface="Georgia"/>
              <a:ea typeface="Georgia"/>
              <a:cs typeface="Georgia"/>
              <a:sym typeface="Georgia"/>
            </a:endParaRPr>
          </a:p>
        </p:txBody>
      </p:sp>
      <p:sp>
        <p:nvSpPr>
          <p:cNvPr id="396" name="Google Shape;396;p50"/>
          <p:cNvSpPr txBox="1"/>
          <p:nvPr/>
        </p:nvSpPr>
        <p:spPr>
          <a:xfrm>
            <a:off x="5770225" y="238900"/>
            <a:ext cx="2462100" cy="492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solidFill>
                  <a:srgbClr val="FFFF00"/>
                </a:solidFill>
                <a:latin typeface="Georgia"/>
                <a:ea typeface="Georgia"/>
                <a:cs typeface="Georgia"/>
                <a:sym typeface="Georgia"/>
              </a:rPr>
              <a:t>СОЦІОЛОГІЯ</a:t>
            </a:r>
            <a:endParaRPr sz="2000" b="1">
              <a:solidFill>
                <a:srgbClr val="FFFF00"/>
              </a:solidFill>
              <a:latin typeface="Georgia"/>
              <a:ea typeface="Georgia"/>
              <a:cs typeface="Georgia"/>
              <a:sym typeface="Georgia"/>
            </a:endParaRPr>
          </a:p>
        </p:txBody>
      </p:sp>
      <p:sp>
        <p:nvSpPr>
          <p:cNvPr id="397" name="Google Shape;397;p50"/>
          <p:cNvSpPr txBox="1"/>
          <p:nvPr/>
        </p:nvSpPr>
        <p:spPr>
          <a:xfrm>
            <a:off x="722625" y="2104175"/>
            <a:ext cx="7551300" cy="264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a:latin typeface="Georgia"/>
                <a:ea typeface="Georgia"/>
                <a:cs typeface="Georgia"/>
                <a:sym typeface="Georgia"/>
              </a:rPr>
              <a:t>На відміну від філософії, в соціології цілісність суспільства не має світоглядного характеру, а розкривається як конкретна соціальна реальність за допомогою не лише теоретичних, а й емпіричних методів. Соціологія не обмежується розглядом суспільства як цілісного соціального утворення, а виявляє механізми його становлення, функціонування та розвитку. Цілісність розкривається в соціології як система соціальних механізмів, що спричиняють динаміку суспільства. </a:t>
            </a:r>
            <a:endParaRPr sz="2600">
              <a:latin typeface="Georgia"/>
              <a:ea typeface="Georgia"/>
              <a:cs typeface="Georgia"/>
              <a:sym typeface="Georgi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E06666"/>
        </a:solidFill>
        <a:effectLst/>
      </p:bgPr>
    </p:bg>
    <p:spTree>
      <p:nvGrpSpPr>
        <p:cNvPr id="1" name="Shape 401"/>
        <p:cNvGrpSpPr/>
        <p:nvPr/>
      </p:nvGrpSpPr>
      <p:grpSpPr>
        <a:xfrm>
          <a:off x="0" y="0"/>
          <a:ext cx="0" cy="0"/>
          <a:chOff x="0" y="0"/>
          <a:chExt cx="0" cy="0"/>
        </a:xfrm>
      </p:grpSpPr>
      <p:sp>
        <p:nvSpPr>
          <p:cNvPr id="402" name="Google Shape;402;p51"/>
          <p:cNvSpPr txBox="1"/>
          <p:nvPr/>
        </p:nvSpPr>
        <p:spPr>
          <a:xfrm>
            <a:off x="758875" y="421600"/>
            <a:ext cx="77154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solidFill>
                  <a:srgbClr val="FFFF00"/>
                </a:solidFill>
                <a:latin typeface="Georgia"/>
                <a:ea typeface="Georgia"/>
                <a:cs typeface="Georgia"/>
                <a:sym typeface="Georgia"/>
              </a:rPr>
              <a:t>Особливе місце соціології в системі суспільних та гуманітарних наук пояснюється тим, що:</a:t>
            </a:r>
            <a:endParaRPr sz="2000" b="1">
              <a:solidFill>
                <a:srgbClr val="FFFF00"/>
              </a:solidFill>
              <a:latin typeface="Georgia"/>
              <a:ea typeface="Georgia"/>
              <a:cs typeface="Georgia"/>
              <a:sym typeface="Georgia"/>
            </a:endParaRPr>
          </a:p>
        </p:txBody>
      </p:sp>
      <p:sp>
        <p:nvSpPr>
          <p:cNvPr id="403" name="Google Shape;403;p51"/>
          <p:cNvSpPr txBox="1"/>
          <p:nvPr/>
        </p:nvSpPr>
        <p:spPr>
          <a:xfrm>
            <a:off x="597325" y="1447475"/>
            <a:ext cx="8038500" cy="3247800"/>
          </a:xfrm>
          <a:prstGeom prst="rect">
            <a:avLst/>
          </a:prstGeom>
          <a:noFill/>
          <a:ln>
            <a:noFill/>
          </a:ln>
        </p:spPr>
        <p:txBody>
          <a:bodyPr spcFirstLastPara="1" wrap="square" lIns="91425" tIns="91425" rIns="91425" bIns="91425" anchor="t" anchorCtr="0">
            <a:spAutoFit/>
          </a:bodyPr>
          <a:lstStyle/>
          <a:p>
            <a:pPr marL="457200" lvl="0" indent="-349250" algn="l" rtl="0">
              <a:spcBef>
                <a:spcPts val="0"/>
              </a:spcBef>
              <a:spcAft>
                <a:spcPts val="0"/>
              </a:spcAft>
              <a:buClr>
                <a:srgbClr val="FFFF00"/>
              </a:buClr>
              <a:buSzPts val="1900"/>
              <a:buFont typeface="Georgia"/>
              <a:buChar char="❏"/>
            </a:pPr>
            <a:r>
              <a:rPr lang="ru" sz="1700" b="1">
                <a:latin typeface="Georgia"/>
                <a:ea typeface="Georgia"/>
                <a:cs typeface="Georgia"/>
                <a:sym typeface="Georgia"/>
              </a:rPr>
              <a:t>Со</a:t>
            </a:r>
            <a:r>
              <a:rPr lang="ru" sz="1800" b="1">
                <a:latin typeface="Georgia"/>
                <a:ea typeface="Georgia"/>
                <a:cs typeface="Georgia"/>
                <a:sym typeface="Georgia"/>
              </a:rPr>
              <a:t>ціологія є наукою про суспільство, його явища і процеси;</a:t>
            </a:r>
            <a:endParaRPr sz="1800" b="1">
              <a:latin typeface="Georgia"/>
              <a:ea typeface="Georgia"/>
              <a:cs typeface="Georgia"/>
              <a:sym typeface="Georgia"/>
            </a:endParaRPr>
          </a:p>
          <a:p>
            <a:pPr marL="457200" lvl="0" indent="-342900" algn="l" rtl="0">
              <a:spcBef>
                <a:spcPts val="0"/>
              </a:spcBef>
              <a:spcAft>
                <a:spcPts val="0"/>
              </a:spcAft>
              <a:buClr>
                <a:srgbClr val="FFFF00"/>
              </a:buClr>
              <a:buSzPts val="1800"/>
              <a:buFont typeface="Georgia"/>
              <a:buChar char="❏"/>
            </a:pPr>
            <a:r>
              <a:rPr lang="ru" sz="1800" b="1">
                <a:latin typeface="Georgia"/>
                <a:ea typeface="Georgia"/>
                <a:cs typeface="Georgia"/>
                <a:sym typeface="Georgia"/>
              </a:rPr>
              <a:t>Загальна соціологічна теорія виступає як теорія та методологія усіх інших суспільних і гуманітарних наук, оскільки усі суспільні науки завжди містять у собі соціальний аспект, тобто закони і закономірності, які реалізуються через людей;</a:t>
            </a:r>
            <a:endParaRPr sz="1800" b="1">
              <a:latin typeface="Georgia"/>
              <a:ea typeface="Georgia"/>
              <a:cs typeface="Georgia"/>
              <a:sym typeface="Georgia"/>
            </a:endParaRPr>
          </a:p>
          <a:p>
            <a:pPr marL="457200" lvl="0" indent="-342900" algn="l" rtl="0">
              <a:spcBef>
                <a:spcPts val="0"/>
              </a:spcBef>
              <a:spcAft>
                <a:spcPts val="0"/>
              </a:spcAft>
              <a:buClr>
                <a:srgbClr val="FFFF00"/>
              </a:buClr>
              <a:buSzPts val="1800"/>
              <a:buFont typeface="Georgia"/>
              <a:buChar char="❏"/>
            </a:pPr>
            <a:r>
              <a:rPr lang="ru" sz="1800" b="1">
                <a:latin typeface="Georgia"/>
                <a:ea typeface="Georgia"/>
                <a:cs typeface="Georgia"/>
                <a:sym typeface="Georgia"/>
              </a:rPr>
              <a:t>техніка і методика вивчення людини та її діяльності, розроблені соціологією, є необхідними і використовуються  іншими суспільними науками;</a:t>
            </a:r>
            <a:endParaRPr sz="1800" b="1">
              <a:latin typeface="Georgia"/>
              <a:ea typeface="Georgia"/>
              <a:cs typeface="Georgia"/>
              <a:sym typeface="Georgia"/>
            </a:endParaRPr>
          </a:p>
          <a:p>
            <a:pPr marL="457200" lvl="0" indent="-342900" algn="l" rtl="0">
              <a:spcBef>
                <a:spcPts val="0"/>
              </a:spcBef>
              <a:spcAft>
                <a:spcPts val="0"/>
              </a:spcAft>
              <a:buClr>
                <a:srgbClr val="FFFF00"/>
              </a:buClr>
              <a:buSzPts val="1800"/>
              <a:buFont typeface="Georgia"/>
              <a:buChar char="❏"/>
            </a:pPr>
            <a:r>
              <a:rPr lang="ru" sz="1800" b="1">
                <a:latin typeface="Georgia"/>
                <a:ea typeface="Georgia"/>
                <a:cs typeface="Georgia"/>
                <a:sym typeface="Georgia"/>
              </a:rPr>
              <a:t>склалася ціла система досліджень, які проводяться на межі соціології та інших наук.</a:t>
            </a:r>
            <a:endParaRPr sz="1800" b="1">
              <a:latin typeface="Georgia"/>
              <a:ea typeface="Georgia"/>
              <a:cs typeface="Georgia"/>
              <a:sym typeface="Georgi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407"/>
        <p:cNvGrpSpPr/>
        <p:nvPr/>
      </p:nvGrpSpPr>
      <p:grpSpPr>
        <a:xfrm>
          <a:off x="0" y="0"/>
          <a:ext cx="0" cy="0"/>
          <a:chOff x="0" y="0"/>
          <a:chExt cx="0" cy="0"/>
        </a:xfrm>
      </p:grpSpPr>
      <p:pic>
        <p:nvPicPr>
          <p:cNvPr id="408" name="Google Shape;408;p52"/>
          <p:cNvPicPr preferRelativeResize="0"/>
          <p:nvPr/>
        </p:nvPicPr>
        <p:blipFill>
          <a:blip r:embed="rId3">
            <a:alphaModFix/>
          </a:blip>
          <a:stretch>
            <a:fillRect/>
          </a:stretch>
        </p:blipFill>
        <p:spPr>
          <a:xfrm>
            <a:off x="542600" y="969675"/>
            <a:ext cx="6545750" cy="3677875"/>
          </a:xfrm>
          <a:prstGeom prst="rect">
            <a:avLst/>
          </a:prstGeom>
          <a:noFill/>
          <a:ln>
            <a:noFill/>
          </a:ln>
        </p:spPr>
      </p:pic>
      <p:sp>
        <p:nvSpPr>
          <p:cNvPr id="409" name="Google Shape;409;p52"/>
          <p:cNvSpPr txBox="1"/>
          <p:nvPr/>
        </p:nvSpPr>
        <p:spPr>
          <a:xfrm>
            <a:off x="7265500" y="276250"/>
            <a:ext cx="1363200" cy="437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3400" b="1">
                <a:solidFill>
                  <a:schemeClr val="lt1"/>
                </a:solidFill>
                <a:latin typeface="Lato"/>
                <a:ea typeface="Lato"/>
                <a:cs typeface="Lato"/>
                <a:sym typeface="Lato"/>
              </a:rPr>
              <a:t>З</a:t>
            </a:r>
            <a:endParaRPr sz="3400" b="1">
              <a:solidFill>
                <a:schemeClr val="lt1"/>
              </a:solidFill>
              <a:latin typeface="Lato"/>
              <a:ea typeface="Lato"/>
              <a:cs typeface="Lato"/>
              <a:sym typeface="Lato"/>
            </a:endParaRPr>
          </a:p>
          <a:p>
            <a:pPr marL="0" lvl="0" indent="0" algn="ctr" rtl="0">
              <a:spcBef>
                <a:spcPts val="0"/>
              </a:spcBef>
              <a:spcAft>
                <a:spcPts val="0"/>
              </a:spcAft>
              <a:buNone/>
            </a:pPr>
            <a:r>
              <a:rPr lang="ru" sz="3400" b="1">
                <a:solidFill>
                  <a:schemeClr val="lt1"/>
                </a:solidFill>
                <a:latin typeface="Lato"/>
                <a:ea typeface="Lato"/>
                <a:cs typeface="Lato"/>
                <a:sym typeface="Lato"/>
              </a:rPr>
              <a:t>А</a:t>
            </a:r>
            <a:endParaRPr sz="3400" b="1">
              <a:solidFill>
                <a:schemeClr val="lt1"/>
              </a:solidFill>
              <a:latin typeface="Lato"/>
              <a:ea typeface="Lato"/>
              <a:cs typeface="Lato"/>
              <a:sym typeface="Lato"/>
            </a:endParaRPr>
          </a:p>
          <a:p>
            <a:pPr marL="0" lvl="0" indent="0" algn="ctr" rtl="0">
              <a:spcBef>
                <a:spcPts val="0"/>
              </a:spcBef>
              <a:spcAft>
                <a:spcPts val="0"/>
              </a:spcAft>
              <a:buNone/>
            </a:pPr>
            <a:endParaRPr sz="3400" b="1">
              <a:solidFill>
                <a:schemeClr val="lt1"/>
              </a:solidFill>
              <a:latin typeface="Lato"/>
              <a:ea typeface="Lato"/>
              <a:cs typeface="Lato"/>
              <a:sym typeface="Lato"/>
            </a:endParaRPr>
          </a:p>
          <a:p>
            <a:pPr marL="0" lvl="0" indent="0" algn="ctr" rtl="0">
              <a:spcBef>
                <a:spcPts val="0"/>
              </a:spcBef>
              <a:spcAft>
                <a:spcPts val="0"/>
              </a:spcAft>
              <a:buNone/>
            </a:pPr>
            <a:r>
              <a:rPr lang="ru" sz="3400" b="1">
                <a:solidFill>
                  <a:schemeClr val="lt1"/>
                </a:solidFill>
                <a:latin typeface="Lato"/>
                <a:ea typeface="Lato"/>
                <a:cs typeface="Lato"/>
                <a:sym typeface="Lato"/>
              </a:rPr>
              <a:t>У</a:t>
            </a:r>
            <a:endParaRPr sz="3400" b="1">
              <a:solidFill>
                <a:schemeClr val="lt1"/>
              </a:solidFill>
              <a:latin typeface="Lato"/>
              <a:ea typeface="Lato"/>
              <a:cs typeface="Lato"/>
              <a:sym typeface="Lato"/>
            </a:endParaRPr>
          </a:p>
          <a:p>
            <a:pPr marL="0" lvl="0" indent="0" algn="ctr" rtl="0">
              <a:spcBef>
                <a:spcPts val="0"/>
              </a:spcBef>
              <a:spcAft>
                <a:spcPts val="0"/>
              </a:spcAft>
              <a:buNone/>
            </a:pPr>
            <a:r>
              <a:rPr lang="ru" sz="3400" b="1">
                <a:solidFill>
                  <a:schemeClr val="lt1"/>
                </a:solidFill>
                <a:latin typeface="Lato"/>
                <a:ea typeface="Lato"/>
                <a:cs typeface="Lato"/>
                <a:sym typeface="Lato"/>
              </a:rPr>
              <a:t>В</a:t>
            </a:r>
            <a:endParaRPr sz="3400" b="1">
              <a:solidFill>
                <a:schemeClr val="lt1"/>
              </a:solidFill>
              <a:latin typeface="Lato"/>
              <a:ea typeface="Lato"/>
              <a:cs typeface="Lato"/>
              <a:sym typeface="Lato"/>
            </a:endParaRPr>
          </a:p>
          <a:p>
            <a:pPr marL="0" lvl="0" indent="0" algn="ctr" rtl="0">
              <a:spcBef>
                <a:spcPts val="0"/>
              </a:spcBef>
              <a:spcAft>
                <a:spcPts val="0"/>
              </a:spcAft>
              <a:buNone/>
            </a:pPr>
            <a:r>
              <a:rPr lang="ru" sz="3400" b="1">
                <a:solidFill>
                  <a:schemeClr val="lt1"/>
                </a:solidFill>
                <a:latin typeface="Lato"/>
                <a:ea typeface="Lato"/>
                <a:cs typeface="Lato"/>
                <a:sym typeface="Lato"/>
              </a:rPr>
              <a:t>А</a:t>
            </a:r>
            <a:endParaRPr sz="3400" b="1">
              <a:solidFill>
                <a:schemeClr val="lt1"/>
              </a:solidFill>
              <a:latin typeface="Lato"/>
              <a:ea typeface="Lato"/>
              <a:cs typeface="Lato"/>
              <a:sym typeface="Lato"/>
            </a:endParaRPr>
          </a:p>
          <a:p>
            <a:pPr marL="0" lvl="0" indent="0" algn="ctr" rtl="0">
              <a:spcBef>
                <a:spcPts val="0"/>
              </a:spcBef>
              <a:spcAft>
                <a:spcPts val="0"/>
              </a:spcAft>
              <a:buNone/>
            </a:pPr>
            <a:r>
              <a:rPr lang="ru" sz="3400" b="1">
                <a:solidFill>
                  <a:schemeClr val="lt1"/>
                </a:solidFill>
                <a:latin typeface="Lato"/>
                <a:ea typeface="Lato"/>
                <a:cs typeface="Lato"/>
                <a:sym typeface="Lato"/>
              </a:rPr>
              <a:t>Г</a:t>
            </a:r>
            <a:endParaRPr sz="3400" b="1">
              <a:solidFill>
                <a:schemeClr val="lt1"/>
              </a:solidFill>
              <a:latin typeface="Lato"/>
              <a:ea typeface="Lato"/>
              <a:cs typeface="Lato"/>
              <a:sym typeface="Lato"/>
            </a:endParaRPr>
          </a:p>
          <a:p>
            <a:pPr marL="0" lvl="0" indent="0" algn="ctr" rtl="0">
              <a:spcBef>
                <a:spcPts val="0"/>
              </a:spcBef>
              <a:spcAft>
                <a:spcPts val="0"/>
              </a:spcAft>
              <a:buNone/>
            </a:pPr>
            <a:r>
              <a:rPr lang="ru" sz="3400" b="1">
                <a:solidFill>
                  <a:schemeClr val="lt1"/>
                </a:solidFill>
                <a:latin typeface="Lato"/>
                <a:ea typeface="Lato"/>
                <a:cs typeface="Lato"/>
                <a:sym typeface="Lato"/>
              </a:rPr>
              <a:t>У</a:t>
            </a:r>
            <a:endParaRPr sz="3400" b="1">
              <a:solidFill>
                <a:schemeClr val="lt1"/>
              </a:solidFill>
              <a:latin typeface="Lato"/>
              <a:ea typeface="Lato"/>
              <a:cs typeface="Lato"/>
              <a:sym typeface="Lato"/>
            </a:endParaRPr>
          </a:p>
        </p:txBody>
      </p:sp>
      <p:sp>
        <p:nvSpPr>
          <p:cNvPr id="410" name="Google Shape;410;p52"/>
          <p:cNvSpPr txBox="1"/>
          <p:nvPr/>
        </p:nvSpPr>
        <p:spPr>
          <a:xfrm>
            <a:off x="885350" y="276250"/>
            <a:ext cx="59727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3400" b="1">
                <a:solidFill>
                  <a:schemeClr val="lt1"/>
                </a:solidFill>
                <a:latin typeface="Lato"/>
                <a:ea typeface="Lato"/>
                <a:cs typeface="Lato"/>
                <a:sym typeface="Lato"/>
              </a:rPr>
              <a:t>ДЯКУЮ</a:t>
            </a:r>
            <a:endParaRPr sz="3400" b="1">
              <a:solidFill>
                <a:schemeClr val="lt1"/>
              </a:solidFill>
              <a:latin typeface="Lato"/>
              <a:ea typeface="Lato"/>
              <a:cs typeface="Lato"/>
              <a:sym typeface="Lato"/>
            </a:endParaRPr>
          </a:p>
        </p:txBody>
      </p:sp>
      <p:sp>
        <p:nvSpPr>
          <p:cNvPr id="411" name="Google Shape;411;p52"/>
          <p:cNvSpPr txBox="1"/>
          <p:nvPr/>
        </p:nvSpPr>
        <p:spPr>
          <a:xfrm>
            <a:off x="542600" y="4647550"/>
            <a:ext cx="1897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b="1">
                <a:latin typeface="Lato"/>
                <a:ea typeface="Lato"/>
                <a:cs typeface="Lato"/>
                <a:sym typeface="Lato"/>
              </a:rPr>
              <a:t>Дніпро, 2021</a:t>
            </a:r>
            <a:endParaRPr b="1">
              <a:latin typeface="Lato"/>
              <a:ea typeface="Lato"/>
              <a:cs typeface="Lato"/>
              <a:sym typeface="Lato"/>
            </a:endParaRPr>
          </a:p>
        </p:txBody>
      </p:sp>
    </p:spTree>
  </p:cSld>
  <p:clrMapOvr>
    <a:masterClrMapping/>
  </p:clrMapOvr>
</p:sld>
</file>

<file path=ppt/theme/theme1.xml><?xml version="1.0" encoding="utf-8"?>
<a:theme xmlns:a="http://schemas.openxmlformats.org/drawingml/2006/main"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2521</Words>
  <Application>Microsoft Office PowerPoint</Application>
  <PresentationFormat>Екран (16:9)</PresentationFormat>
  <Paragraphs>142</Paragraphs>
  <Slides>40</Slides>
  <Notes>40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40</vt:i4>
      </vt:variant>
    </vt:vector>
  </HeadingPairs>
  <TitlesOfParts>
    <vt:vector size="46" baseType="lpstr">
      <vt:lpstr>Montserrat</vt:lpstr>
      <vt:lpstr>Arial</vt:lpstr>
      <vt:lpstr>Lato</vt:lpstr>
      <vt:lpstr>Times New Roman</vt:lpstr>
      <vt:lpstr>Georgia</vt:lpstr>
      <vt:lpstr>Focus</vt:lpstr>
      <vt:lpstr>СОЦІОЛОГІЯ  ЯК  НАУКА</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СОЦІОЛОГІЯ  ЯК  НАУКА</dc:title>
  <dc:creator>Victoria</dc:creator>
  <cp:lastModifiedBy>Ольга Нижеголенко</cp:lastModifiedBy>
  <cp:revision>2</cp:revision>
  <dcterms:modified xsi:type="dcterms:W3CDTF">2025-12-03T07:35:19Z</dcterms:modified>
</cp:coreProperties>
</file>