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06" r:id="rId3"/>
    <p:sldId id="305" r:id="rId4"/>
    <p:sldId id="257" r:id="rId5"/>
    <p:sldId id="272" r:id="rId6"/>
    <p:sldId id="270" r:id="rId7"/>
    <p:sldId id="279" r:id="rId8"/>
    <p:sldId id="280" r:id="rId9"/>
    <p:sldId id="277" r:id="rId10"/>
    <p:sldId id="276" r:id="rId11"/>
    <p:sldId id="278" r:id="rId12"/>
    <p:sldId id="273" r:id="rId13"/>
    <p:sldId id="274" r:id="rId14"/>
    <p:sldId id="258" r:id="rId15"/>
    <p:sldId id="275" r:id="rId16"/>
    <p:sldId id="259" r:id="rId17"/>
    <p:sldId id="260" r:id="rId18"/>
    <p:sldId id="281" r:id="rId19"/>
    <p:sldId id="282" r:id="rId20"/>
    <p:sldId id="283" r:id="rId21"/>
    <p:sldId id="284" r:id="rId22"/>
    <p:sldId id="261" r:id="rId23"/>
    <p:sldId id="285" r:id="rId24"/>
    <p:sldId id="286" r:id="rId25"/>
    <p:sldId id="287" r:id="rId26"/>
    <p:sldId id="288" r:id="rId27"/>
    <p:sldId id="262" r:id="rId28"/>
    <p:sldId id="289" r:id="rId29"/>
    <p:sldId id="290" r:id="rId30"/>
    <p:sldId id="291" r:id="rId31"/>
    <p:sldId id="263" r:id="rId32"/>
    <p:sldId id="292" r:id="rId33"/>
    <p:sldId id="304" r:id="rId34"/>
    <p:sldId id="293" r:id="rId35"/>
    <p:sldId id="294" r:id="rId36"/>
    <p:sldId id="264" r:id="rId37"/>
    <p:sldId id="301" r:id="rId38"/>
    <p:sldId id="302" r:id="rId39"/>
    <p:sldId id="303" r:id="rId40"/>
    <p:sldId id="265" r:id="rId41"/>
    <p:sldId id="299" r:id="rId42"/>
    <p:sldId id="300" r:id="rId43"/>
    <p:sldId id="267" r:id="rId44"/>
    <p:sldId id="297" r:id="rId45"/>
    <p:sldId id="298" r:id="rId46"/>
    <p:sldId id="268" r:id="rId47"/>
    <p:sldId id="295" r:id="rId48"/>
    <p:sldId id="296" r:id="rId49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120" d="100"/>
          <a:sy n="120" d="100"/>
        </p:scale>
        <p:origin x="-1374" y="-6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34900" y="2314324"/>
            <a:ext cx="8447150" cy="2478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5894" y="765324"/>
            <a:ext cx="8245162" cy="1106260"/>
          </a:xfrm>
          <a:effectLst/>
        </p:spPr>
        <p:txBody>
          <a:bodyPr anchor="b">
            <a:normAutofit/>
          </a:bodyPr>
          <a:lstStyle>
            <a:lvl1pPr>
              <a:defRPr sz="27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5895" y="1871584"/>
            <a:ext cx="8245160" cy="442741"/>
          </a:xfrm>
        </p:spPr>
        <p:txBody>
          <a:bodyPr anchor="t">
            <a:normAutofit/>
          </a:bodyPr>
          <a:lstStyle>
            <a:lvl1pPr marL="0" indent="0" algn="l">
              <a:buNone/>
              <a:defRPr sz="1200" cap="all">
                <a:solidFill>
                  <a:schemeClr val="accent2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04463" y="4467103"/>
            <a:ext cx="2133600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5894" y="4463859"/>
            <a:ext cx="5187908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8725" y="4467103"/>
            <a:ext cx="762330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130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214" y="460805"/>
            <a:ext cx="8482004" cy="89197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526617"/>
            <a:ext cx="8272212" cy="7603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1635373"/>
            <a:ext cx="8272211" cy="27587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8725" y="4467103"/>
            <a:ext cx="789381" cy="273844"/>
          </a:xfrm>
        </p:spPr>
        <p:txBody>
          <a:bodyPr/>
          <a:lstStyle/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429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5863" y="3856481"/>
            <a:ext cx="8468145" cy="9441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2282933"/>
            <a:ext cx="8272211" cy="1123130"/>
          </a:xfrm>
        </p:spPr>
        <p:txBody>
          <a:bodyPr anchor="b">
            <a:normAutofit/>
          </a:bodyPr>
          <a:lstStyle>
            <a:lvl1pPr algn="l">
              <a:defRPr sz="2700" b="0" cap="all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5" y="3406063"/>
            <a:ext cx="8272211" cy="450417"/>
          </a:xfrm>
        </p:spPr>
        <p:txBody>
          <a:bodyPr anchor="t">
            <a:normAutofit/>
          </a:bodyPr>
          <a:lstStyle>
            <a:lvl1pPr marL="0" indent="0" algn="l">
              <a:buNone/>
              <a:defRPr sz="1350" cap="all">
                <a:solidFill>
                  <a:schemeClr val="accent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711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4487" y="454916"/>
            <a:ext cx="8475027" cy="9441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547244"/>
            <a:ext cx="8272212" cy="74124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1671003"/>
            <a:ext cx="4066793" cy="272478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1313" y="1671003"/>
            <a:ext cx="4066794" cy="272478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027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334487" y="454916"/>
            <a:ext cx="8475027" cy="9441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547244"/>
            <a:ext cx="8272212" cy="74124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415" y="1688169"/>
            <a:ext cx="3815306" cy="402004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6" y="2194540"/>
            <a:ext cx="4044825" cy="220124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2802" y="1688169"/>
            <a:ext cx="3815305" cy="415030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194540"/>
            <a:ext cx="4044825" cy="220124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096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512" y="454916"/>
            <a:ext cx="8475027" cy="9441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547244"/>
            <a:ext cx="8272212" cy="74124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527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287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335863" y="3856480"/>
            <a:ext cx="8473650" cy="9560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3946722"/>
            <a:ext cx="3682084" cy="517136"/>
          </a:xfrm>
        </p:spPr>
        <p:txBody>
          <a:bodyPr anchor="ctr"/>
          <a:lstStyle>
            <a:lvl1pPr algn="l">
              <a:defRPr sz="15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862" y="450900"/>
            <a:ext cx="8469630" cy="3153600"/>
          </a:xfrm>
        </p:spPr>
        <p:txBody>
          <a:bodyPr anchor="ctr">
            <a:normAutofit/>
          </a:bodyPr>
          <a:lstStyle>
            <a:lvl1pPr>
              <a:defRPr sz="1500">
                <a:solidFill>
                  <a:schemeClr val="tx2"/>
                </a:solidFill>
              </a:defRPr>
            </a:lvl1pPr>
            <a:lvl2pPr>
              <a:defRPr sz="1350">
                <a:solidFill>
                  <a:schemeClr val="tx2"/>
                </a:solidFill>
              </a:defRPr>
            </a:lvl2pPr>
            <a:lvl3pPr>
              <a:defRPr sz="1200">
                <a:solidFill>
                  <a:schemeClr val="tx2"/>
                </a:solidFill>
              </a:defRPr>
            </a:lvl3pPr>
            <a:lvl4pPr>
              <a:defRPr sz="1050">
                <a:solidFill>
                  <a:schemeClr val="tx2"/>
                </a:solidFill>
              </a:defRPr>
            </a:lvl4pPr>
            <a:lvl5pPr>
              <a:defRPr sz="1050">
                <a:solidFill>
                  <a:schemeClr val="tx2"/>
                </a:solidFill>
              </a:defRPr>
            </a:lvl5pPr>
            <a:lvl6pPr>
              <a:defRPr sz="1050">
                <a:solidFill>
                  <a:schemeClr val="tx2"/>
                </a:solidFill>
              </a:defRPr>
            </a:lvl6pPr>
            <a:lvl7pPr>
              <a:defRPr sz="1050">
                <a:solidFill>
                  <a:schemeClr val="tx2"/>
                </a:solidFill>
              </a:defRPr>
            </a:lvl7pPr>
            <a:lvl8pPr>
              <a:defRPr sz="1050">
                <a:solidFill>
                  <a:schemeClr val="tx2"/>
                </a:solidFill>
              </a:defRPr>
            </a:lvl8pPr>
            <a:lvl9pPr>
              <a:defRPr sz="1050">
                <a:solidFill>
                  <a:schemeClr val="tx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8" y="3946723"/>
            <a:ext cx="4402490" cy="517136"/>
          </a:xfrm>
        </p:spPr>
        <p:txBody>
          <a:bodyPr anchor="ctr">
            <a:normAutofit/>
          </a:bodyPr>
          <a:lstStyle>
            <a:lvl1pPr marL="0" indent="0" algn="r">
              <a:buNone/>
              <a:defRPr sz="825">
                <a:solidFill>
                  <a:schemeClr val="bg1"/>
                </a:solidFill>
              </a:defRPr>
            </a:lvl1pPr>
            <a:lvl2pPr marL="342900" indent="0">
              <a:buNone/>
              <a:defRPr sz="825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16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3520042"/>
            <a:ext cx="8272212" cy="425054"/>
          </a:xfrm>
        </p:spPr>
        <p:txBody>
          <a:bodyPr anchor="b">
            <a:normAutofit/>
          </a:bodyPr>
          <a:lstStyle>
            <a:lvl1pPr algn="l">
              <a:defRPr sz="18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5863" y="449794"/>
            <a:ext cx="8468144" cy="266793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5894" y="3945096"/>
            <a:ext cx="8272213" cy="449003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784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0214" y="460805"/>
            <a:ext cx="8482004" cy="89197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5894" y="526617"/>
            <a:ext cx="8272212" cy="7603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542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1" y="449794"/>
            <a:ext cx="2180113" cy="4362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506795"/>
            <a:ext cx="1503123" cy="388730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3" y="506795"/>
            <a:ext cx="5922209" cy="388730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4467103"/>
            <a:ext cx="996106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3" y="4463859"/>
            <a:ext cx="5922209" cy="273844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34962" y="4467103"/>
            <a:ext cx="873146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000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78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528843"/>
            <a:ext cx="8272212" cy="8921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1752002"/>
            <a:ext cx="8272212" cy="2642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04464" y="4467103"/>
            <a:ext cx="21335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01E50924-621F-4F6C-A620-3CC21CF2F0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5894" y="4463859"/>
            <a:ext cx="5187908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18725" y="4467103"/>
            <a:ext cx="78938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1F40D823-446C-4941-857E-C5E058FD4D2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34901" y="342900"/>
            <a:ext cx="2777490" cy="7124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031610" y="340232"/>
            <a:ext cx="2777490" cy="7391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181373" y="342900"/>
            <a:ext cx="2777490" cy="6858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37695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42900" rtl="0" eaLnBrk="1" latinLnBrk="0" hangingPunct="1">
        <a:spcBef>
          <a:spcPct val="0"/>
        </a:spcBef>
        <a:buNone/>
        <a:defRPr sz="21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9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350" kern="1200">
          <a:solidFill>
            <a:schemeClr val="tx2"/>
          </a:solidFill>
          <a:latin typeface="+mn-lt"/>
          <a:ea typeface="+mn-ea"/>
          <a:cs typeface="+mn-cs"/>
        </a:defRPr>
      </a:lvl1pPr>
      <a:lvl2pPr marL="472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675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050" kern="1200">
          <a:solidFill>
            <a:schemeClr val="tx2"/>
          </a:solidFill>
          <a:latin typeface="+mn-lt"/>
          <a:ea typeface="+mn-ea"/>
          <a:cs typeface="+mn-cs"/>
        </a:defRPr>
      </a:lvl3pPr>
      <a:lvl4pPr marL="93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4pPr>
      <a:lvl5pPr marL="120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5pPr>
      <a:lvl6pPr marL="142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6pPr>
      <a:lvl7pPr marL="165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87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8pPr>
      <a:lvl9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48664"/>
            <a:ext cx="90573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6000" b="1" i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3.5. ПРОТИМІКРОБНІ </a:t>
            </a:r>
            <a:endParaRPr lang="uk-UA" sz="6000" b="1" i="1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6000" b="1" i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</a:p>
          <a:p>
            <a:pPr algn="ctr">
              <a:spcAft>
                <a:spcPts val="0"/>
              </a:spcAft>
            </a:pPr>
            <a:r>
              <a:rPr lang="uk-UA" sz="6000" b="1" i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ПРОТИПАРАЗИТАРНІ ЗАСОБИ</a:t>
            </a:r>
            <a:endParaRPr lang="ru-RU" sz="60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335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66769" y="771277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ПЛАН</a:t>
            </a:r>
            <a:endParaRPr lang="ru-RU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335820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1.</a:t>
            </a:r>
            <a:r>
              <a:rPr lang="uk-UA" sz="2800" dirty="0"/>
              <a:t> Загальна характеристика </a:t>
            </a:r>
            <a:r>
              <a:rPr lang="uk-UA" sz="2800" dirty="0" err="1"/>
              <a:t>дезінфікувальних</a:t>
            </a:r>
            <a:r>
              <a:rPr lang="uk-UA" sz="2800" dirty="0"/>
              <a:t> та антисептичних засобів.</a:t>
            </a:r>
            <a:endParaRPr lang="ru-RU" sz="2800" dirty="0"/>
          </a:p>
          <a:p>
            <a:r>
              <a:rPr lang="uk-UA" sz="2800" smtClean="0"/>
              <a:t>2. Група </a:t>
            </a:r>
            <a:r>
              <a:rPr lang="uk-UA" sz="2800" dirty="0"/>
              <a:t>фенолу та його похідні: іхтіол, березовий дьоготь</a:t>
            </a:r>
            <a:r>
              <a:rPr lang="uk-UA" sz="2800" dirty="0" smtClean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61355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00534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6000" b="1" i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3.5.1.АНТИСЕПТИЧНІ ТА </a:t>
            </a:r>
            <a:endParaRPr lang="uk-UA" sz="6000" b="1" i="1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6000" b="1" i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ДЕЗІНФІКУЮЧІ </a:t>
            </a:r>
            <a:r>
              <a:rPr lang="uk-UA" sz="6000" b="1" i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endParaRPr lang="ru-RU" sz="60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036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7761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Протимікробні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це речовини, які при застосуванні викликають </a:t>
            </a:r>
            <a:r>
              <a:rPr lang="uk-UA" sz="2800" i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загибель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мікроорганізмів або </a:t>
            </a:r>
            <a:r>
              <a:rPr lang="uk-UA" sz="2800" i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створюють несприятливі умови для їх розвитку та розмноження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Вони, залежно від сили дії, поділяються на </a:t>
            </a:r>
            <a:r>
              <a:rPr lang="uk-UA" sz="2800" b="1" i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бактерицидні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засоби, які згубно діють на мікроби, та </a:t>
            </a:r>
            <a:r>
              <a:rPr lang="uk-UA" sz="2800" b="1" i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бактеріостатичні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засоби, які затримують ріст, розвиток та розмноження мікробів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8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12715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Протимікробні засоби поділяють за місцем дії на: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дезінфікуючі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застосовуються для знищення мікробів у навколишньому середовищі (у приміщеннях, на предметах догляду за тваринами);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антисептичні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застосовують дня знищення мікробів на шкірі, слизових оболонках та ранах;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хіміотерапевтичні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засоби, які згубно або несприятливо діють на збудників в організмі тварин.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94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37433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uk-UA" sz="2800" b="1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Механізм 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протимікробної дії: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ікарські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речовини порушують біохімічні процеси у мікробних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клітинах: 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викликають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зневоднення клітин,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окислення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зсідання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клітинного білка,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блокування 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руйнування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ферментів. </a:t>
            </a: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Крім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того, підвищуються захисні сили організму тварини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345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rcRect b="16110"/>
          <a:stretch/>
        </p:blipFill>
        <p:spPr>
          <a:xfrm>
            <a:off x="88374" y="154004"/>
            <a:ext cx="3800231" cy="48218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60332" y="433137"/>
            <a:ext cx="50580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застосування протимікробних засобів значний внесок зроб­лено М.С.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Сошественським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вперше застосував на практиці препарати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хлору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562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33" y="134754"/>
            <a:ext cx="3400365" cy="489041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45364" y="4235134"/>
            <a:ext cx="3375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Д.Л. </a:t>
            </a:r>
            <a:r>
              <a:rPr lang="uk-UA" sz="2800" spc="75" dirty="0" err="1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Романовський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37798" y="74917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Д.Л.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Романовським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</a:p>
          <a:p>
            <a:pPr algn="ctr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В.А. Якимовим застосували лікарські фарби для лікування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протозойних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захворювань. 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119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89" y="125128"/>
            <a:ext cx="3771298" cy="49369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87923" y="4331387"/>
            <a:ext cx="2854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О.Г. </a:t>
            </a:r>
            <a:r>
              <a:rPr lang="uk-UA" sz="2800" spc="75" dirty="0" err="1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Полотебнов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105975" y="712287"/>
            <a:ext cx="353103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А.В. Лебединським,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О.Г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Полотебновим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15393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87" y="115503"/>
            <a:ext cx="3638310" cy="49606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013403" y="4341013"/>
            <a:ext cx="27409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З.В. </a:t>
            </a:r>
            <a:r>
              <a:rPr lang="uk-UA" sz="2800" spc="75" dirty="0" err="1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Єрмольєва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37901" y="51229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В.О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Манассеїним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З.В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Єрмольєвою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вивчали антибіотики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15008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71" y="102147"/>
            <a:ext cx="3384082" cy="47512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572000" y="30428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О.Ю. </a:t>
            </a:r>
            <a:r>
              <a:rPr lang="uk-UA" sz="2800" spc="75" dirty="0" err="1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Магідсон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(брав участь у синтезі сульфаніла­мідних препаратів).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0986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8489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дію протимікробних засобів мають вплив деякі фактори: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температура (гарячі дезінфікуючі розчини більш згубно діють на мікробів, ніж холодні);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концентрація (розчини тієї ж речовини у великій концентрації діють бактерицидно, а в малій -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бактеріостатично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Виключенням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 70° етиловий спирт, який для мікробів більш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згубний, 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ніж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96°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оскільки він краще проникає у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294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1688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тривалість дії (більш тривалий контакт лікарських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засобів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мікробною клітиною підвищує ефективність їх дії: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 середовища (кислоти зменшують або втрачають свою активність у лужному середовищі).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941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4345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i="1" spc="7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Розрізняють вологу газову та аерозольну </a:t>
            </a:r>
            <a:r>
              <a:rPr lang="uk-UA" sz="2800" b="1" i="1" spc="7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дезінфекції</a:t>
            </a:r>
            <a:endParaRPr lang="ru-RU" sz="2800" b="1" i="1" spc="75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вологій дезінфекції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застосовують гідропульти, спеціальні дезінфекційні автомобілі та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установки.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Цей спосіб хоч простий і зручний, але порівняно трудомісткий, малоефективний при низьких температурах і не знезаражує повітря, а розчини та емульсії створюють вологість у приміщеннях.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аерозольній дезінфекції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застосовують розпилювачі та аерозольні установки. Лікарські засоби добре проникають у щілини приміщення і там виявляють дезінфікуючу дію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425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02636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газової дезінфекції важливо, щоб приміщення було герметичним.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При проведенні дезінфекції потрібно подбати про те, щоб захистити людей та їх одяг від впливу дезінфікуючих речовин.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Тварин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 час дезінфекції переводять в інше приміщення, щоб запобігти їх отруєнню.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Після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дезінфекції приміщення провітрюють, а годівниці промивають водою.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9878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1140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3.5.1.1. Фенол та його похідні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Феноли належать до ароматичних вуглеводнів, які отримують з кам’яного вугілля, торфу, деревини та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синтетично.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Препарати виявляють протимікробну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протипаразитарну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дії. Механізм такої дії оснований на осадженні білків та зневодненні клітин мікробів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паразитів. Деякі препарати виявляють токсичну дію на тварин, викликаючи ураження нервової системи та судоми. При отруєнні застосовують вапняну воду з цукром, окис магнію,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натрію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сульфат та білкові речовини.</a:t>
            </a:r>
            <a:endParaRPr lang="ru-RU" sz="2800" spc="75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941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0159" y="0"/>
            <a:ext cx="628384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Фенол чистий (карболова кислота) -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Phenolum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purum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Acidum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carbolicum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crystalisatum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Одержують перегонкою кам’яного та бурого вугілля, торфу, сланцевих порід, відходів деревини  та синтетично.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безбарвні, довгі, голчасті, гігроскопічні кристали з специфічним запахом, рожевіють на світлі, розчинні у воді 1:20, ефірі, оліях та спирті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r="27186"/>
          <a:stretch/>
        </p:blipFill>
        <p:spPr>
          <a:xfrm>
            <a:off x="0" y="896679"/>
            <a:ext cx="2845842" cy="2856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3119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5118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випуску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кристалічний порошок (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Phenolum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purum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рідкий чистий фенол (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Phenolum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purum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liquefactum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списком Б у щільно закритих скляних банках, захищаючи від світла.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протимікробна і </a:t>
            </a:r>
            <a:r>
              <a:rPr lang="uk-UA" sz="2800" spc="75" dirty="0" err="1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протипаразитарна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0,5-1% розчин фенолу діє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бактеріостатично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2-5% розчин - бактерицидно на більшість вегетативних форм мікробів за кілька хвилин.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Згубно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діє на вошей,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бліх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кліщів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1365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9967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тканини 2% розчини діють подразнююче, а 5% викликають запалення.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всмоктуванні через шкіру у значних кількостях в організм тварин діє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токсично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порушує функцію центральної нервової системи і кровообігу, викликає параліч центру дихання та смерть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6962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86591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3-5% розчини для дезінфекції стічних ям, обробки предметів догляду за хворими.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Підвищує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антимікробну дію додавання натрію хлориду, кислот та підвищення температури розчинника, а знижує - лугів і спирту.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0,1-0,5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 розчини використовують для консервування лікарських засобів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патматеріалу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6955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35447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Протипоказання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кішкам (підвищена чутливість),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продуктивній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худобі, для дезінфекції приміщень, що призначені для переробки і зберігання молока та м'яса (набувають запаху фенолу).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8692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5098" y="505998"/>
            <a:ext cx="636890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Креолін -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Creolimim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Розрізняють за походженням креолін кам’яновугільний, деревний і торф’яний. У ветеринарній практиці використовують креолін для дезінфекції (має більше фенолів і крезолів), лікувальний для купання тварин та гомогенізований (збагачений гексахлораном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293" t="-837" r="35162" b="837"/>
          <a:stretch/>
        </p:blipFill>
        <p:spPr>
          <a:xfrm>
            <a:off x="116959" y="159488"/>
            <a:ext cx="2424222" cy="4852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756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5720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чорно-бура, масляниста рідина з специфічним запахом з водою утворює стійку емульсію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кавово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-молочного кольору, розчиняється у спирті га ефірі.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нерозфасованому вигляді у банках, бочках за бутлях.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температурі не нижче 15</a:t>
            </a:r>
            <a:r>
              <a:rPr lang="uk-UA" sz="2800" spc="75" baseline="30000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 до 6 місяців у темному місці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3904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95021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бактерицидна,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акарицидна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інсектицидна,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протибродильна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румінаторна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Емульсії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концентрація яких більше 4%, подразнюють тканини і можуть викликати отруєння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4684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568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3-5% гарячу емульсію (температура 60°С) для дезінфекції тваринницьких приміщень при неспорових інфекціях, обробки предметів догляду за тваринами;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знищення личинок мух у рідких масах;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1%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емульсії з гомогенізованого креоліну (температура якої 25°С) купають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овець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інтервалом 7 днів для профілактики і  лікування корости або застосовують 5-10 % лініменти та мазі для втирання;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 емульсія для профілактики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некробактеріозу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00900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зовні 0,5-2% емульсія для промивання інфікованих ран; всередину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0,5%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емульсія як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протибродильний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румінаторний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засіб при атонії передшлунків жуйних, тимпанії рубця.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всередину коням 15-20 г, великій рогатій худобі 15-25 г, дрібній рогатій худобі і свиням 1-4 г, собакам 1-2 г.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4035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4998" y="0"/>
            <a:ext cx="464900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Лізол -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Lysolum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algn="ctr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50% розчин очищеного крезолу у калійному (зеленому) милі.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червоно-бура, прозора, масляниста рідина з специфічним запахом, змішується з водою, утворюючи червонуваті прозорі пінисті розчини, та спиртом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2308" t="11992" r="12967" b="9547"/>
          <a:stretch/>
        </p:blipFill>
        <p:spPr>
          <a:xfrm>
            <a:off x="77002" y="394635"/>
            <a:ext cx="4148489" cy="435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2092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10634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 випуску: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нерозфасованому вигляді у бочках та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бутлях. </a:t>
            </a: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Випускають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марку А -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санлізол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то містить 48-52% фенолу та марку Б -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нафталізол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30-34% фенолу.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закритих бутлях у захищеному від світла місці.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бактерицидна,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протипаразитарна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протизапальна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румінаторна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6792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65214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5-10% гарячий розчин (50°С) для дезінфекції приміщень, 3% розчин для обробки спецодягу,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2-3%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розчин зовні для обробки рук, операційного поля, інструментів,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1-3%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розчин як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протипаразитарний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засіб, 1-2% розчин для промивання, інфікованих ран; 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0,5-1%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розчин в акушерській практиці при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вагінітах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ендометритах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після видалення посліду та при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трихомонозі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Всередину 0,5% розчин або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болюси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атонії та тимпанії рубця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1503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53437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всередину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коням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великій рогатій худобі 10-25 г,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дрібній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рогатій худобі 2-5 г,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свиням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2-4 г,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собакам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0,5 -2 г.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4232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48176" y="103632"/>
            <a:ext cx="379582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Іхтіол - I</a:t>
            </a:r>
            <a:r>
              <a:rPr lang="en-PH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thyolum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Отримують з сланцевого вапняку.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чорно-бура, густа, масляниста рідина з специфічним запахом. Розчиняється у воді, гліцерині, частково у спирті та ефірі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0971" t="19707" r="9049" b="-1050"/>
          <a:stretch/>
        </p:blipFill>
        <p:spPr>
          <a:xfrm>
            <a:off x="74429" y="303295"/>
            <a:ext cx="5102272" cy="444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964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чистий у нерозфасованому вигляді; 10 та 20% іхтіолова мазь по 15, 20, 25, 30, 50 г;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іхтіоло-цинко-нафталанна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паста; свічки з іхтіолом по 0,2; іхтіол в гліцерині 10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63568"/>
            <a:ext cx="4937760" cy="25511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3684" t="5522" r="11492" b="2204"/>
          <a:stretch/>
        </p:blipFill>
        <p:spPr>
          <a:xfrm>
            <a:off x="5474003" y="1594883"/>
            <a:ext cx="3563672" cy="329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536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56358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закритих скляних банках.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протимікробна і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протипаразитарна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(завдяки вмісту сірки)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протибродильна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Місцево (на рани та слизові оболонки) виявляє антисептичну, протизапальну, знеболюючу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кератопластичну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дії.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7464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10113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зовні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10-30%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мазь або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10-20%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водно-спиртовий розчин для компресів при дерматитах, фурункульозі,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екземах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флегмонах, артритах,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тендинітах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маститах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опіках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корості, стригучому лишаї мазь 10-20%, паста 5-10%; 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1-2%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розчин призначають при випаданні прямої кишки, запаленні стравоходу;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3-5%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розчин при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вагінітах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ендометритах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3-5%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розчин для промивання очей при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телязіозі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2958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68948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Всередину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болюси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кашки або 1-2% розчин як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протибродильний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антисептичний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румінаторний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засіб три тимпанії рубця, атонії передшлунків, метеоризмі кишок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кольках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коней.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коням 10-30 г, великій рогатій худобі 10-20 г, дрібній рогатій худобі і свиням 1-5 г, собакам 0,2-1 г.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1613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82632" y="0"/>
            <a:ext cx="456136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Дьоготь березовий -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Pix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PH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iquida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Betulae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густа, масляниста рідина чорного кольору з специфічним запахом, плаває у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воді. </a:t>
            </a:r>
          </a:p>
          <a:p>
            <a:pPr algn="ctr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продукт сухої перегонки кори та деревини берези. Містить фенол, крезол, бензол та толуол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r="12719"/>
          <a:stretch/>
        </p:blipFill>
        <p:spPr>
          <a:xfrm>
            <a:off x="0" y="0"/>
            <a:ext cx="4460178" cy="33386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928" y="3246475"/>
            <a:ext cx="238125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28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21126" y="180754"/>
            <a:ext cx="492287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Сосновий дьоготь (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Pix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liquida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spc="75" dirty="0" err="1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</a:t>
            </a:r>
            <a:r>
              <a:rPr lang="en-PH" sz="2800" b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k-UA" sz="2800" b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відміну від березового тоне у воді, має сильнішу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протипаразитарну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дію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токсичніший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тварин.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нерозфасованому вигляді, також входить до складу лініменту Вишневського та мазі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Вількінсона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6410"/>
            <a:ext cx="4221126" cy="4221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4924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щільно закритих скляних банках, бутлях або бочках.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антисептична, інсектицидна,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протибродильна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spc="75" dirty="0" err="1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місцевоподразнюча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2-5% розчин при нанесенні на рану поліпшує грануляцію, а 10% її затримує.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мазях, пастах, лініментах та емульсіях. У чистому вигляді використовують для знезараження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збруї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зовні при хронічних шкірних захворюваннях виразках, ранах у ділянці кінцівок і як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кератолітичний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засіб для прискорення загоєння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тріщин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копит  коней у вигляді мазей, лініментів та емульсій-5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3919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4461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всередину застосовують у формі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 емульсії як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протибродильний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протимікробний засіб при тимпанії, запаленні та метеоризмі кишок коням і великій рогатім худобі 10-25г, дрібній рогатій худобі і свиням 2-5г, собакам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0,1-1г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-лініменту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Вишневського для лікування ран,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опіків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виразок прискорює грануляцію, діє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антисептично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-мазь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Вількінсона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корості, грибкових захворюваннях та дерматитах.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8028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65944" y="85061"/>
            <a:ext cx="51780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Крем “Доктор”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біла або кремова, однорідна маса з специфічним запахом складових компонентів. 100 мл препарату містить діючої речовини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декаметоксину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0,05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випуску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контейнери полімерні з кришкою об’ємом 30мл, 100мл та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250мл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44" y="318977"/>
            <a:ext cx="3957722" cy="4435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82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508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800" spc="75" dirty="0" err="1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vxe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темне місце при температурі від до +5</a:t>
            </a:r>
            <a:r>
              <a:rPr lang="uk-UA" sz="2800" spc="75" baseline="30000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 до +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uk-UA" sz="2800" spc="75" baseline="30000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декаметоксин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має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виражену антимікробну дію, підсилює захисні функції шкіри і слизових оболонок, прискорює їх регенерацію.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Препарат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має виражене антибактеріальну активність по відношенню до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грампозитивних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грамнегативних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мікроорганізмів (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Staphylococcus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aureus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Streptococcus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spp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E.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PH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та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протизапальну активність, а також підсилює захисні функції шкіри і слизових оболонок та прискорює процес одужання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9237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04378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лікування бактеріальних ускладнень захворювань шкіри та слизових оболонок (ран,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опіків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дерматитів,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екзем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ін.),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також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маститів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Доза: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мл крему розподіляють тонким шаром на ураженій ділянці шкіри або слизових оболонок з профілактичною метою 1 раз на день, з лікувальною – 2-3 рази па день (до і після доїння для лікування маститу).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569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1583" y="595423"/>
            <a:ext cx="610241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Кубатол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Kuba</a:t>
            </a:r>
            <a:r>
              <a:rPr lang="en-PH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випуску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спрей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аерозольному балоні по 150 мл.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при температурі 10-15</a:t>
            </a:r>
            <a:r>
              <a:rPr lang="uk-UA" sz="2800" spc="75" baseline="30000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 потрібно берегти від вогню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1608" t="3866" r="18125" b="5804"/>
          <a:stretch/>
        </p:blipFill>
        <p:spPr>
          <a:xfrm>
            <a:off x="350874" y="127590"/>
            <a:ext cx="2352932" cy="485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1595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97303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активна речовина дьоготь разом з розчинником проникає у верхні шари епідермісу, над якими утворюється еластична плівка.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Препарат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оберігає рану від вологи і зовнішнього впливу та прискорює процес загоєння ран.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лікування копит, після операційного втручання на копитах, для догляду за кігтями та стабілізації пов’язок на копитах.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Також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лікування ран, викликаних: канібалізмом домашньої птиці та свиней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87847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79359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Протипоказання.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можна обробляти при гострій мокнучій екземі та застосовувати для кішок.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Доза: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обприскують хворе місце з відстані 15-20 см, так, щоб розчин не стікав.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лікуванні копит та кігтів рекомендується повторити обприскування 2-3 рази, після висихання попереднього обприскування.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5117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53263" y="382087"/>
            <a:ext cx="409073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Мазь бальзамічна рідка за </a:t>
            </a:r>
            <a:r>
              <a:rPr lang="uk-UA" sz="2800" b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Вишневським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Лінімент бальзамічний за Вишневським -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Unguentum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PH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uk-UA" sz="2800" b="1" spc="75" dirty="0" err="1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ishnevsky</a:t>
            </a:r>
            <a:r>
              <a:rPr lang="uk-UA" sz="2800" b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Linimenttum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balsamicum</a:t>
            </a: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Wishnevsky</a:t>
            </a:r>
            <a:r>
              <a:rPr lang="uk-UA" sz="2800" b="1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5799" t="6325" r="14136" b="6232"/>
          <a:stretch/>
        </p:blipFill>
        <p:spPr>
          <a:xfrm>
            <a:off x="1793096" y="2483918"/>
            <a:ext cx="3338623" cy="26595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57184"/>
          <a:stretch/>
        </p:blipFill>
        <p:spPr>
          <a:xfrm>
            <a:off x="0" y="0"/>
            <a:ext cx="2498652" cy="336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2039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04734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препарат містить ксероформу - 3 частини, дьогтю - 3 частини, рицинової олії - 89-94 частини. 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випуску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у банках по 50 та 100 г.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темному прохолодному місці.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має антисептичну дію, прискорює процеси регенерації тканин завдяки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ранозагоювальним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протизапальним властивостям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59847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77347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лікування абсцесів, карбункулів, фурункулів, ран, виразок, пролежнів, </a:t>
            </a:r>
            <a:r>
              <a:rPr lang="uk-UA" sz="2800" spc="75" dirty="0" err="1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опіків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обморожень, псоріазу. </a:t>
            </a:r>
            <a:endParaRPr lang="uk-UA" sz="2800" spc="75" dirty="0" smtClean="0">
              <a:solidFill>
                <a:srgbClr val="40404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Накладається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ділянку на 8-12 </a:t>
            </a: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годин. </a:t>
            </a:r>
          </a:p>
          <a:p>
            <a:pPr algn="just">
              <a:spcAft>
                <a:spcPts val="0"/>
              </a:spcAft>
            </a:pPr>
            <a:r>
              <a:rPr lang="uk-UA" sz="2800" spc="75" dirty="0" smtClean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Після </a:t>
            </a:r>
            <a:r>
              <a:rPr lang="uk-UA" sz="2800" spc="75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видалення пов'язки шкіра витирається (спочатку серветкою насухо, а після протирається спиртом), потім мазь накладається знову.</a:t>
            </a:r>
            <a:endParaRPr lang="ru-RU" sz="2800" spc="75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790986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Дивиденд</Template>
  <TotalTime>156</TotalTime>
  <Words>2147</Words>
  <Application>Microsoft Office PowerPoint</Application>
  <PresentationFormat>Экран (16:9)</PresentationFormat>
  <Paragraphs>145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49" baseType="lpstr">
      <vt:lpstr>Дивиденд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Vet</cp:lastModifiedBy>
  <cp:revision>36</cp:revision>
  <dcterms:created xsi:type="dcterms:W3CDTF">2017-05-29T16:39:48Z</dcterms:created>
  <dcterms:modified xsi:type="dcterms:W3CDTF">2026-02-01T16:54:47Z</dcterms:modified>
</cp:coreProperties>
</file>