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71" r:id="rId6"/>
    <p:sldId id="272" r:id="rId7"/>
    <p:sldId id="269" r:id="rId8"/>
    <p:sldId id="270" r:id="rId9"/>
    <p:sldId id="260" r:id="rId10"/>
    <p:sldId id="273" r:id="rId11"/>
    <p:sldId id="274" r:id="rId12"/>
    <p:sldId id="261" r:id="rId13"/>
    <p:sldId id="282" r:id="rId14"/>
    <p:sldId id="283" r:id="rId15"/>
    <p:sldId id="262" r:id="rId16"/>
    <p:sldId id="275" r:id="rId17"/>
    <p:sldId id="263" r:id="rId18"/>
    <p:sldId id="276" r:id="rId19"/>
    <p:sldId id="264" r:id="rId20"/>
    <p:sldId id="277" r:id="rId21"/>
    <p:sldId id="265" r:id="rId22"/>
    <p:sldId id="278" r:id="rId23"/>
    <p:sldId id="279" r:id="rId24"/>
    <p:sldId id="266" r:id="rId25"/>
    <p:sldId id="267" r:id="rId26"/>
    <p:sldId id="268" r:id="rId27"/>
    <p:sldId id="280" r:id="rId28"/>
    <p:sldId id="281" r:id="rId29"/>
  </p:sldIdLst>
  <p:sldSz cx="9144000" cy="5143500" type="screen16x9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99" d="100"/>
          <a:sy n="99" d="100"/>
        </p:scale>
        <p:origin x="72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87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5257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8524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0369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2228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930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1041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3967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9312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723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3224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82793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747430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835"/>
              </a:spcAft>
            </a:pPr>
            <a:r>
              <a:rPr lang="uk-UA" sz="6000" b="1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3.5.2.4 Лікарські барвники</a:t>
            </a:r>
            <a:endParaRPr lang="ru-RU" sz="6000" dirty="0">
              <a:solidFill>
                <a:schemeClr val="bg1"/>
              </a:solidFill>
              <a:effectLst/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1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28594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Лікарські барвники за дією поділяють на препарати з антисептичною і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протикровопаразитарною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дією.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Деяким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препаратам властива одночасно антисептична та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протикровопаразитарна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дія.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81000" algn="just">
              <a:spcAft>
                <a:spcPts val="1440"/>
              </a:spcAft>
            </a:pP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Механізм дії барвників полягає у порушенні окисно-відновних процесів, що призводить до припинення росту, розвитку і розмноження мікробів та паразитів.</a:t>
            </a:r>
            <a:endParaRPr lang="ru-RU" sz="2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609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764" y="204345"/>
            <a:ext cx="6572471" cy="466991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377972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780"/>
              </a:spcAft>
            </a:pPr>
            <a:r>
              <a:rPr lang="uk-UA" sz="4000" b="1" i="1" dirty="0">
                <a:solidFill>
                  <a:srgbClr val="FF0000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Лікарські барвники переважно антисептичної дії</a:t>
            </a:r>
            <a:endParaRPr lang="ru-RU" sz="4000" dirty="0">
              <a:solidFill>
                <a:srgbClr val="FF0000"/>
              </a:solidFill>
              <a:effectLst/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223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83756" y="218881"/>
            <a:ext cx="436024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Метиленовий синій – </a:t>
            </a:r>
            <a:endParaRPr lang="uk-UA" sz="2800" b="1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81000" algn="ctr">
              <a:spcAft>
                <a:spcPts val="0"/>
              </a:spcAft>
            </a:pPr>
            <a:r>
              <a:rPr lang="uk-UA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Methylenum</a:t>
            </a: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coeruleum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Властивості: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темно-зелений, кристалічний порошок, розчиняється у воді 1:30 та спирті. Розчини стерилізують при 100</a:t>
            </a:r>
            <a:r>
              <a:rPr lang="uk-UA" sz="2800" baseline="300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0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С протягом 50 хв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791" t="15647" r="-1" b="16691"/>
          <a:stretch/>
        </p:blipFill>
        <p:spPr>
          <a:xfrm>
            <a:off x="0" y="623848"/>
            <a:ext cx="4716379" cy="3216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979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91250" y="82864"/>
            <a:ext cx="455274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Форма випуску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: порошок; 1% водний розчин;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1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% спиртовий розчин у флаконах по 10 і 20 мл;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1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% розчин метиленового синього у 15% розчині глюкози в ампулах по 20 і 50 мл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Зберігання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: у щільно закрить х банках у захищеному від світла місці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754" y="213667"/>
            <a:ext cx="2281185" cy="45623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25124" r="28334"/>
          <a:stretch/>
        </p:blipFill>
        <p:spPr>
          <a:xfrm>
            <a:off x="2464066" y="213667"/>
            <a:ext cx="2127184" cy="4570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519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02084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Дія: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антимікробна, болезаспокійлива, антитоксична,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протипаразитарна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та </a:t>
            </a:r>
            <a:r>
              <a:rPr lang="uk-UA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антигельмінтна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При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нанесенні  на рани і слизові оболонки утворюється захисна плівка, покращується грануляція ран, виявляється протимікробна та болезаспокійлива дія. 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При отруєнні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метгемоглобіноутворюючими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отрутами (нітрити, анілін, рослинні отрути) після внутрішньовенного введення метиленового синього метгемоглобін відновлюється у гемоглобін.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17040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48164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Застосування: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зовні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1-3% спиртовий або водний розчин та присипки як антисептичний засіб при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опіках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екземах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, виразках та погано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загоюваних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ранах.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0,02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% водний розчин для промивання при запаленнях органів сечовиділення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5856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43493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Дози: </a:t>
            </a:r>
            <a:r>
              <a:rPr lang="uk-UA" sz="2800" i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внутрішньовенно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1% водний розчин з розрахунку 0,15 мл на 1 кг маси при отруєннях нітратами та іншими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метгемоглобінутворюючими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речовинами (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нітрофуранами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, сульфаніламідами), а при отруєнні ціанідами - 1% розчин по 0,5 мл на 1 кг маси.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i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Всередину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при інфекційних захворюваннях травного каналу 0,5-1% розчин коням і великій рогатій худобі 200-600 мл, дрібній рогатій худобі і свиням 60-160 мл, собакам 10-30 мл;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внутрішньовенно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1% розчин коням, великій рогатій худобі і свиням 20-50 мл, собакам 10-30 мл.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2253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10612" y="257690"/>
            <a:ext cx="40333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Діамантовий зелений </a:t>
            </a: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- 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Viride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nitens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Властивості: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золотисто-зелений порошок, розчинний у воді 1:50 та спирті 1:50.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Форма випуску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: порошок; 1 і 2% спиртовий розчин у флаконах по 10 і 20 мл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26" y="125128"/>
            <a:ext cx="3426193" cy="49165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4955" y="0"/>
            <a:ext cx="2155657" cy="215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7386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15833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Зберігання: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у щільно закритих банках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Дія: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антимікробна тривала до стафілококів та стрептококів.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Наявність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органічних речовин (сироватки крові, гною, відмерлих тканин) знижує антимікробну активність препарату.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Застосування: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зовні водні розчини 0,05-0,1% для лікування інфікованих ран,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1-2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% спиртові розчини при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опіках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та пролежнях.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1286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6657" t="7042" r="9834" b="9507"/>
          <a:stretch/>
        </p:blipFill>
        <p:spPr>
          <a:xfrm>
            <a:off x="163630" y="0"/>
            <a:ext cx="2656572" cy="22811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990" t="19759" r="5789" b="24489"/>
          <a:stretch/>
        </p:blipFill>
        <p:spPr>
          <a:xfrm>
            <a:off x="1" y="2238002"/>
            <a:ext cx="3339966" cy="290549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436219" y="0"/>
            <a:ext cx="570778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/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Етакридину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лактат (риванол) – 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Аеthacridini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lactas</a:t>
            </a:r>
            <a:endParaRPr lang="uk-UA" sz="2800" b="1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81000" algn="ctr"/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Властивості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жовтий кристалічний гіркий порошок, розчиняється у воді 1:50 та спирті 1:100. Водні розчини нестійкі (розкладаються, особливо на світлі), тому їх готують перед використанням 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препарат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руйнується при наявності натрію хлориду у концентрації понад 0,5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%.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3301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30456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Форма 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випуску: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порошок по 10 г;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таблетки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 вмістом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етакридину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лактату 0,01 г, борної кислоти 0,09 г в упакуванні по 20 таблеток;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0,1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% спиртовий розчин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етакридину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лактату у флаконах по 50 мл.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Зберігання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: за списком В у щільно закритих банках у темному місці.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Дія: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сильна і тривала антимікробна для стрептококів, золотистого стафілокока та дифтерійної палички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10538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91806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Застосування: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зовні при інфекційних ураженнях шкіри та слизових оболонок, абсцесах, миті коней у вигляді 0,05-0,2% розчину для промивання черевної і плевральної порожнин, при гнійних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бурситах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, артритах 0,1-0,5% розчин.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При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хворобах шкіри препарат призначають у вигляді 1% мазі, 5% пасти та 2,5% присипки.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При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абсцесах, фурункулах, карбункулах використовують 0,1-0,2% розчини.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Для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промивання матки при кон’юнктивітах, стоматитах, ринітах, артритах та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циститах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0,1% розчин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49745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69285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Дози: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i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всередину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при інфекційних хворобах травного каналу у вигляді 0,05% розчину на 1 кг маси 0,003 г, а при септичних процесах </a:t>
            </a:r>
            <a:r>
              <a:rPr lang="uk-UA" sz="2800" i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внутрішньовенно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у вигляді 0,5-0,1% розчину коням 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0,1-0,5г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, великій рогатій худобі 0,2-0,6 г, собакам 0,01-0,05 г.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2573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62888" y="274446"/>
            <a:ext cx="408111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Генціанвіолет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(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піоктанін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) -  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Gentianvioletum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Властивості: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темно-зелений кристалічний порошок розчинний у воді 1:35, спирті 1:50 та гліцерині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</a:t>
            </a:r>
            <a:endParaRPr lang="uk-UA" sz="2800" b="1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Форма 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випуску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: порошок</a:t>
            </a: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4067" t="18220" r="4985" b="4612"/>
          <a:stretch/>
        </p:blipFill>
        <p:spPr>
          <a:xfrm>
            <a:off x="192503" y="86626"/>
            <a:ext cx="4885337" cy="4145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566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4973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Дія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протимікробна, в’яжуча та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ангигельмінтна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Застосування: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зовні при дерматитах, інфікованих ранах, виразках, мокнучих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екземах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1-2% водний або спиртовий розчин, при екземі в області путового суглоба застосовують 3-4% розчин з таніном (5- 6%) або 5-10% мазь.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14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Дози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: всередину 1-2% водний розчин при інфекційних запаленнях слизової оболонки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шлунка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та кишечника коням 0,5-2г, свиням 0,2-0,4 г;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14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при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стронгілоїдозі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свиней по 0,05- ,07 г на 1 кг маси 2 рази на добу протягом трьох днів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4587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87348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algn="ctr">
              <a:spcAft>
                <a:spcPts val="1100"/>
              </a:spcAft>
            </a:pPr>
            <a:r>
              <a:rPr lang="uk-UA" sz="4000" b="1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Лікарські барвники переважно </a:t>
            </a:r>
            <a:r>
              <a:rPr lang="uk-UA" sz="4000" b="1" i="1" dirty="0" err="1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протикровопаразитарної</a:t>
            </a:r>
            <a:r>
              <a:rPr lang="uk-UA" sz="4000" b="1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 дії</a:t>
            </a:r>
            <a:endParaRPr lang="ru-RU" sz="4000" dirty="0">
              <a:solidFill>
                <a:schemeClr val="bg1"/>
              </a:solidFill>
              <a:effectLst/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83040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13735" y="266302"/>
            <a:ext cx="513026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i="1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Азидин</a:t>
            </a:r>
            <a:r>
              <a:rPr lang="uk-UA" sz="2800" b="1" i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- </a:t>
            </a:r>
            <a:r>
              <a:rPr lang="uk-UA" sz="2800" b="1" i="1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Azidinum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i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Властивості:</a:t>
            </a:r>
            <a:r>
              <a:rPr lang="uk-UA" sz="2800" i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жовтий гіркий порошок, легко розчиняється у воді.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Форма випуску: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порошок.</a:t>
            </a:r>
            <a:endParaRPr lang="ru-RU" sz="2800" b="1" i="1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Зберігання: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за списком Б у закритих банках з темного скла у захищеному від світла місці.</a:t>
            </a:r>
            <a:endParaRPr lang="ru-RU" sz="2800" b="1" i="1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13232" t="9457" r="16478" b="10134"/>
          <a:stretch/>
        </p:blipFill>
        <p:spPr>
          <a:xfrm>
            <a:off x="81814" y="144151"/>
            <a:ext cx="3657601" cy="4793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1906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7121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Дія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активний до збудників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бабезіозів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Застосування: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при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бабезіозах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тварин.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Дози: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внутрішньом'язово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(на 1 кг маси) у вигляді 7% водного розчину з лікувальною метою вводять 0,0035 г, з профілактичною 0,0015-0,002 г.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При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потребі введення повторюють при лікуванні через день, а з метою профілактики - через 10-15 днів.   </a:t>
            </a:r>
            <a:endParaRPr lang="ru-RU" sz="2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3542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80084" y="119789"/>
            <a:ext cx="571259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8300" algn="ctr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Гемоспоридин - 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Haemosporidinum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Властивості: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білий дрібнокристалічний порошок, добре розчиняється у воді. Розчини синіють на світлі.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Форма випуску: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порошок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Зберігання: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за списком В у добре закритих скляних банках у місці, захищеному від світла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60" y="119789"/>
            <a:ext cx="2834948" cy="4846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9948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83280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Дія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згубно діє на збудників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бабезіозів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При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перевищенні дози з'являються побічні реакції (занепокоєння тварин, прискорення пульсу, сповільнення дихання, посилення моторики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шлунка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та кишок, дефекація, сечовиділення та розвиток слабкості кінцівок), які вникають через 2 год після введення препарату.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Застосування: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бабезіози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коней, великої рогатої худоби,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овець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та собак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31240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67538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Дози: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підшкірно аби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внутрішньом'язово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(на 1 кг маси) у вигляді 1-2% розчину великій рогатій худобі і вівцям 0,005 г, коням 0,0002 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г,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собакам 0,0003-0,0008 г.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Вводять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2-3 рази з інтервалом 24 години.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0478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20202" y="0"/>
            <a:ext cx="632379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8300" algn="ctr">
              <a:spcAft>
                <a:spcPts val="0"/>
              </a:spcAft>
            </a:pP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Флавакридину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гідрохлорид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(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трипафлавін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) - 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Flavacridini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hiydrochloridum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Властивості: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оранжево-червоний порошок, добре розчиняється у воді 1:3 і спирті 1:2. Розчини легко розкладаються під впливом сонячного світла, тому їх готують перед застосуванням. Стерилізують при температурі не вище 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120°С.</a:t>
            </a:r>
          </a:p>
          <a:p>
            <a:pPr algn="ctr"/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Форма 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випуску: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порошок і таблетки по 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0,003г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0025" t="4060" r="6516" b="5624"/>
          <a:stretch/>
        </p:blipFill>
        <p:spPr>
          <a:xfrm>
            <a:off x="96253" y="192609"/>
            <a:ext cx="2723949" cy="4446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356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4998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Дія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бактерицидна та згубна до збудників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бабезіозів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Застосування: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при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бабезіозах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Дози: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внутрішньовенно (на 1 кг маси) у вигляді 1% розчину коням і великій рогатій худобі 0,003-0,004 г, дрібній рогатій худобі 0,003-0,005 г, собакам 0,03-0,004 г.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68300" algn="just"/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Вівцям можна вводити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внутрішньом'язово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 у формі 5% розчину на 1% розчині натрію цитрату у дозах: 1 мл дорослим тваринам та 0,5 мл молодняку.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  <a:p>
            <a:pPr indent="368300" algn="just"/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Зовні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для лікування інфікованих ран, виразок, абсцесів, флегмон, для промивань та примочок у вигляді 0,1-1% розчину або 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entury Schoolbook" panose="02040604050505020304" pitchFamily="18" charset="0"/>
                <a:cs typeface="Times New Roman" panose="02020603050405020304" pitchFamily="18" charset="0"/>
              </a:rPr>
              <a:t>присипок.</a:t>
            </a:r>
            <a:endParaRPr lang="ru-RU" sz="2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entury Schoolbook" panose="020406040505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3928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97698"/>
            <a:ext cx="9144000" cy="45037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825"/>
              </a:spcAft>
            </a:pPr>
            <a:r>
              <a:rPr lang="uk-UA" sz="2800" b="1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? Питання для самоконтролю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  <a:p>
            <a:pPr indent="368300" algn="just">
              <a:spcAft>
                <a:spcPts val="0"/>
              </a:spcAft>
            </a:pPr>
            <a:r>
              <a:rPr lang="uk-UA" sz="2800" i="1" dirty="0" smtClean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1.Дайте </a:t>
            </a: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визначення антибіотиків.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  <a:p>
            <a:pPr indent="368300" algn="just">
              <a:spcAft>
                <a:spcPts val="0"/>
              </a:spcAft>
            </a:pPr>
            <a:r>
              <a:rPr lang="uk-UA" sz="2800" i="1" dirty="0" smtClean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2.Як </a:t>
            </a: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класифікують антибіотики за механізмом дії?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  <a:p>
            <a:pPr marL="368300" algn="just">
              <a:spcAft>
                <a:spcPts val="0"/>
              </a:spcAft>
              <a:tabLst>
                <a:tab pos="511175" algn="l"/>
              </a:tabLst>
            </a:pPr>
            <a:r>
              <a:rPr lang="uk-UA" sz="2800" i="1" dirty="0" smtClean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3.Назвіть </a:t>
            </a: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групи антибіотиків.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  <a:p>
            <a:pPr marL="368300" algn="just">
              <a:spcAft>
                <a:spcPts val="0"/>
              </a:spcAft>
              <a:tabLst>
                <a:tab pos="520700" algn="l"/>
              </a:tabLst>
            </a:pPr>
            <a:r>
              <a:rPr lang="uk-UA" sz="2800" i="1" dirty="0" smtClean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4.Як </a:t>
            </a: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застосовують антибіотики-</a:t>
            </a:r>
            <a:r>
              <a:rPr lang="uk-UA" sz="2800" i="1" dirty="0" err="1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полієни</a:t>
            </a: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?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  <a:p>
            <a:pPr marL="381000" algn="just">
              <a:spcAft>
                <a:spcPts val="0"/>
              </a:spcAft>
              <a:tabLst>
                <a:tab pos="590550" algn="l"/>
              </a:tabLst>
            </a:pPr>
            <a:r>
              <a:rPr lang="uk-UA" sz="2800" i="1" dirty="0" smtClean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5.Вкажіть </a:t>
            </a: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класифікацію антибіотиків за спектром дії.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  <a:p>
            <a:pPr marL="381000" algn="just">
              <a:spcAft>
                <a:spcPts val="0"/>
              </a:spcAft>
              <a:tabLst>
                <a:tab pos="593090" algn="l"/>
              </a:tabLst>
            </a:pPr>
            <a:r>
              <a:rPr lang="uk-UA" sz="2800" i="1" dirty="0" smtClean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6.Кому </a:t>
            </a: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належить пріоритет у вивченні антибіотиків</a:t>
            </a:r>
            <a:r>
              <a:rPr lang="uk-UA" sz="2800" i="1" dirty="0" smtClean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?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0013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30470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1000" algn="just">
              <a:spcAft>
                <a:spcPts val="0"/>
              </a:spcAft>
            </a:pP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7 Назвіть розчинники антибіотиків.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  <a:p>
            <a:pPr marL="381000" algn="just">
              <a:spcAft>
                <a:spcPts val="0"/>
              </a:spcAft>
            </a:pP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8. Перерахуйте джерела отримання антибіотиків.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  <a:p>
            <a:pPr marL="381000" algn="just">
              <a:spcAft>
                <a:spcPts val="0"/>
              </a:spcAft>
            </a:pP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9. Як класифікують лікарські барвники?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  <a:p>
            <a:pPr marL="381000" algn="just">
              <a:spcAft>
                <a:spcPts val="0"/>
              </a:spcAft>
            </a:pP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10. Назвіть препарати лікарських барвників антисептичної дії.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  <a:p>
            <a:pPr marL="381000" algn="just">
              <a:spcAft>
                <a:spcPts val="0"/>
              </a:spcAft>
            </a:pP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11. Які властивості має діамантовий зелений?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  <a:p>
            <a:pPr marL="381000" algn="just">
              <a:spcAft>
                <a:spcPts val="0"/>
              </a:spcAft>
            </a:pP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12. Назвіть барвника </a:t>
            </a:r>
            <a:r>
              <a:rPr lang="uk-UA" sz="2800" i="1" dirty="0" err="1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протикровопаразитарної</a:t>
            </a: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 дії.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  <a:p>
            <a:pPr marL="381000" algn="just">
              <a:spcAft>
                <a:spcPts val="0"/>
              </a:spcAft>
            </a:pP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13. Опишіть властивості </a:t>
            </a:r>
            <a:r>
              <a:rPr lang="uk-UA" sz="2800" i="1" dirty="0" err="1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азидину</a:t>
            </a:r>
            <a:r>
              <a:rPr lang="uk-UA" sz="2800" i="1" dirty="0" smtClean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1306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34060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1000" algn="just">
              <a:spcAft>
                <a:spcPts val="0"/>
              </a:spcAft>
            </a:pP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14.  Дайте визначення сульфаніламідних препаратів.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  <a:p>
            <a:pPr marL="381000" algn="just">
              <a:spcAft>
                <a:spcPts val="0"/>
              </a:spcAft>
            </a:pP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15. Як отримуються сульфаніламідні препарати?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16. При яких показаннях застосовують сульфаніламіди препарати?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  <a:p>
            <a:pPr marL="381000" algn="just">
              <a:spcAft>
                <a:spcPts val="0"/>
              </a:spcAft>
            </a:pP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17. На які групи поділяють сульфаніламідні препарати?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  <a:p>
            <a:pPr marL="381000" algn="just">
              <a:spcAft>
                <a:spcPts val="0"/>
              </a:spcAft>
              <a:tabLst>
                <a:tab pos="636270" algn="l"/>
              </a:tabLst>
            </a:pP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18. Опишіть властивості сульфаніламідних препаратів</a:t>
            </a:r>
            <a:r>
              <a:rPr lang="uk-UA" sz="2800" i="1" dirty="0" smtClean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95644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02912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1000" algn="just">
              <a:spcAft>
                <a:spcPts val="0"/>
              </a:spcAft>
              <a:tabLst>
                <a:tab pos="638810" algn="l"/>
              </a:tabLst>
            </a:pP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19. Як отримують </a:t>
            </a:r>
            <a:r>
              <a:rPr lang="uk-UA" sz="2800" i="1" dirty="0" err="1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нітрофуранові</a:t>
            </a: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 препарати?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  <a:p>
            <a:pPr marL="381000" algn="just">
              <a:spcAft>
                <a:spcPts val="0"/>
              </a:spcAft>
              <a:tabLst>
                <a:tab pos="626745" algn="l"/>
              </a:tabLst>
            </a:pP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20. Який механізм дії </a:t>
            </a:r>
            <a:r>
              <a:rPr lang="uk-UA" sz="2800" i="1" dirty="0" err="1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нітрофуранових</a:t>
            </a: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 препаратів?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  <a:p>
            <a:pPr marL="381000" algn="just">
              <a:spcAft>
                <a:spcPts val="0"/>
              </a:spcAft>
              <a:tabLst>
                <a:tab pos="626745" algn="l"/>
              </a:tabLst>
            </a:pP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21. Назвіть побічні дії </a:t>
            </a:r>
            <a:r>
              <a:rPr lang="uk-UA" sz="2800" i="1" dirty="0" err="1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нітрофуранових</a:t>
            </a: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 препаратів.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  <a:p>
            <a:pPr marL="381000" algn="just">
              <a:spcAft>
                <a:spcPts val="0"/>
              </a:spcAft>
              <a:tabLst>
                <a:tab pos="654050" algn="l"/>
              </a:tabLst>
            </a:pP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22. Опишіть властивості фурациліну.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  <a:p>
            <a:pPr marL="381000" algn="just">
              <a:spcAft>
                <a:spcPts val="0"/>
              </a:spcAft>
              <a:tabLst>
                <a:tab pos="654050" algn="l"/>
              </a:tabLst>
            </a:pPr>
            <a:r>
              <a:rPr lang="uk-UA" sz="2800" i="1" dirty="0">
                <a:solidFill>
                  <a:schemeClr val="bg1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23. Як призначають фурацилін?</a:t>
            </a:r>
            <a:endParaRPr lang="ru-RU" sz="2800" dirty="0">
              <a:solidFill>
                <a:schemeClr val="bg1"/>
              </a:solidFill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4141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</TotalTime>
  <Words>1307</Words>
  <Application>Microsoft Office PowerPoint</Application>
  <PresentationFormat>Экран (16:9)</PresentationFormat>
  <Paragraphs>97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4" baseType="lpstr">
      <vt:lpstr>Arial</vt:lpstr>
      <vt:lpstr>Calibri</vt:lpstr>
      <vt:lpstr>Calibri Light</vt:lpstr>
      <vt:lpstr>Century Schoolbook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Oleksandr</dc:creator>
  <cp:lastModifiedBy>Oleksandr</cp:lastModifiedBy>
  <cp:revision>18</cp:revision>
  <dcterms:created xsi:type="dcterms:W3CDTF">2017-05-29T16:41:23Z</dcterms:created>
  <dcterms:modified xsi:type="dcterms:W3CDTF">2018-01-29T18:33:53Z</dcterms:modified>
</cp:coreProperties>
</file>