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70" r:id="rId13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0"/>
    <p:restoredTop sz="94658"/>
  </p:normalViewPr>
  <p:slideViewPr>
    <p:cSldViewPr snapToGrid="0">
      <p:cViewPr varScale="1">
        <p:scale>
          <a:sx n="116" d="100"/>
          <a:sy n="116" d="100"/>
        </p:scale>
        <p:origin x="8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FC95-4975-5141-8657-829B54B947B9}" type="datetimeFigureOut">
              <a:rPr lang="uk-UA" smtClean="0"/>
              <a:t>02.12.25</a:t>
            </a:fld>
            <a:endParaRPr lang="uk-U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49E88-BCB5-7142-8C58-71C08673DF2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8857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2332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0A614-CE13-89E3-DE84-BCA8C8A79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BA9183C-0DD5-A71A-530F-84C388E23A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6AEABD-CA68-2683-2FE9-5FBAC616B6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C7C3D3-0A96-E85E-8625-D597862D7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9609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253B77-01A8-BF17-F8C6-B3575EAF4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BCB1FC-12D2-E481-9AF0-F6753A650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31D2EA-B79C-EBA5-8251-18F9AD29F2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D6BE8A-E794-2E69-10A0-297D26AE6A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5728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904C3-E2B5-07AC-3D50-4052931BD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8AE5E7-ABCC-F5DC-4372-4BAEF4AF3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C2F442-C14C-8556-4B3C-AB502732A2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00E390-36B1-9A2A-AD14-6BD2231DD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274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BC95D-DC4A-3E9F-ACAC-79A02C608E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F37E8C-ECAD-896D-5B77-629DDDCD53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0475A6-5378-1B5D-9225-9A7404CA3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5DCB3-367B-9C08-9A9B-8CC8A6CE07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922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4EBD0-D35B-9902-44E1-6AB8789A72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98C590-0317-F1EF-5113-64129471C7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533805-7B51-60B9-CD74-9C3A947F9D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588C50-BE66-0B4F-8347-A258AEB26C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8393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B9947-0C50-A47E-21A4-F328AA53F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B2C27A-F41E-B467-8457-5E3700FA9B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4772A7-FC14-0DC5-ADF2-C4D225663F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E6B373-00D2-67EB-3C40-4A205A8B07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72342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FDCFD-22E3-E895-73F1-4DFDB89483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AEA436-71C6-3429-896B-84D8032986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E6A9D6-ED53-A464-28EE-85C64E9B98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9301E-19BD-92FC-FFB0-14A5F5D2BD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00144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3768B-64B9-725A-2BD7-3FCD0B88D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282577-E0AA-C46F-944F-9A54EA2D19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CA30D0-0286-315F-ECDA-8365F40DE9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17D96D-45C5-C342-435F-F5894B6912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24148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136AA-7E0D-6DC5-F262-B9A69062D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E8104B-41D2-BA3B-5915-0D8F10BE74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DC086-D9E0-2A4B-936B-D26F201F4E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298E7-A491-FC05-2680-7DB629F2E1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D49E88-BCB5-7142-8C58-71C08673DF2A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0801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02.12.2025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1680" y="2832100"/>
            <a:ext cx="10708640" cy="1193800"/>
          </a:xfrm>
        </p:spPr>
        <p:txBody>
          <a:bodyPr>
            <a:noAutofit/>
          </a:bodyPr>
          <a:lstStyle/>
          <a:p>
            <a:r>
              <a:rPr lang="uk-UA" sz="3600" b="1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6.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Автоматизація обліку основних засобів</a:t>
            </a:r>
            <a:b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48E2CC-D655-4B4D-8A0D-B3AA90DAA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4C58C-49F9-BDDD-00A8-07D37B321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06577D-4BD5-CAE9-738B-EDABCD47C308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підсистеми для обліку необоротних активів і МШП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F29B4B-B89F-7032-CB6F-6F10546F44D8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CD9C38-0D8D-9427-C235-190902C68816}"/>
              </a:ext>
            </a:extLst>
          </p:cNvPr>
          <p:cNvSpPr txBox="1"/>
          <p:nvPr/>
        </p:nvSpPr>
        <p:spPr>
          <a:xfrm>
            <a:off x="539750" y="2153207"/>
            <a:ext cx="11661141" cy="33499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засоби (ОЗ):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купівля, введення в експлуатацію, амортизація, модернізація,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ремонт, консервація, переміщення, ліквідація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Малоцінні необоротні активи (МНМА) та МШП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купівля, введення в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ксплуатаці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переміщення, списання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Нематеріальні активи (НМА):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купівля, введення в експлуатацію, амортизація,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модернізація, переміщення, ліквідація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357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41AC15-548D-B01C-8763-266059AA6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CD4EA-F085-0A7D-592F-7956752BA0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0D256D-9FD0-C1B3-2064-3C0042DA89E0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 основних засобів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F61A5B-9504-FE12-EC23-4B69707939F7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B0855E6-9EFB-0A31-37B2-8F5B841A8438}"/>
              </a:ext>
            </a:extLst>
          </p:cNvPr>
          <p:cNvSpPr txBox="1"/>
          <p:nvPr/>
        </p:nvSpPr>
        <p:spPr>
          <a:xfrm>
            <a:off x="1104762" y="2215837"/>
            <a:ext cx="9982476" cy="2241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 обліковуються 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пообʼєктно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субрахунку 10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Витрати на придбання ОЗ вважаються капітальними витратами та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підлягають амортизації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Нарахування амортизації відбувається через підсистему Основні засоби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731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19164D-8773-9E20-A495-97DE5D757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AB70A-716A-541E-F604-52798986C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197C4E-D1ED-B4A5-9371-C3142F3E1AA9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Облік МНМА та МШП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ED6BEA-095A-D2F9-0854-3B291CD6EBF4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43512E-C26E-1045-8632-2753DD28866A}"/>
              </a:ext>
            </a:extLst>
          </p:cNvPr>
          <p:cNvSpPr txBox="1"/>
          <p:nvPr/>
        </p:nvSpPr>
        <p:spPr>
          <a:xfrm>
            <a:off x="684775" y="2308020"/>
            <a:ext cx="10822450" cy="2241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МНМА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МШП обліковуються на субрахунках 11 та 22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Амортизація для МНМА може нараховуватись в першому місяці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(100% вартості)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Активи вартістю понад 6000 грн підлягають амортизації для податкових цілей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965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FA7D27-2983-039F-2B01-E0E746EDF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8FF51-E05D-265C-D719-135538E60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1521C9-DF3D-F0EE-1C3C-D2962B4723AE}"/>
              </a:ext>
            </a:extLst>
          </p:cNvPr>
          <p:cNvSpPr txBox="1"/>
          <p:nvPr/>
        </p:nvSpPr>
        <p:spPr>
          <a:xfrm>
            <a:off x="227557" y="1056888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Автоматизація обліку ОЗ (придбання ОЗ)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8F3D4A-22D9-DEC9-A715-8270A2A16A62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87C891-4DF8-96B0-59FC-B0813EB0A90E}"/>
              </a:ext>
            </a:extLst>
          </p:cNvPr>
          <p:cNvSpPr txBox="1"/>
          <p:nvPr/>
        </p:nvSpPr>
        <p:spPr>
          <a:xfrm>
            <a:off x="684775" y="2308020"/>
            <a:ext cx="11462882" cy="22419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Придбання без монтажу оформлюється документом «Надходження устаткування»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Придбання з монтажем оформлюється документом «Надходження об'єктів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будівництва»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Монтаж ОЗ може здійснюватися власними силами або сторонньою організацією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74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63A543-ACC3-15BF-1756-A1C690F40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60A22-900C-44AB-AF08-02CBD4C22D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64BE53-90F5-C2E5-2507-602BCB91709C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в експлуатацію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1FC2917-62AC-718C-0F80-E5AFEB8B2013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7BD343-9EB0-D84D-F864-C02D0F48CC73}"/>
              </a:ext>
            </a:extLst>
          </p:cNvPr>
          <p:cNvSpPr txBox="1"/>
          <p:nvPr/>
        </p:nvSpPr>
        <p:spPr>
          <a:xfrm>
            <a:off x="229815" y="2585018"/>
            <a:ext cx="11962185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 в експлуатацію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оформлюється документом «Введення в експлуатацію ОЗ»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 вказати рахунок на якому збирали витрати, порядок нарахування амортизації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Нарахування амортизації здійснюється щомісяця через документ «Закриття місяця»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426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9E79D0-91BB-F62A-7D32-F1959B1F4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8529A-B39D-9787-A138-4D4F1B450D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73E323-76CB-1491-D073-93D3DF340BC4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Модернізація та ремонт ОЗ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A426DE-4CDC-4628-29FD-EC056E0DC55E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1CD0BE-2C95-54DB-C09E-4A2851D5AFEE}"/>
              </a:ext>
            </a:extLst>
          </p:cNvPr>
          <p:cNvSpPr txBox="1"/>
          <p:nvPr/>
        </p:nvSpPr>
        <p:spPr>
          <a:xfrm>
            <a:off x="229815" y="2585018"/>
            <a:ext cx="11844717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Модернізація веде до збільшення вартості ОЗ (витрати списуються на збільшення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вартості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списується на виробництво (не збільшує вартість)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Всі витрати за модернізацію та ремонтом відображаються через відповідні документи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темі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128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5CE411-064D-8E23-8C18-66D2CC64B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5211D-9C60-31F1-4BAD-EE6B1CFBB3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CFB1E1-4D2A-FE31-80F6-85C24B17538A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Інвентаризація та списання ОЗ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6446CB-7522-B4E8-B427-4BD42EC17082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173ED2-8FE6-FC3A-4B61-7F931F6FF8F2}"/>
              </a:ext>
            </a:extLst>
          </p:cNvPr>
          <p:cNvSpPr txBox="1"/>
          <p:nvPr/>
        </p:nvSpPr>
        <p:spPr>
          <a:xfrm>
            <a:off x="229815" y="2585018"/>
            <a:ext cx="11404982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Інвентаризація ОЗ не створює проводок, але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підставою для введення лишків або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нестач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Списання ОЗ у разі морального або фізичного зносу здійснюється через документ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«Списання ОЗ»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 списання вказується з довідника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75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E15DD1-19C5-D99F-DADC-1E19BE849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E80CB-F024-8728-D538-FB2B146EB9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67AB85-605D-E18D-8C44-715EB6B7CEDC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Продаж ОЗ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EAF8AB-12D5-29D8-7281-D03D0E278EA4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16B225-57BE-B916-998C-643476598110}"/>
              </a:ext>
            </a:extLst>
          </p:cNvPr>
          <p:cNvSpPr txBox="1"/>
          <p:nvPr/>
        </p:nvSpPr>
        <p:spPr>
          <a:xfrm>
            <a:off x="229815" y="2585018"/>
            <a:ext cx="11755654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продаж відбувається в тому ж місяці – оформлюється документ «Передача ОЗ»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продаж відбувається в іншому місяці – операція складається в два етапи через</a:t>
            </a:r>
          </a:p>
          <a:p>
            <a:pPr>
              <a:lnSpc>
                <a:spcPct val="150000"/>
              </a:lnSpc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«Підготовка до передачі ОЗ» та «Передача ОЗ»</a:t>
            </a:r>
          </a:p>
        </p:txBody>
      </p:sp>
    </p:spTree>
    <p:extLst>
      <p:ext uri="{BB962C8B-B14F-4D97-AF65-F5344CB8AC3E}">
        <p14:creationId xmlns:p14="http://schemas.microsoft.com/office/powerpoint/2010/main" val="1296876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BC9B4F-8B37-2571-9900-C6EE3AB62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C3338-99A6-FEB3-DD94-2189003548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CAE791-56B0-1F37-B350-1AD65300369A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Звітність по обліку ОЗ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59BD6F-1FF9-FA67-A137-F7A97D0737FF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5A65C1-A5A2-EF14-E8F1-7FA61285E38F}"/>
              </a:ext>
            </a:extLst>
          </p:cNvPr>
          <p:cNvSpPr txBox="1"/>
          <p:nvPr/>
        </p:nvSpPr>
        <p:spPr>
          <a:xfrm>
            <a:off x="1618235" y="2636542"/>
            <a:ext cx="8955529" cy="16879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Оборотно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-сальдова відомість по рахунках 10, 13, 15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Відомість нарахування амортизації для ОЗ та НМА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Інвентарна книга ОЗ та Картка рахунку для детальної аналітики</a:t>
            </a:r>
          </a:p>
        </p:txBody>
      </p:sp>
    </p:spTree>
    <p:extLst>
      <p:ext uri="{BB962C8B-B14F-4D97-AF65-F5344CB8AC3E}">
        <p14:creationId xmlns:p14="http://schemas.microsoft.com/office/powerpoint/2010/main" val="3482454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73781F-80D7-FDD7-B5F4-EFF0BFDD4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73834-3AE2-74A4-D182-86637AF35B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0200"/>
            <a:ext cx="11112500" cy="1453376"/>
          </a:xfrm>
        </p:spPr>
        <p:txBody>
          <a:bodyPr>
            <a:normAutofit/>
          </a:bodyPr>
          <a:lstStyle/>
          <a:p>
            <a:br>
              <a:rPr lang="en-UA" sz="3600" dirty="0"/>
            </a:br>
            <a:endParaRPr lang="uk-UA" sz="3600" noProof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A5AF40-12C4-A357-6682-248CE23C24AF}"/>
              </a:ext>
            </a:extLst>
          </p:cNvPr>
          <p:cNvSpPr txBox="1"/>
          <p:nvPr/>
        </p:nvSpPr>
        <p:spPr>
          <a:xfrm>
            <a:off x="229815" y="1349414"/>
            <a:ext cx="11736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автоматизації ОЗ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88C898E-8D96-88E5-2C3A-F070F2533BFA}"/>
              </a:ext>
            </a:extLst>
          </p:cNvPr>
          <p:cNvSpPr txBox="1"/>
          <p:nvPr/>
        </p:nvSpPr>
        <p:spPr>
          <a:xfrm>
            <a:off x="1252603" y="24300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F99CD7-B70C-B098-B5AD-A0E726750A6A}"/>
              </a:ext>
            </a:extLst>
          </p:cNvPr>
          <p:cNvSpPr txBox="1"/>
          <p:nvPr/>
        </p:nvSpPr>
        <p:spPr>
          <a:xfrm>
            <a:off x="1618235" y="2636542"/>
            <a:ext cx="9875332" cy="2795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Зменшення помилок при нарахуванні амортизації та списанні активів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Економія часу на введення і обробку даних</a:t>
            </a:r>
          </a:p>
          <a:p>
            <a:pPr marL="347663" indent="-347663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 і своєчасність нарахування амортизації, списання та продажу 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активів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Зручність в обліку та генерації звітності для управління</a:t>
            </a:r>
          </a:p>
        </p:txBody>
      </p:sp>
    </p:spTree>
    <p:extLst>
      <p:ext uri="{BB962C8B-B14F-4D97-AF65-F5344CB8AC3E}">
        <p14:creationId xmlns:p14="http://schemas.microsoft.com/office/powerpoint/2010/main" val="2640648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413</Words>
  <Application>Microsoft Macintosh PowerPoint</Application>
  <PresentationFormat>Widescreen</PresentationFormat>
  <Paragraphs>74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Times New Roman</vt:lpstr>
      <vt:lpstr>Office Theme</vt:lpstr>
      <vt:lpstr>Тема 6. Автоматизація обліку основних засобів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9</cp:revision>
  <dcterms:created xsi:type="dcterms:W3CDTF">2025-10-27T21:26:39Z</dcterms:created>
  <dcterms:modified xsi:type="dcterms:W3CDTF">2025-12-02T07:05:01Z</dcterms:modified>
</cp:coreProperties>
</file>