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80" r:id="rId4"/>
    <p:sldId id="260" r:id="rId5"/>
    <p:sldId id="309" r:id="rId6"/>
    <p:sldId id="291" r:id="rId7"/>
    <p:sldId id="310" r:id="rId8"/>
    <p:sldId id="298" r:id="rId9"/>
    <p:sldId id="299" r:id="rId10"/>
    <p:sldId id="293" r:id="rId11"/>
    <p:sldId id="292" r:id="rId12"/>
    <p:sldId id="300" r:id="rId13"/>
    <p:sldId id="301" r:id="rId14"/>
    <p:sldId id="302" r:id="rId15"/>
    <p:sldId id="295" r:id="rId16"/>
    <p:sldId id="317" r:id="rId17"/>
    <p:sldId id="306" r:id="rId18"/>
    <p:sldId id="304" r:id="rId19"/>
    <p:sldId id="316" r:id="rId20"/>
    <p:sldId id="311" r:id="rId21"/>
    <p:sldId id="312" r:id="rId22"/>
    <p:sldId id="313" r:id="rId23"/>
    <p:sldId id="303" r:id="rId24"/>
    <p:sldId id="305" r:id="rId25"/>
    <p:sldId id="296" r:id="rId26"/>
    <p:sldId id="294" r:id="rId27"/>
    <p:sldId id="315" r:id="rId28"/>
    <p:sldId id="307" r:id="rId29"/>
    <p:sldId id="314"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3" d="100"/>
          <a:sy n="73" d="100"/>
        </p:scale>
        <p:origin x="67" y="96"/>
      </p:cViewPr>
      <p:guideLst/>
    </p:cSldViewPr>
  </p:slideViewPr>
  <p:notesTextViewPr>
    <p:cViewPr>
      <p:scale>
        <a:sx n="1" d="1"/>
        <a:sy n="1" d="1"/>
      </p:scale>
      <p:origin x="0" y="0"/>
    </p:cViewPr>
  </p:notesTextViewPr>
  <p:sorterViewPr>
    <p:cViewPr>
      <p:scale>
        <a:sx n="100" d="100"/>
        <a:sy n="100" d="100"/>
      </p:scale>
      <p:origin x="0" y="-9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file:///C:\Users\&#1058;&#1072;&#1090;&#1100;&#1103;&#1085;&#1072;\Desktop\11%20&#1082;&#1083;&#1072;&#1089;_&#1030;&#1089;&#1090;&#1086;&#1088;&#1110;&#1103;%20&#1059;&#1082;&#1088;&#1072;&#1111;&#1085;&#1080;_2019-2020\11&#1041;%20&#1085;&#1072;%2070%20&#1075;&#1086;&#1076;&#1080;&#1085;\&#1044;&#1048;&#1057;&#1058;&#1040;&#1053;&#1062;&#1030;&#1049;&#1053;&#1045;_&#1044;&#1077;&#1084;&#1086;&#1075;&#1088;&#1072;&#1092;&#1110;&#1095;&#1085;&#1072;%20&#1089;&#1080;&#1090;&#1091;&#1072;&#1094;&#1110;&#1103;_&#1087;&#1086;&#1074;&#1077;&#1088;&#1085;&#1077;&#1085;&#1085;&#1103;%20&#1090;&#1072;&#1090;&#1072;&#1088;\&#1053;&#1086;&#1074;&#1080;&#1081;%20&#1051;&#1080;&#1089;&#1090;%20Microsoft%20Excel.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uk-UA"/>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chemeClr val="tx1"/>
                </a:solidFill>
                <a:latin typeface="Arial Black" panose="020B0A04020102020204" pitchFamily="34" charset="0"/>
                <a:ea typeface="+mn-ea"/>
                <a:cs typeface="+mn-cs"/>
              </a:defRPr>
            </a:pPr>
            <a:r>
              <a:rPr lang="uk-UA" b="1" dirty="0">
                <a:solidFill>
                  <a:schemeClr val="tx1"/>
                </a:solidFill>
                <a:latin typeface="Arial Black" panose="020B0A04020102020204" pitchFamily="34" charset="0"/>
              </a:rPr>
              <a:t>Демографічна</a:t>
            </a:r>
            <a:r>
              <a:rPr lang="uk-UA" b="1" baseline="0" dirty="0">
                <a:solidFill>
                  <a:schemeClr val="tx1"/>
                </a:solidFill>
                <a:latin typeface="Arial Black" panose="020B0A04020102020204" pitchFamily="34" charset="0"/>
              </a:rPr>
              <a:t> ситуація в Україні 1993-2019 рр.</a:t>
            </a:r>
            <a:endParaRPr lang="uk-UA" b="1" dirty="0">
              <a:solidFill>
                <a:schemeClr val="tx1"/>
              </a:solidFill>
              <a:latin typeface="Arial Black" panose="020B0A04020102020204" pitchFamily="34" charset="0"/>
            </a:endParaRPr>
          </a:p>
        </c:rich>
      </c:tx>
      <c:overlay val="0"/>
      <c:spPr>
        <a:noFill/>
        <a:ln>
          <a:noFill/>
        </a:ln>
        <a:effectLst/>
      </c:spPr>
      <c:txPr>
        <a:bodyPr rot="0" spcFirstLastPara="1" vertOverflow="ellipsis" vert="horz" wrap="square" anchor="ctr" anchorCtr="1"/>
        <a:lstStyle/>
        <a:p>
          <a:pPr>
            <a:defRPr sz="1400" b="1" i="0" u="none" strike="noStrike" kern="1200" spc="0" baseline="0">
              <a:solidFill>
                <a:schemeClr val="tx1"/>
              </a:solidFill>
              <a:latin typeface="Arial Black" panose="020B0A04020102020204" pitchFamily="34" charset="0"/>
              <a:ea typeface="+mn-ea"/>
              <a:cs typeface="+mn-cs"/>
            </a:defRPr>
          </a:pPr>
          <a:endParaRPr lang="uk-UA"/>
        </a:p>
      </c:txPr>
    </c:title>
    <c:autoTitleDeleted val="0"/>
    <c:plotArea>
      <c:layout/>
      <c:barChart>
        <c:barDir val="col"/>
        <c:grouping val="clustered"/>
        <c:varyColors val="0"/>
        <c:ser>
          <c:idx val="0"/>
          <c:order val="0"/>
          <c:tx>
            <c:strRef>
              <c:f>Лист2!$D$1</c:f>
              <c:strCache>
                <c:ptCount val="1"/>
                <c:pt idx="0">
                  <c:v>1993</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Лист2!$E$1</c:f>
              <c:numCache>
                <c:formatCode>General</c:formatCode>
                <c:ptCount val="1"/>
                <c:pt idx="0">
                  <c:v>52.2</c:v>
                </c:pt>
              </c:numCache>
            </c:numRef>
          </c:val>
          <c:extLst>
            <c:ext xmlns:c16="http://schemas.microsoft.com/office/drawing/2014/chart" uri="{C3380CC4-5D6E-409C-BE32-E72D297353CC}">
              <c16:uniqueId val="{00000000-704B-46AB-BFD0-515FCDCC5721}"/>
            </c:ext>
          </c:extLst>
        </c:ser>
        <c:ser>
          <c:idx val="1"/>
          <c:order val="1"/>
          <c:tx>
            <c:strRef>
              <c:f>Лист2!$D$2</c:f>
              <c:strCache>
                <c:ptCount val="1"/>
                <c:pt idx="0">
                  <c:v>1994</c:v>
                </c:pt>
              </c:strCache>
            </c:strRef>
          </c:tx>
          <c:spPr>
            <a:solidFill>
              <a:schemeClr val="accent2"/>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1-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Лист2!$E$2</c:f>
              <c:numCache>
                <c:formatCode>General</c:formatCode>
                <c:ptCount val="1"/>
                <c:pt idx="0">
                  <c:v>52.1</c:v>
                </c:pt>
              </c:numCache>
            </c:numRef>
          </c:val>
          <c:extLst>
            <c:ext xmlns:c16="http://schemas.microsoft.com/office/drawing/2014/chart" uri="{C3380CC4-5D6E-409C-BE32-E72D297353CC}">
              <c16:uniqueId val="{00000002-704B-46AB-BFD0-515FCDCC5721}"/>
            </c:ext>
          </c:extLst>
        </c:ser>
        <c:ser>
          <c:idx val="2"/>
          <c:order val="2"/>
          <c:tx>
            <c:strRef>
              <c:f>Лист2!$D$3</c:f>
              <c:strCache>
                <c:ptCount val="1"/>
                <c:pt idx="0">
                  <c:v>1995</c:v>
                </c:pt>
              </c:strCache>
            </c:strRef>
          </c:tx>
          <c:spPr>
            <a:solidFill>
              <a:schemeClr val="accent3"/>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3-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Лист2!$E$3</c:f>
              <c:numCache>
                <c:formatCode>General</c:formatCode>
                <c:ptCount val="1"/>
                <c:pt idx="0">
                  <c:v>51.7</c:v>
                </c:pt>
              </c:numCache>
            </c:numRef>
          </c:val>
          <c:extLst>
            <c:ext xmlns:c16="http://schemas.microsoft.com/office/drawing/2014/chart" uri="{C3380CC4-5D6E-409C-BE32-E72D297353CC}">
              <c16:uniqueId val="{00000004-704B-46AB-BFD0-515FCDCC5721}"/>
            </c:ext>
          </c:extLst>
        </c:ser>
        <c:ser>
          <c:idx val="3"/>
          <c:order val="3"/>
          <c:tx>
            <c:strRef>
              <c:f>Лист2!$D$4</c:f>
              <c:strCache>
                <c:ptCount val="1"/>
                <c:pt idx="0">
                  <c:v>2000</c:v>
                </c:pt>
              </c:strCache>
            </c:strRef>
          </c:tx>
          <c:spPr>
            <a:solidFill>
              <a:schemeClr val="accent4"/>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5-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Лист2!$E$4</c:f>
              <c:numCache>
                <c:formatCode>General</c:formatCode>
                <c:ptCount val="1"/>
                <c:pt idx="0">
                  <c:v>49.5</c:v>
                </c:pt>
              </c:numCache>
            </c:numRef>
          </c:val>
          <c:extLst>
            <c:ext xmlns:c16="http://schemas.microsoft.com/office/drawing/2014/chart" uri="{C3380CC4-5D6E-409C-BE32-E72D297353CC}">
              <c16:uniqueId val="{00000006-704B-46AB-BFD0-515FCDCC5721}"/>
            </c:ext>
          </c:extLst>
        </c:ser>
        <c:ser>
          <c:idx val="4"/>
          <c:order val="4"/>
          <c:tx>
            <c:strRef>
              <c:f>Лист2!$D$5</c:f>
              <c:strCache>
                <c:ptCount val="1"/>
                <c:pt idx="0">
                  <c:v>2005</c:v>
                </c:pt>
              </c:strCache>
            </c:strRef>
          </c:tx>
          <c:spPr>
            <a:solidFill>
              <a:schemeClr val="accent5"/>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7-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Лист2!$E$5</c:f>
              <c:numCache>
                <c:formatCode>General</c:formatCode>
                <c:ptCount val="1"/>
                <c:pt idx="0">
                  <c:v>47.3</c:v>
                </c:pt>
              </c:numCache>
            </c:numRef>
          </c:val>
          <c:extLst>
            <c:ext xmlns:c16="http://schemas.microsoft.com/office/drawing/2014/chart" uri="{C3380CC4-5D6E-409C-BE32-E72D297353CC}">
              <c16:uniqueId val="{00000008-704B-46AB-BFD0-515FCDCC5721}"/>
            </c:ext>
          </c:extLst>
        </c:ser>
        <c:ser>
          <c:idx val="5"/>
          <c:order val="5"/>
          <c:tx>
            <c:strRef>
              <c:f>Лист2!$D$6</c:f>
              <c:strCache>
                <c:ptCount val="1"/>
                <c:pt idx="0">
                  <c:v>2010</c:v>
                </c:pt>
              </c:strCache>
            </c:strRef>
          </c:tx>
          <c:spPr>
            <a:solidFill>
              <a:schemeClr val="accent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Лист2!$E$6</c:f>
              <c:numCache>
                <c:formatCode>General</c:formatCode>
                <c:ptCount val="1"/>
                <c:pt idx="0">
                  <c:v>46</c:v>
                </c:pt>
              </c:numCache>
            </c:numRef>
          </c:val>
          <c:extLst>
            <c:ext xmlns:c16="http://schemas.microsoft.com/office/drawing/2014/chart" uri="{C3380CC4-5D6E-409C-BE32-E72D297353CC}">
              <c16:uniqueId val="{00000009-704B-46AB-BFD0-515FCDCC5721}"/>
            </c:ext>
          </c:extLst>
        </c:ser>
        <c:ser>
          <c:idx val="6"/>
          <c:order val="6"/>
          <c:tx>
            <c:strRef>
              <c:f>Лист2!$D$7</c:f>
              <c:strCache>
                <c:ptCount val="1"/>
                <c:pt idx="0">
                  <c:v>2015</c:v>
                </c:pt>
              </c:strCache>
            </c:strRef>
          </c:tx>
          <c:spPr>
            <a:solidFill>
              <a:schemeClr val="accent1">
                <a:lumMod val="60000"/>
              </a:schemeClr>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A-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Лист2!$E$7</c:f>
              <c:numCache>
                <c:formatCode>General</c:formatCode>
                <c:ptCount val="1"/>
                <c:pt idx="0">
                  <c:v>42.9</c:v>
                </c:pt>
              </c:numCache>
            </c:numRef>
          </c:val>
          <c:extLst>
            <c:ext xmlns:c16="http://schemas.microsoft.com/office/drawing/2014/chart" uri="{C3380CC4-5D6E-409C-BE32-E72D297353CC}">
              <c16:uniqueId val="{0000000B-704B-46AB-BFD0-515FCDCC5721}"/>
            </c:ext>
          </c:extLst>
        </c:ser>
        <c:ser>
          <c:idx val="7"/>
          <c:order val="7"/>
          <c:tx>
            <c:strRef>
              <c:f>Лист2!$D$8</c:f>
              <c:strCache>
                <c:ptCount val="1"/>
                <c:pt idx="0">
                  <c:v>2019</c:v>
                </c:pt>
              </c:strCache>
            </c:strRef>
          </c:tx>
          <c:spPr>
            <a:solidFill>
              <a:schemeClr val="accent2">
                <a:lumMod val="60000"/>
              </a:schemeClr>
            </a:solidFill>
            <a:ln>
              <a:noFill/>
            </a:ln>
            <a:effectLst/>
          </c:spPr>
          <c:invertIfNegative val="0"/>
          <c:dLbls>
            <c:dLbl>
              <c:idx val="0"/>
              <c:spPr>
                <a:noFill/>
                <a:ln>
                  <a:noFill/>
                </a:ln>
                <a:effectLst/>
              </c:spPr>
              <c:txPr>
                <a:bodyPr rot="0" spcFirstLastPara="1" vertOverflow="ellipsis" vert="horz" wrap="square" lIns="38100" tIns="19050" rIns="38100" bIns="19050" anchor="ctr" anchorCtr="1">
                  <a:spAutoFit/>
                </a:bodyPr>
                <a:lstStyle/>
                <a:p>
                  <a:pPr>
                    <a:defRPr sz="1100" b="1"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extLst>
                <c:ext xmlns:c16="http://schemas.microsoft.com/office/drawing/2014/chart" uri="{C3380CC4-5D6E-409C-BE32-E72D297353CC}">
                  <c16:uniqueId val="{0000000C-704B-46AB-BFD0-515FCDCC5721}"/>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uk-UA"/>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Лист2!$E$8</c:f>
              <c:numCache>
                <c:formatCode>General</c:formatCode>
                <c:ptCount val="1"/>
                <c:pt idx="0">
                  <c:v>42.1</c:v>
                </c:pt>
              </c:numCache>
            </c:numRef>
          </c:val>
          <c:extLst>
            <c:ext xmlns:c16="http://schemas.microsoft.com/office/drawing/2014/chart" uri="{C3380CC4-5D6E-409C-BE32-E72D297353CC}">
              <c16:uniqueId val="{0000000D-704B-46AB-BFD0-515FCDCC5721}"/>
            </c:ext>
          </c:extLst>
        </c:ser>
        <c:dLbls>
          <c:dLblPos val="outEnd"/>
          <c:showLegendKey val="0"/>
          <c:showVal val="1"/>
          <c:showCatName val="0"/>
          <c:showSerName val="0"/>
          <c:showPercent val="0"/>
          <c:showBubbleSize val="0"/>
        </c:dLbls>
        <c:gapWidth val="219"/>
        <c:overlap val="-27"/>
        <c:axId val="408469408"/>
        <c:axId val="408472032"/>
      </c:barChart>
      <c:catAx>
        <c:axId val="408469408"/>
        <c:scaling>
          <c:orientation val="minMax"/>
        </c:scaling>
        <c:delete val="0"/>
        <c:axPos val="b"/>
        <c:title>
          <c:tx>
            <c:rich>
              <a:bodyPr rot="0" spcFirstLastPara="1" vertOverflow="ellipsis" vert="horz" wrap="square" anchor="ctr" anchorCtr="1"/>
              <a:lstStyle/>
              <a:p>
                <a:pPr>
                  <a:defRPr sz="1400" b="1" i="0" u="none" strike="noStrike" kern="1200" baseline="0">
                    <a:solidFill>
                      <a:schemeClr val="tx1"/>
                    </a:solidFill>
                    <a:latin typeface="Arial Black" panose="020B0A04020102020204" pitchFamily="34" charset="0"/>
                    <a:ea typeface="+mn-ea"/>
                    <a:cs typeface="+mn-cs"/>
                  </a:defRPr>
                </a:pPr>
                <a:r>
                  <a:rPr lang="uk-UA" sz="1400" b="1">
                    <a:solidFill>
                      <a:schemeClr val="tx1"/>
                    </a:solidFill>
                    <a:latin typeface="Arial Black" panose="020B0A04020102020204" pitchFamily="34" charset="0"/>
                  </a:rPr>
                  <a:t>Роки</a:t>
                </a:r>
              </a:p>
            </c:rich>
          </c:tx>
          <c:overlay val="0"/>
          <c:spPr>
            <a:noFill/>
            <a:ln>
              <a:noFill/>
            </a:ln>
            <a:effectLst/>
          </c:spPr>
          <c:txPr>
            <a:bodyPr rot="0" spcFirstLastPara="1" vertOverflow="ellipsis" vert="horz" wrap="square" anchor="ctr" anchorCtr="1"/>
            <a:lstStyle/>
            <a:p>
              <a:pPr>
                <a:defRPr sz="1400" b="1" i="0" u="none" strike="noStrike" kern="1200" baseline="0">
                  <a:solidFill>
                    <a:schemeClr val="tx1"/>
                  </a:solidFill>
                  <a:latin typeface="Arial Black" panose="020B0A04020102020204" pitchFamily="34" charset="0"/>
                  <a:ea typeface="+mn-ea"/>
                  <a:cs typeface="+mn-cs"/>
                </a:defRPr>
              </a:pPr>
              <a:endParaRPr lang="uk-UA"/>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uk-UA"/>
          </a:p>
        </c:txPr>
        <c:crossAx val="408472032"/>
        <c:crosses val="autoZero"/>
        <c:auto val="1"/>
        <c:lblAlgn val="ctr"/>
        <c:lblOffset val="100"/>
        <c:noMultiLvlLbl val="0"/>
      </c:catAx>
      <c:valAx>
        <c:axId val="40847203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400" b="1" i="0" u="none" strike="noStrike" kern="1200" baseline="0">
                    <a:solidFill>
                      <a:schemeClr val="tx1"/>
                    </a:solidFill>
                    <a:latin typeface="Arial Black" panose="020B0A04020102020204" pitchFamily="34" charset="0"/>
                    <a:ea typeface="+mn-ea"/>
                    <a:cs typeface="+mn-cs"/>
                  </a:defRPr>
                </a:pPr>
                <a:r>
                  <a:rPr lang="uk-UA" sz="1400" b="1">
                    <a:solidFill>
                      <a:schemeClr val="tx1"/>
                    </a:solidFill>
                    <a:latin typeface="Arial Black" panose="020B0A04020102020204" pitchFamily="34" charset="0"/>
                  </a:rPr>
                  <a:t>Кількість населення, млн.осіб</a:t>
                </a:r>
              </a:p>
            </c:rich>
          </c:tx>
          <c:layout>
            <c:manualLayout>
              <c:xMode val="edge"/>
              <c:yMode val="edge"/>
              <c:x val="2.2222222222222223E-2"/>
              <c:y val="0.1788655584718577"/>
            </c:manualLayout>
          </c:layout>
          <c:overlay val="0"/>
          <c:spPr>
            <a:noFill/>
            <a:ln>
              <a:noFill/>
            </a:ln>
            <a:effectLst/>
          </c:spPr>
          <c:txPr>
            <a:bodyPr rot="-5400000" spcFirstLastPara="1" vertOverflow="ellipsis" vert="horz" wrap="square" anchor="ctr" anchorCtr="1"/>
            <a:lstStyle/>
            <a:p>
              <a:pPr>
                <a:defRPr sz="1400" b="1" i="0" u="none" strike="noStrike" kern="1200" baseline="0">
                  <a:solidFill>
                    <a:schemeClr val="tx1"/>
                  </a:solidFill>
                  <a:latin typeface="Arial Black" panose="020B0A04020102020204" pitchFamily="34" charset="0"/>
                  <a:ea typeface="+mn-ea"/>
                  <a:cs typeface="+mn-cs"/>
                </a:defRPr>
              </a:pPr>
              <a:endParaRPr lang="uk-UA"/>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400" b="1" i="0" u="none" strike="noStrike" kern="1200" baseline="0">
                <a:solidFill>
                  <a:schemeClr val="tx1">
                    <a:lumMod val="65000"/>
                    <a:lumOff val="35000"/>
                  </a:schemeClr>
                </a:solidFill>
                <a:latin typeface="+mn-lt"/>
                <a:ea typeface="+mn-ea"/>
                <a:cs typeface="+mn-cs"/>
              </a:defRPr>
            </a:pPr>
            <a:endParaRPr lang="uk-UA"/>
          </a:p>
        </c:txPr>
        <c:crossAx val="4084694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1" i="0" u="none" strike="noStrike" kern="1200" baseline="0">
              <a:solidFill>
                <a:schemeClr val="tx1"/>
              </a:solidFill>
              <a:latin typeface="Arial Black" panose="020B0A04020102020204" pitchFamily="34" charset="0"/>
              <a:ea typeface="+mn-ea"/>
              <a:cs typeface="+mn-cs"/>
            </a:defRPr>
          </a:pPr>
          <a:endParaRPr lang="uk-UA"/>
        </a:p>
      </c:txPr>
    </c:legend>
    <c:plotVisOnly val="1"/>
    <c:dispBlanksAs val="gap"/>
    <c:showDLblsOverMax val="0"/>
  </c:chart>
  <c:spPr>
    <a:solidFill>
      <a:schemeClr val="bg1"/>
    </a:solidFill>
    <a:ln>
      <a:solidFill>
        <a:srgbClr val="002060"/>
      </a:solidFill>
    </a:ln>
    <a:effectLst/>
  </c:spPr>
  <c:txPr>
    <a:bodyPr/>
    <a:lstStyle/>
    <a:p>
      <a:pPr>
        <a:defRPr/>
      </a:pPr>
      <a:endParaRPr lang="uk-UA"/>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a:p>
        </p:txBody>
      </p:sp>
      <p:sp>
        <p:nvSpPr>
          <p:cNvPr id="4" name="Дата 3"/>
          <p:cNvSpPr>
            <a:spLocks noGrp="1"/>
          </p:cNvSpPr>
          <p:nvPr>
            <p:ph type="dt" sz="half" idx="10"/>
          </p:nvPr>
        </p:nvSpPr>
        <p:spPr/>
        <p:txBody>
          <a:body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22251473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402782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936040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Дата 4"/>
          <p:cNvSpPr>
            <a:spLocks noGrp="1"/>
          </p:cNvSpPr>
          <p:nvPr>
            <p:ph type="dt" sz="half" idx="10"/>
          </p:nvPr>
        </p:nvSpPr>
        <p:spPr/>
        <p:txBody>
          <a:bodyPr/>
          <a:lstStyle/>
          <a:p>
            <a:fld id="{C90495D0-EF32-404B-AA2F-51A8693B2D49}" type="datetimeFigureOut">
              <a:rPr lang="en-US" smtClean="0"/>
              <a:t>2/13/2024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1581353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endParaRPr lang="en-US"/>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7" name="Дата 6"/>
          <p:cNvSpPr>
            <a:spLocks noGrp="1"/>
          </p:cNvSpPr>
          <p:nvPr>
            <p:ph type="dt" sz="half" idx="10"/>
          </p:nvPr>
        </p:nvSpPr>
        <p:spPr/>
        <p:txBody>
          <a:bodyPr/>
          <a:lstStyle/>
          <a:p>
            <a:fld id="{C90495D0-EF32-404B-AA2F-51A8693B2D49}" type="datetimeFigureOut">
              <a:rPr lang="en-US" smtClean="0"/>
              <a:t>2/13/2024</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899494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Дата 2"/>
          <p:cNvSpPr>
            <a:spLocks noGrp="1"/>
          </p:cNvSpPr>
          <p:nvPr>
            <p:ph type="dt" sz="half" idx="10"/>
          </p:nvPr>
        </p:nvSpPr>
        <p:spPr/>
        <p:txBody>
          <a:bodyPr/>
          <a:lstStyle/>
          <a:p>
            <a:fld id="{C90495D0-EF32-404B-AA2F-51A8693B2D49}" type="datetimeFigureOut">
              <a:rPr lang="en-US" smtClean="0"/>
              <a:t>2/13/2024</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28408688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90495D0-EF32-404B-AA2F-51A8693B2D49}" type="datetimeFigureOut">
              <a:rPr lang="en-US" smtClean="0"/>
              <a:t>2/13/2024</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3817107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90495D0-EF32-404B-AA2F-51A8693B2D49}" type="datetimeFigureOut">
              <a:rPr lang="en-US" smtClean="0"/>
              <a:t>2/13/2024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2281203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C90495D0-EF32-404B-AA2F-51A8693B2D49}" type="datetimeFigureOut">
              <a:rPr lang="en-US" smtClean="0"/>
              <a:t>2/13/2024</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24736455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3660123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endParaRPr lang="en-US"/>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10"/>
          </p:nvPr>
        </p:nvSpPr>
        <p:spPr/>
        <p:txBody>
          <a:body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4624B9C1-8064-4947-A4FB-A68B7E6D578A}" type="slidenum">
              <a:rPr lang="en-US" smtClean="0"/>
              <a:t>‹№›</a:t>
            </a:fld>
            <a:endParaRPr lang="en-US"/>
          </a:p>
        </p:txBody>
      </p:sp>
    </p:spTree>
    <p:extLst>
      <p:ext uri="{BB962C8B-B14F-4D97-AF65-F5344CB8AC3E}">
        <p14:creationId xmlns:p14="http://schemas.microsoft.com/office/powerpoint/2010/main" val="1009508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495D0-EF32-404B-AA2F-51A8693B2D49}" type="datetimeFigureOut">
              <a:rPr lang="en-US" smtClean="0"/>
              <a:t>2/13/2024</a:t>
            </a:fld>
            <a:endParaRPr lang="en-US"/>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24B9C1-8064-4947-A4FB-A68B7E6D578A}" type="slidenum">
              <a:rPr lang="en-US" smtClean="0"/>
              <a:t>‹№›</a:t>
            </a:fld>
            <a:endParaRPr lang="en-US"/>
          </a:p>
        </p:txBody>
      </p:sp>
    </p:spTree>
    <p:extLst>
      <p:ext uri="{BB962C8B-B14F-4D97-AF65-F5344CB8AC3E}">
        <p14:creationId xmlns:p14="http://schemas.microsoft.com/office/powerpoint/2010/main" val="40965289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7.jpeg"/></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386350" y="958645"/>
            <a:ext cx="8905002" cy="2616101"/>
          </a:xfrm>
          <a:prstGeom prst="rect">
            <a:avLst/>
          </a:prstGeom>
          <a:noFill/>
        </p:spPr>
        <p:txBody>
          <a:bodyPr wrap="none" rtlCol="0">
            <a:spAutoFit/>
          </a:bodyPr>
          <a:lstStyle/>
          <a:p>
            <a:pPr algn="ctr"/>
            <a:r>
              <a:rPr lang="uk-UA" sz="4000" b="1" dirty="0">
                <a:latin typeface="Comic Sans MS" panose="030F0702030302020204" pitchFamily="66" charset="0"/>
              </a:rPr>
              <a:t> Тема «Демографічна </a:t>
            </a:r>
          </a:p>
          <a:p>
            <a:pPr algn="ctr"/>
            <a:r>
              <a:rPr lang="uk-UA" sz="4000" b="1" dirty="0">
                <a:latin typeface="Comic Sans MS" panose="030F0702030302020204" pitchFamily="66" charset="0"/>
              </a:rPr>
              <a:t>ситуація. Повернення кримських</a:t>
            </a:r>
          </a:p>
          <a:p>
            <a:pPr algn="ctr"/>
            <a:r>
              <a:rPr lang="uk-UA" sz="4000" b="1" dirty="0">
                <a:latin typeface="Comic Sans MS" panose="030F0702030302020204" pitchFamily="66" charset="0"/>
              </a:rPr>
              <a:t>татар на історичну батьківщину»</a:t>
            </a:r>
          </a:p>
          <a:p>
            <a:pPr algn="ctr"/>
            <a:endParaRPr lang="uk-UA" sz="2000" b="1" dirty="0">
              <a:latin typeface="Comic Sans MS" panose="030F0702030302020204" pitchFamily="66" charset="0"/>
            </a:endParaRPr>
          </a:p>
          <a:p>
            <a:pPr algn="ctr"/>
            <a:r>
              <a:rPr lang="uk-UA" sz="2400" b="1" dirty="0">
                <a:latin typeface="Comic Sans MS" panose="030F0702030302020204" pitchFamily="66" charset="0"/>
              </a:rPr>
              <a:t> </a:t>
            </a:r>
            <a:endParaRPr lang="en-US" sz="2400" b="1" dirty="0">
              <a:latin typeface="Comic Sans MS" panose="030F0702030302020204" pitchFamily="66" charset="0"/>
            </a:endParaRPr>
          </a:p>
        </p:txBody>
      </p:sp>
      <p:sp>
        <p:nvSpPr>
          <p:cNvPr id="8" name="TextBox 7"/>
          <p:cNvSpPr txBox="1"/>
          <p:nvPr/>
        </p:nvSpPr>
        <p:spPr>
          <a:xfrm>
            <a:off x="6095471" y="4280801"/>
            <a:ext cx="306494" cy="430887"/>
          </a:xfrm>
          <a:prstGeom prst="rect">
            <a:avLst/>
          </a:prstGeom>
          <a:noFill/>
        </p:spPr>
        <p:txBody>
          <a:bodyPr wrap="none" rtlCol="0">
            <a:spAutoFit/>
          </a:bodyPr>
          <a:lstStyle/>
          <a:p>
            <a:r>
              <a:rPr lang="uk-UA" sz="2200" b="1" dirty="0">
                <a:latin typeface="Comic Sans MS" panose="030F0702030302020204" pitchFamily="66" charset="0"/>
              </a:rPr>
              <a:t> </a:t>
            </a:r>
            <a:endParaRPr lang="en-US" sz="2200" b="1" dirty="0">
              <a:latin typeface="Comic Sans MS" panose="030F0702030302020204" pitchFamily="66" charset="0"/>
            </a:endParaRPr>
          </a:p>
        </p:txBody>
      </p:sp>
      <p:pic>
        <p:nvPicPr>
          <p:cNvPr id="9" name="Picture 2" descr="Картинки по запросу населення україн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01845"/>
            <a:ext cx="5228833" cy="3156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382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33124" y="365985"/>
            <a:ext cx="10289996" cy="1569660"/>
          </a:xfrm>
          <a:prstGeom prst="rect">
            <a:avLst/>
          </a:prstGeom>
          <a:solidFill>
            <a:schemeClr val="bg1"/>
          </a:solidFill>
          <a:ln>
            <a:solidFill>
              <a:schemeClr val="accent1"/>
            </a:solidFill>
          </a:ln>
        </p:spPr>
        <p:txBody>
          <a:bodyPr wrap="none" rtlCol="0">
            <a:spAutoFit/>
          </a:bodyPr>
          <a:lstStyle/>
          <a:p>
            <a:r>
              <a:rPr lang="uk-UA" sz="2400" b="1" dirty="0">
                <a:latin typeface="Arial Black" panose="020B0A04020102020204" pitchFamily="34" charset="0"/>
              </a:rPr>
              <a:t>Основні поняття і терміни: </a:t>
            </a:r>
            <a:r>
              <a:rPr lang="uk-UA" sz="2400" b="1" dirty="0">
                <a:latin typeface="Comic Sans MS" panose="030F0702030302020204" pitchFamily="66" charset="0"/>
              </a:rPr>
              <a:t>середній клас, «відплив умів»,</a:t>
            </a:r>
          </a:p>
          <a:p>
            <a:r>
              <a:rPr lang="uk-UA" sz="2400" b="1" dirty="0">
                <a:latin typeface="Comic Sans MS" panose="030F0702030302020204" pitchFamily="66" charset="0"/>
              </a:rPr>
              <a:t>                                   </a:t>
            </a:r>
            <a:r>
              <a:rPr lang="uk-UA" sz="2400" b="1" dirty="0" err="1">
                <a:latin typeface="Comic Sans MS" panose="030F0702030302020204" pitchFamily="66" charset="0"/>
              </a:rPr>
              <a:t>маргенальні</a:t>
            </a:r>
            <a:r>
              <a:rPr lang="uk-UA" sz="2400" b="1" dirty="0">
                <a:latin typeface="Comic Sans MS" panose="030F0702030302020204" pitchFamily="66" charset="0"/>
              </a:rPr>
              <a:t> прошарки суспільства,</a:t>
            </a:r>
          </a:p>
          <a:p>
            <a:r>
              <a:rPr lang="uk-UA" sz="2400" b="1" dirty="0">
                <a:latin typeface="Comic Sans MS" panose="030F0702030302020204" pitchFamily="66" charset="0"/>
              </a:rPr>
              <a:t>                                   національні меншини,  </a:t>
            </a:r>
          </a:p>
          <a:p>
            <a:r>
              <a:rPr lang="uk-UA" sz="2400" b="1" dirty="0">
                <a:latin typeface="Comic Sans MS" panose="030F0702030302020204" pitchFamily="66" charset="0"/>
              </a:rPr>
              <a:t>                                   міжнаціональні відносини.</a:t>
            </a:r>
            <a:endParaRPr lang="en-US" sz="2400" b="1" dirty="0">
              <a:latin typeface="Comic Sans MS" panose="030F0702030302020204" pitchFamily="66" charset="0"/>
            </a:endParaRPr>
          </a:p>
        </p:txBody>
      </p:sp>
      <p:sp>
        <p:nvSpPr>
          <p:cNvPr id="8" name="TextBox 7"/>
          <p:cNvSpPr txBox="1"/>
          <p:nvPr/>
        </p:nvSpPr>
        <p:spPr>
          <a:xfrm>
            <a:off x="633124" y="2124650"/>
            <a:ext cx="10747196" cy="3785652"/>
          </a:xfrm>
          <a:prstGeom prst="rect">
            <a:avLst/>
          </a:prstGeom>
          <a:solidFill>
            <a:schemeClr val="bg1"/>
          </a:solidFill>
          <a:ln>
            <a:solidFill>
              <a:schemeClr val="accent1"/>
            </a:solidFill>
          </a:ln>
        </p:spPr>
        <p:txBody>
          <a:bodyPr wrap="square" rtlCol="0">
            <a:spAutoFit/>
          </a:bodyPr>
          <a:lstStyle/>
          <a:p>
            <a:pPr algn="ctr"/>
            <a:r>
              <a:rPr lang="uk-UA" sz="2400" b="1" dirty="0">
                <a:latin typeface="Arial Black" panose="020B0A04020102020204" pitchFamily="34" charset="0"/>
              </a:rPr>
              <a:t>Основні дати і події:</a:t>
            </a:r>
          </a:p>
          <a:p>
            <a:r>
              <a:rPr lang="uk-UA" sz="2400" b="1" dirty="0">
                <a:latin typeface="Comic Sans MS" panose="030F0702030302020204" pitchFamily="66" charset="0"/>
              </a:rPr>
              <a:t>1989 р. – Всесоюзний перепис населення</a:t>
            </a:r>
          </a:p>
          <a:p>
            <a:r>
              <a:rPr lang="uk-UA" sz="2400" b="1" dirty="0">
                <a:latin typeface="Comic Sans MS" panose="030F0702030302020204" pitchFamily="66" charset="0"/>
              </a:rPr>
              <a:t>1 листопада 1991 р. – Верховна Рада прийняла Декларацію  </a:t>
            </a:r>
          </a:p>
          <a:p>
            <a:r>
              <a:rPr lang="uk-UA" sz="2400" b="1" dirty="0">
                <a:latin typeface="Comic Sans MS" panose="030F0702030302020204" pitchFamily="66" charset="0"/>
              </a:rPr>
              <a:t>                           національностей України</a:t>
            </a:r>
          </a:p>
          <a:p>
            <a:r>
              <a:rPr lang="uk-UA" sz="2400" b="1" dirty="0">
                <a:latin typeface="Comic Sans MS" panose="030F0702030302020204" pitchFamily="66" charset="0"/>
              </a:rPr>
              <a:t>14 березня 1992 р. - постанова Кабінету Міністрів України «Про  </a:t>
            </a:r>
          </a:p>
          <a:p>
            <a:r>
              <a:rPr lang="uk-UA" sz="2400" b="1" dirty="0">
                <a:latin typeface="Comic Sans MS" panose="030F0702030302020204" pitchFamily="66" charset="0"/>
              </a:rPr>
              <a:t>                     створення фонду депортованих народів Криму» </a:t>
            </a:r>
          </a:p>
          <a:p>
            <a:r>
              <a:rPr lang="uk-UA" sz="2400" b="1" dirty="0">
                <a:latin typeface="Comic Sans MS" panose="030F0702030302020204" pitchFamily="66" charset="0"/>
              </a:rPr>
              <a:t>24 березня 1992 р - постанова Кабінету Міністрів України «Про </a:t>
            </a:r>
          </a:p>
          <a:p>
            <a:r>
              <a:rPr lang="uk-UA" sz="2400" b="1" dirty="0">
                <a:latin typeface="Comic Sans MS" panose="030F0702030302020204" pitchFamily="66" charset="0"/>
              </a:rPr>
              <a:t>                     затвердження положення про республіканську </a:t>
            </a:r>
          </a:p>
          <a:p>
            <a:r>
              <a:rPr lang="uk-UA" sz="2400" b="1" dirty="0">
                <a:latin typeface="Comic Sans MS" panose="030F0702030302020204" pitchFamily="66" charset="0"/>
              </a:rPr>
              <a:t>                     комісію у справах депортованих народів Криму» </a:t>
            </a:r>
          </a:p>
          <a:p>
            <a:r>
              <a:rPr lang="uk-UA" sz="2400" b="1" dirty="0">
                <a:latin typeface="Comic Sans MS" panose="030F0702030302020204" pitchFamily="66" charset="0"/>
              </a:rPr>
              <a:t>5-14 грудня 2001 р. – Всеукраїнський перепис населення</a:t>
            </a:r>
            <a:endParaRPr lang="en-US" sz="2400" b="1" dirty="0">
              <a:latin typeface="Comic Sans MS" panose="030F0702030302020204" pitchFamily="66" charset="0"/>
            </a:endParaRPr>
          </a:p>
        </p:txBody>
      </p:sp>
    </p:spTree>
    <p:extLst>
      <p:ext uri="{BB962C8B-B14F-4D97-AF65-F5344CB8AC3E}">
        <p14:creationId xmlns:p14="http://schemas.microsoft.com/office/powerpoint/2010/main" val="12278134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806245" y="4946568"/>
            <a:ext cx="10063316" cy="830997"/>
          </a:xfrm>
          <a:prstGeom prst="rect">
            <a:avLst/>
          </a:prstGeom>
          <a:solidFill>
            <a:schemeClr val="bg1"/>
          </a:solidFill>
          <a:ln>
            <a:solidFill>
              <a:schemeClr val="accent1"/>
            </a:solidFill>
          </a:ln>
        </p:spPr>
        <p:txBody>
          <a:bodyPr wrap="square">
            <a:spAutoFit/>
          </a:bodyPr>
          <a:lstStyle/>
          <a:p>
            <a:r>
              <a:rPr lang="uk-UA" sz="2400" b="1" dirty="0">
                <a:latin typeface="Arial" panose="020B0604020202020204" pitchFamily="34" charset="0"/>
                <a:cs typeface="Arial" panose="020B0604020202020204" pitchFamily="34" charset="0"/>
              </a:rPr>
              <a:t>4. Як вплинули економічні процеси 90-х рр. на рівень життя населення?</a:t>
            </a:r>
            <a:endParaRPr lang="en-US" sz="2400" b="1" dirty="0">
              <a:latin typeface="Arial" panose="020B0604020202020204" pitchFamily="34" charset="0"/>
              <a:cs typeface="Arial" panose="020B0604020202020204" pitchFamily="34" charset="0"/>
            </a:endParaRPr>
          </a:p>
        </p:txBody>
      </p:sp>
      <p:sp>
        <p:nvSpPr>
          <p:cNvPr id="10" name="Прямоугольник 9"/>
          <p:cNvSpPr/>
          <p:nvPr/>
        </p:nvSpPr>
        <p:spPr>
          <a:xfrm>
            <a:off x="806245" y="1310314"/>
            <a:ext cx="10063316" cy="830997"/>
          </a:xfrm>
          <a:prstGeom prst="rect">
            <a:avLst/>
          </a:prstGeom>
          <a:solidFill>
            <a:schemeClr val="bg1"/>
          </a:solidFill>
          <a:ln>
            <a:solidFill>
              <a:schemeClr val="accent1"/>
            </a:solidFill>
          </a:ln>
        </p:spPr>
        <p:txBody>
          <a:bodyPr wrap="square">
            <a:spAutoFit/>
          </a:bodyPr>
          <a:lstStyle/>
          <a:p>
            <a:pPr marL="342900" indent="-342900">
              <a:buAutoNum type="arabicPeriod"/>
            </a:pPr>
            <a:r>
              <a:rPr lang="uk-UA" sz="2400" b="1" dirty="0">
                <a:latin typeface="Arial" panose="020B0604020202020204" pitchFamily="34" charset="0"/>
                <a:cs typeface="Arial" panose="020B0604020202020204" pitchFamily="34" charset="0"/>
              </a:rPr>
              <a:t>Згадайте та назвіть основні пріоритети економічної політики у другій половині 1990-х років. </a:t>
            </a:r>
          </a:p>
        </p:txBody>
      </p:sp>
      <p:sp>
        <p:nvSpPr>
          <p:cNvPr id="11" name="Прямоугольник 10"/>
          <p:cNvSpPr/>
          <p:nvPr/>
        </p:nvSpPr>
        <p:spPr>
          <a:xfrm>
            <a:off x="2530761" y="393547"/>
            <a:ext cx="7130478" cy="523220"/>
          </a:xfrm>
          <a:prstGeom prst="rect">
            <a:avLst/>
          </a:prstGeom>
          <a:solidFill>
            <a:srgbClr val="002060"/>
          </a:solidFill>
          <a:ln>
            <a:solidFill>
              <a:schemeClr val="accent1"/>
            </a:solidFill>
          </a:ln>
        </p:spPr>
        <p:txBody>
          <a:bodyPr wrap="none">
            <a:spAutoFit/>
          </a:bodyPr>
          <a:lstStyle/>
          <a:p>
            <a:pPr algn="ctr"/>
            <a:r>
              <a:rPr lang="uk-UA" sz="2800" b="1" i="1" dirty="0">
                <a:solidFill>
                  <a:schemeClr val="bg1"/>
                </a:solidFill>
                <a:latin typeface="Comic Sans MS" panose="030F0702030302020204" pitchFamily="66" charset="0"/>
              </a:rPr>
              <a:t>АКТУАЛІЗАЦІЯ ОПОРНИХ ЗНАНЬ    </a:t>
            </a:r>
          </a:p>
        </p:txBody>
      </p:sp>
      <p:sp>
        <p:nvSpPr>
          <p:cNvPr id="12" name="Прямоугольник 11"/>
          <p:cNvSpPr/>
          <p:nvPr/>
        </p:nvSpPr>
        <p:spPr>
          <a:xfrm>
            <a:off x="806245" y="2447907"/>
            <a:ext cx="10063316" cy="830997"/>
          </a:xfrm>
          <a:prstGeom prst="rect">
            <a:avLst/>
          </a:prstGeom>
          <a:solidFill>
            <a:schemeClr val="bg1"/>
          </a:solidFill>
          <a:ln>
            <a:solidFill>
              <a:schemeClr val="accent1"/>
            </a:solidFill>
          </a:ln>
        </p:spPr>
        <p:txBody>
          <a:bodyPr wrap="square">
            <a:spAutoFit/>
          </a:bodyPr>
          <a:lstStyle/>
          <a:p>
            <a:r>
              <a:rPr lang="uk-UA" sz="2400" b="1" dirty="0">
                <a:latin typeface="Arial" panose="020B0604020202020204" pitchFamily="34" charset="0"/>
                <a:cs typeface="Arial" panose="020B0604020202020204" pitchFamily="34" charset="0"/>
              </a:rPr>
              <a:t>2. Яке значення для економіки відіграла стабілізація фінансової системи? </a:t>
            </a:r>
          </a:p>
        </p:txBody>
      </p:sp>
      <p:sp>
        <p:nvSpPr>
          <p:cNvPr id="13" name="Прямоугольник 12"/>
          <p:cNvSpPr/>
          <p:nvPr/>
        </p:nvSpPr>
        <p:spPr>
          <a:xfrm>
            <a:off x="806245" y="3654147"/>
            <a:ext cx="10063316" cy="830997"/>
          </a:xfrm>
          <a:prstGeom prst="rect">
            <a:avLst/>
          </a:prstGeom>
          <a:solidFill>
            <a:schemeClr val="bg1"/>
          </a:solidFill>
          <a:ln>
            <a:solidFill>
              <a:schemeClr val="accent1"/>
            </a:solidFill>
          </a:ln>
        </p:spPr>
        <p:txBody>
          <a:bodyPr wrap="square">
            <a:spAutoFit/>
          </a:bodyPr>
          <a:lstStyle/>
          <a:p>
            <a:r>
              <a:rPr lang="uk-UA" sz="2400" b="1" dirty="0">
                <a:latin typeface="Arial" panose="020B0604020202020204" pitchFamily="34" charset="0"/>
                <a:cs typeface="Arial" panose="020B0604020202020204" pitchFamily="34" charset="0"/>
              </a:rPr>
              <a:t>3. Які реформи були проведені в аграрному секторі? Дайте оцінку її ефективності.</a:t>
            </a:r>
          </a:p>
        </p:txBody>
      </p:sp>
    </p:spTree>
    <p:extLst>
      <p:ext uri="{BB962C8B-B14F-4D97-AF65-F5344CB8AC3E}">
        <p14:creationId xmlns:p14="http://schemas.microsoft.com/office/powerpoint/2010/main" val="3542923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1167580" y="664045"/>
            <a:ext cx="9856840" cy="3724096"/>
          </a:xfrm>
          <a:prstGeom prst="rect">
            <a:avLst/>
          </a:prstGeom>
          <a:solidFill>
            <a:schemeClr val="bg1"/>
          </a:solidFill>
          <a:ln>
            <a:solidFill>
              <a:schemeClr val="accent1"/>
            </a:solidFill>
          </a:ln>
        </p:spPr>
        <p:txBody>
          <a:bodyPr wrap="square">
            <a:spAutoFit/>
          </a:bodyPr>
          <a:lstStyle/>
          <a:p>
            <a:pPr algn="ctr"/>
            <a:r>
              <a:rPr lang="ru-RU" sz="3600" b="1" dirty="0">
                <a:latin typeface="Comic Sans MS" panose="030F0702030302020204" pitchFamily="66" charset="0"/>
              </a:rPr>
              <a:t>ПЛАН</a:t>
            </a:r>
          </a:p>
          <a:p>
            <a:pPr algn="ctr"/>
            <a:endParaRPr lang="ru-RU" sz="3600" b="1" dirty="0">
              <a:latin typeface="Comic Sans MS" panose="030F0702030302020204" pitchFamily="66" charset="0"/>
            </a:endParaRPr>
          </a:p>
          <a:p>
            <a:pPr marL="457200" indent="-457200">
              <a:buAutoNum type="arabicPeriod"/>
            </a:pPr>
            <a:r>
              <a:rPr lang="uk-UA" sz="3600" b="1" dirty="0">
                <a:latin typeface="Comic Sans MS" panose="030F0702030302020204" pitchFamily="66" charset="0"/>
              </a:rPr>
              <a:t> Демографічна ситуація. </a:t>
            </a:r>
          </a:p>
          <a:p>
            <a:endParaRPr lang="uk-UA" sz="1000" b="1" dirty="0">
              <a:latin typeface="Comic Sans MS" panose="030F0702030302020204" pitchFamily="66" charset="0"/>
            </a:endParaRPr>
          </a:p>
          <a:p>
            <a:r>
              <a:rPr lang="uk-UA" sz="3600" b="1" dirty="0">
                <a:latin typeface="Comic Sans MS" panose="030F0702030302020204" pitchFamily="66" charset="0"/>
              </a:rPr>
              <a:t>2. Етносоціальна структура.</a:t>
            </a:r>
          </a:p>
          <a:p>
            <a:r>
              <a:rPr lang="uk-UA" sz="1000" b="1" dirty="0">
                <a:latin typeface="Comic Sans MS" panose="030F0702030302020204" pitchFamily="66" charset="0"/>
              </a:rPr>
              <a:t> </a:t>
            </a:r>
          </a:p>
          <a:p>
            <a:r>
              <a:rPr lang="uk-UA" sz="3600" b="1" dirty="0">
                <a:latin typeface="Comic Sans MS" panose="030F0702030302020204" pitchFamily="66" charset="0"/>
              </a:rPr>
              <a:t>3. Повернення кримських татар на </a:t>
            </a:r>
            <a:r>
              <a:rPr lang="uk-UA" sz="3600" b="1" dirty="0" err="1">
                <a:latin typeface="Comic Sans MS" panose="030F0702030302020204" pitchFamily="66" charset="0"/>
              </a:rPr>
              <a:t>істо-ричну</a:t>
            </a:r>
            <a:r>
              <a:rPr lang="uk-UA" sz="3600" b="1" dirty="0">
                <a:latin typeface="Comic Sans MS" panose="030F0702030302020204" pitchFamily="66" charset="0"/>
              </a:rPr>
              <a:t> Батьківщину.</a:t>
            </a:r>
          </a:p>
        </p:txBody>
      </p:sp>
    </p:spTree>
    <p:extLst>
      <p:ext uri="{BB962C8B-B14F-4D97-AF65-F5344CB8AC3E}">
        <p14:creationId xmlns:p14="http://schemas.microsoft.com/office/powerpoint/2010/main" val="33679787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Місце для вмісту 2"/>
          <p:cNvSpPr txBox="1">
            <a:spLocks/>
          </p:cNvSpPr>
          <p:nvPr/>
        </p:nvSpPr>
        <p:spPr>
          <a:xfrm>
            <a:off x="452174" y="896815"/>
            <a:ext cx="11228549" cy="506436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uk-UA" sz="2400" b="1" dirty="0">
                <a:latin typeface="Comic Sans MS" panose="030F0702030302020204" pitchFamily="66" charset="0"/>
              </a:rPr>
              <a:t>Україна посідає 38-ме місце в світі та 6-те в Європі за чисельністю населення. </a:t>
            </a:r>
          </a:p>
          <a:p>
            <a:pPr>
              <a:buFont typeface="Wingdings" panose="05000000000000000000" pitchFamily="2" charset="2"/>
              <a:buChar char="Ø"/>
            </a:pPr>
            <a:r>
              <a:rPr lang="uk-UA" sz="2400" b="1" dirty="0">
                <a:latin typeface="Comic Sans MS" panose="030F0702030302020204" pitchFamily="66" charset="0"/>
              </a:rPr>
              <a:t>У нашій країні проживає близько 42 млн. осіб (2019 р.), що </a:t>
            </a:r>
            <a:r>
              <a:rPr lang="uk-UA" sz="2400" b="1" dirty="0" err="1">
                <a:latin typeface="Comic Sans MS" panose="030F0702030302020204" pitchFamily="66" charset="0"/>
              </a:rPr>
              <a:t>стано-вить</a:t>
            </a:r>
            <a:r>
              <a:rPr lang="uk-UA" sz="2400" b="1" dirty="0">
                <a:latin typeface="Comic Sans MS" panose="030F0702030302020204" pitchFamily="66" charset="0"/>
              </a:rPr>
              <a:t> 0,56 % від населення планети.</a:t>
            </a:r>
          </a:p>
          <a:p>
            <a:pPr>
              <a:buFont typeface="Wingdings" panose="05000000000000000000" pitchFamily="2" charset="2"/>
              <a:buChar char="Ø"/>
            </a:pPr>
            <a:r>
              <a:rPr lang="uk-UA" sz="2400" b="1" dirty="0">
                <a:latin typeface="Comic Sans MS" panose="030F0702030302020204" pitchFamily="66" charset="0"/>
              </a:rPr>
              <a:t>Протягом ХХ ст. кількість населення в країні змінювалося нерівномірно. </a:t>
            </a:r>
          </a:p>
          <a:p>
            <a:pPr>
              <a:buFont typeface="Wingdings" panose="05000000000000000000" pitchFamily="2" charset="2"/>
              <a:buChar char="Ø"/>
            </a:pPr>
            <a:r>
              <a:rPr lang="uk-UA" sz="2400" b="1" dirty="0">
                <a:latin typeface="Comic Sans MS" panose="030F0702030302020204" pitchFamily="66" charset="0"/>
              </a:rPr>
              <a:t>Після Другої світової війни була тенденція щодо її зростання аж до початку 90-х рр. ХХ ст. й досягла максимальної позначки 52,2 млн. осіб у 1993 р. </a:t>
            </a:r>
          </a:p>
          <a:p>
            <a:pPr>
              <a:buFont typeface="Wingdings" panose="05000000000000000000" pitchFamily="2" charset="2"/>
              <a:buChar char="Ø"/>
            </a:pPr>
            <a:r>
              <a:rPr lang="uk-UA" sz="2400" b="1" dirty="0">
                <a:latin typeface="Comic Sans MS" panose="030F0702030302020204" pitchFamily="66" charset="0"/>
              </a:rPr>
              <a:t>Але з того часу почалося неухильне скорочення кількості населення. За останні чверть століття в країні громадян стало менше на 10 млн осіб. У наш час тенденції до скорочення кількості населення зберігаються. </a:t>
            </a:r>
            <a:br>
              <a:rPr lang="uk-UA" sz="2400" b="1" dirty="0">
                <a:latin typeface="Comic Sans MS" panose="030F0702030302020204" pitchFamily="66" charset="0"/>
              </a:rPr>
            </a:br>
            <a:endParaRPr lang="uk-UA" sz="2400" b="1" dirty="0">
              <a:latin typeface="Comic Sans MS" panose="030F0702030302020204" pitchFamily="66" charset="0"/>
            </a:endParaRPr>
          </a:p>
        </p:txBody>
      </p:sp>
      <p:sp>
        <p:nvSpPr>
          <p:cNvPr id="4" name="TextBox 3"/>
          <p:cNvSpPr txBox="1"/>
          <p:nvPr/>
        </p:nvSpPr>
        <p:spPr>
          <a:xfrm>
            <a:off x="3300122" y="186798"/>
            <a:ext cx="5331909" cy="523220"/>
          </a:xfrm>
          <a:prstGeom prst="rect">
            <a:avLst/>
          </a:prstGeom>
          <a:solidFill>
            <a:srgbClr val="002060"/>
          </a:solidFill>
          <a:ln>
            <a:solidFill>
              <a:srgbClr val="002060"/>
            </a:solidFill>
          </a:ln>
        </p:spPr>
        <p:txBody>
          <a:bodyPr wrap="none" rtlCol="0">
            <a:spAutoFit/>
          </a:bodyPr>
          <a:lstStyle/>
          <a:p>
            <a:r>
              <a:rPr lang="uk-UA" sz="2800" b="1" dirty="0">
                <a:solidFill>
                  <a:schemeClr val="bg1"/>
                </a:solidFill>
                <a:latin typeface="Comic Sans MS" panose="030F0702030302020204" pitchFamily="66" charset="0"/>
              </a:rPr>
              <a:t>   НАСЕЛЕННЯ  УКРАЇНИ   </a:t>
            </a:r>
            <a:endParaRPr lang="en-US" sz="28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6416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387"/>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280219" y="757623"/>
            <a:ext cx="11665975" cy="830997"/>
          </a:xfrm>
          <a:prstGeom prst="rect">
            <a:avLst/>
          </a:prstGeom>
          <a:solidFill>
            <a:schemeClr val="bg1"/>
          </a:solidFill>
          <a:ln>
            <a:solidFill>
              <a:srgbClr val="002060"/>
            </a:solidFill>
          </a:ln>
        </p:spPr>
        <p:txBody>
          <a:bodyPr wrap="square">
            <a:spAutoFit/>
          </a:bodyPr>
          <a:lstStyle/>
          <a:p>
            <a:r>
              <a:rPr lang="uk-UA" sz="2400" b="1" dirty="0">
                <a:latin typeface="Comic Sans MS" panose="030F0702030302020204" pitchFamily="66" charset="0"/>
              </a:rPr>
              <a:t>Падіння життєвого рівня населення, соціальні негаразди 90-х рр. ХХ ст. безпосередньо вплинули на зниження природного росту населення</a:t>
            </a:r>
          </a:p>
        </p:txBody>
      </p:sp>
      <p:sp>
        <p:nvSpPr>
          <p:cNvPr id="7" name="Прямоугольник 6"/>
          <p:cNvSpPr/>
          <p:nvPr/>
        </p:nvSpPr>
        <p:spPr>
          <a:xfrm>
            <a:off x="1985633" y="-29107"/>
            <a:ext cx="8210902" cy="523220"/>
          </a:xfrm>
          <a:prstGeom prst="rect">
            <a:avLst/>
          </a:prstGeom>
          <a:solidFill>
            <a:srgbClr val="002060"/>
          </a:solidFill>
          <a:ln>
            <a:solidFill>
              <a:srgbClr val="002060"/>
            </a:solidFill>
          </a:ln>
        </p:spPr>
        <p:txBody>
          <a:bodyPr wrap="none">
            <a:spAutoFit/>
          </a:bodyPr>
          <a:lstStyle/>
          <a:p>
            <a:r>
              <a:rPr lang="ru-RU" sz="2800" b="1" dirty="0">
                <a:solidFill>
                  <a:schemeClr val="bg1"/>
                </a:solidFill>
                <a:latin typeface="Arial Black" panose="020B0A04020102020204" pitchFamily="34" charset="0"/>
              </a:rPr>
              <a:t>1. ДЕМОГРАФІЧНА СИТУАЦІЯ УКРАЇНИ </a:t>
            </a:r>
            <a:endParaRPr lang="en-US" sz="2800" dirty="0">
              <a:solidFill>
                <a:schemeClr val="bg1"/>
              </a:solidFill>
              <a:latin typeface="Arial Black" panose="020B0A04020102020204" pitchFamily="34" charset="0"/>
            </a:endParaRPr>
          </a:p>
        </p:txBody>
      </p:sp>
      <p:sp>
        <p:nvSpPr>
          <p:cNvPr id="8" name="Прямоугольник 7"/>
          <p:cNvSpPr/>
          <p:nvPr/>
        </p:nvSpPr>
        <p:spPr>
          <a:xfrm>
            <a:off x="442452" y="4710343"/>
            <a:ext cx="11297264" cy="1631216"/>
          </a:xfrm>
          <a:prstGeom prst="rect">
            <a:avLst/>
          </a:prstGeom>
          <a:solidFill>
            <a:schemeClr val="bg1"/>
          </a:solidFill>
          <a:ln>
            <a:solidFill>
              <a:srgbClr val="002060"/>
            </a:solidFill>
          </a:ln>
        </p:spPr>
        <p:txBody>
          <a:bodyPr wrap="square">
            <a:spAutoFit/>
          </a:bodyPr>
          <a:lstStyle/>
          <a:p>
            <a:pPr indent="450215" algn="just"/>
            <a:r>
              <a:rPr lang="uk-UA" sz="2000" b="1" dirty="0">
                <a:solidFill>
                  <a:srgbClr val="000000"/>
                </a:solidFill>
                <a:latin typeface="Comic Sans MS" panose="030F0702030302020204" pitchFamily="66" charset="0"/>
              </a:rPr>
              <a:t>Причини негативних явищ:</a:t>
            </a:r>
            <a:endParaRPr lang="uk-UA" sz="2000" b="1" dirty="0">
              <a:solidFill>
                <a:srgbClr val="333333"/>
              </a:solidFill>
              <a:latin typeface="Comic Sans MS" panose="030F0702030302020204" pitchFamily="66" charset="0"/>
            </a:endParaRPr>
          </a:p>
          <a:p>
            <a:pPr indent="450215" algn="just"/>
            <a:r>
              <a:rPr lang="uk-UA" sz="2000" b="1" dirty="0">
                <a:solidFill>
                  <a:srgbClr val="000000"/>
                </a:solidFill>
                <a:latin typeface="Comic Sans MS" panose="030F0702030302020204" pitchFamily="66" charset="0"/>
              </a:rPr>
              <a:t>- перевищення смертності показників народжуваності приблизно у два рази. Народжується в середньому 450 тис. на рік, а помирає 840 тис.</a:t>
            </a:r>
            <a:endParaRPr lang="uk-UA" sz="2000" b="1" dirty="0">
              <a:solidFill>
                <a:srgbClr val="333333"/>
              </a:solidFill>
              <a:latin typeface="Comic Sans MS" panose="030F0702030302020204" pitchFamily="66" charset="0"/>
            </a:endParaRPr>
          </a:p>
          <a:p>
            <a:pPr indent="450215" algn="just"/>
            <a:r>
              <a:rPr lang="uk-UA" sz="2000" b="1" dirty="0">
                <a:solidFill>
                  <a:srgbClr val="000000"/>
                </a:solidFill>
                <a:latin typeface="Comic Sans MS" panose="030F0702030302020204" pitchFamily="66" charset="0"/>
              </a:rPr>
              <a:t>- погіршення стану здоров’я населення, що як наслідок спричиняє скорочення тривалості життя.</a:t>
            </a:r>
            <a:endParaRPr lang="uk-UA" sz="2000" b="1" i="0" dirty="0">
              <a:solidFill>
                <a:srgbClr val="333333"/>
              </a:solidFill>
              <a:effectLst/>
              <a:latin typeface="Comic Sans MS" panose="030F0702030302020204" pitchFamily="66" charset="0"/>
            </a:endParaRPr>
          </a:p>
        </p:txBody>
      </p:sp>
      <p:sp>
        <p:nvSpPr>
          <p:cNvPr id="9" name="Прямоугольник 8"/>
          <p:cNvSpPr/>
          <p:nvPr/>
        </p:nvSpPr>
        <p:spPr>
          <a:xfrm>
            <a:off x="280218" y="2459773"/>
            <a:ext cx="11665975" cy="1200329"/>
          </a:xfrm>
          <a:prstGeom prst="rect">
            <a:avLst/>
          </a:prstGeom>
          <a:solidFill>
            <a:schemeClr val="bg1"/>
          </a:solidFill>
          <a:ln>
            <a:solidFill>
              <a:srgbClr val="002060"/>
            </a:solidFill>
          </a:ln>
        </p:spPr>
        <p:txBody>
          <a:bodyPr wrap="square">
            <a:spAutoFit/>
          </a:bodyPr>
          <a:lstStyle/>
          <a:p>
            <a:r>
              <a:rPr lang="ru-RU" sz="2400" b="1" dirty="0">
                <a:latin typeface="Comic Sans MS" panose="030F0702030302020204" pitchFamily="66" charset="0"/>
              </a:rPr>
              <a:t>У </a:t>
            </a:r>
            <a:r>
              <a:rPr lang="uk-UA" sz="2400" b="1" dirty="0">
                <a:latin typeface="Comic Sans MS" panose="030F0702030302020204" pitchFamily="66" charset="0"/>
              </a:rPr>
              <a:t>1990-ті рр. смертність почала перевищувати народжуваність. </a:t>
            </a:r>
          </a:p>
          <a:p>
            <a:r>
              <a:rPr lang="uk-UA" sz="2400" b="1" dirty="0">
                <a:latin typeface="Comic Sans MS" panose="030F0702030302020204" pitchFamily="66" charset="0"/>
              </a:rPr>
              <a:t>Із 1990 р. кількість населення України скоротилася з 52 до 42, 1 млн. осіб у 2019 р. </a:t>
            </a:r>
          </a:p>
        </p:txBody>
      </p:sp>
      <p:sp>
        <p:nvSpPr>
          <p:cNvPr id="10" name="Прямоугольник 9"/>
          <p:cNvSpPr/>
          <p:nvPr/>
        </p:nvSpPr>
        <p:spPr>
          <a:xfrm>
            <a:off x="280219" y="1803226"/>
            <a:ext cx="6676828" cy="461665"/>
          </a:xfrm>
          <a:prstGeom prst="rect">
            <a:avLst/>
          </a:prstGeom>
          <a:solidFill>
            <a:schemeClr val="bg1"/>
          </a:solidFill>
          <a:ln>
            <a:solidFill>
              <a:srgbClr val="002060"/>
            </a:solidFill>
          </a:ln>
        </p:spPr>
        <p:txBody>
          <a:bodyPr wrap="none">
            <a:spAutoFit/>
          </a:bodyPr>
          <a:lstStyle/>
          <a:p>
            <a:r>
              <a:rPr lang="uk-UA" sz="2400" b="1" dirty="0">
                <a:latin typeface="Comic Sans MS" panose="030F0702030302020204" pitchFamily="66" charset="0"/>
              </a:rPr>
              <a:t>1989 р. – Всесоюзний перепис населення</a:t>
            </a:r>
          </a:p>
        </p:txBody>
      </p:sp>
      <p:sp>
        <p:nvSpPr>
          <p:cNvPr id="11" name="Прямоугольник 10"/>
          <p:cNvSpPr/>
          <p:nvPr/>
        </p:nvSpPr>
        <p:spPr>
          <a:xfrm>
            <a:off x="2050025" y="3769764"/>
            <a:ext cx="9896167" cy="707886"/>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За даними офіційної статистики, суто арифметично за 25 років незалежності населення України скоротилося на понад 9 млн осіб</a:t>
            </a:r>
            <a:r>
              <a:rPr lang="ru-RU" sz="2000" b="1" dirty="0">
                <a:latin typeface="Comic Sans MS" panose="030F0702030302020204" pitchFamily="66" charset="0"/>
              </a:rPr>
              <a:t>.</a:t>
            </a:r>
            <a:endParaRPr lang="en-US" sz="2000" dirty="0">
              <a:latin typeface="Comic Sans MS" panose="030F0702030302020204" pitchFamily="66" charset="0"/>
            </a:endParaRPr>
          </a:p>
        </p:txBody>
      </p:sp>
    </p:spTree>
    <p:extLst>
      <p:ext uri="{BB962C8B-B14F-4D97-AF65-F5344CB8AC3E}">
        <p14:creationId xmlns:p14="http://schemas.microsoft.com/office/powerpoint/2010/main" val="2776967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79985" y="5163910"/>
            <a:ext cx="10787781" cy="1107996"/>
          </a:xfrm>
          <a:prstGeom prst="rect">
            <a:avLst/>
          </a:prstGeom>
          <a:solidFill>
            <a:schemeClr val="bg1"/>
          </a:solidFill>
          <a:ln>
            <a:solidFill>
              <a:srgbClr val="002060"/>
            </a:solidFill>
          </a:ln>
        </p:spPr>
        <p:txBody>
          <a:bodyPr wrap="square">
            <a:spAutoFit/>
          </a:bodyPr>
          <a:lstStyle/>
          <a:p>
            <a:r>
              <a:rPr lang="uk-UA" sz="2200" b="1" i="1" dirty="0">
                <a:latin typeface="Comic Sans MS" panose="030F0702030302020204" pitchFamily="66" charset="0"/>
              </a:rPr>
              <a:t>Екологічна ситуація </a:t>
            </a:r>
            <a:r>
              <a:rPr lang="uk-UA" sz="2200" b="1" dirty="0">
                <a:latin typeface="Comic Sans MS" panose="030F0702030302020204" pitchFamily="66" charset="0"/>
              </a:rPr>
              <a:t>в багатьох регіонах країни є складною через значне забруднення навколишнього середовища, аварію на Чорнобильській АЕС.  Це призводить до зростання рівня захворюваності та смертності. </a:t>
            </a:r>
            <a:endParaRPr lang="en-US" sz="2200" b="1" dirty="0">
              <a:latin typeface="Comic Sans MS" panose="030F0702030302020204" pitchFamily="66" charset="0"/>
            </a:endParaRPr>
          </a:p>
        </p:txBody>
      </p:sp>
      <p:sp>
        <p:nvSpPr>
          <p:cNvPr id="5" name="Прямоугольник 4"/>
          <p:cNvSpPr/>
          <p:nvPr/>
        </p:nvSpPr>
        <p:spPr>
          <a:xfrm>
            <a:off x="3557483" y="0"/>
            <a:ext cx="5622052" cy="461665"/>
          </a:xfrm>
          <a:prstGeom prst="rect">
            <a:avLst/>
          </a:prstGeom>
          <a:solidFill>
            <a:srgbClr val="002060"/>
          </a:solidFill>
        </p:spPr>
        <p:txBody>
          <a:bodyPr wrap="none">
            <a:spAutoFit/>
          </a:bodyPr>
          <a:lstStyle/>
          <a:p>
            <a:r>
              <a:rPr lang="ru-RU" sz="2400" b="1" dirty="0">
                <a:solidFill>
                  <a:schemeClr val="bg1"/>
                </a:solidFill>
                <a:latin typeface="Arial Black" panose="020B0A04020102020204" pitchFamily="34" charset="0"/>
              </a:rPr>
              <a:t>ПРИЧИНИ НЕГАТИВНИХ ЯВИЩ</a:t>
            </a:r>
            <a:endParaRPr lang="en-US" sz="2400" dirty="0">
              <a:solidFill>
                <a:schemeClr val="bg1"/>
              </a:solidFill>
              <a:latin typeface="Arial Black" panose="020B0A04020102020204" pitchFamily="34" charset="0"/>
            </a:endParaRPr>
          </a:p>
        </p:txBody>
      </p:sp>
      <p:sp>
        <p:nvSpPr>
          <p:cNvPr id="6" name="Прямоугольник 5"/>
          <p:cNvSpPr/>
          <p:nvPr/>
        </p:nvSpPr>
        <p:spPr>
          <a:xfrm>
            <a:off x="479985" y="461665"/>
            <a:ext cx="5714337" cy="1569660"/>
          </a:xfrm>
          <a:prstGeom prst="rect">
            <a:avLst/>
          </a:prstGeom>
          <a:solidFill>
            <a:schemeClr val="bg1"/>
          </a:solidFill>
          <a:ln>
            <a:solidFill>
              <a:srgbClr val="002060"/>
            </a:solidFill>
          </a:ln>
        </p:spPr>
        <p:txBody>
          <a:bodyPr wrap="square">
            <a:spAutoFit/>
          </a:bodyPr>
          <a:lstStyle/>
          <a:p>
            <a:r>
              <a:rPr lang="uk-UA" sz="2400" b="1" dirty="0">
                <a:latin typeface="Arial Black" panose="020B0A04020102020204" pitchFamily="34" charset="0"/>
              </a:rPr>
              <a:t>Є три групи негативних явищ: </a:t>
            </a:r>
          </a:p>
          <a:p>
            <a:pPr marL="342900" indent="-342900">
              <a:buFont typeface="Wingdings" panose="05000000000000000000" pitchFamily="2" charset="2"/>
              <a:buChar char="Ø"/>
            </a:pPr>
            <a:r>
              <a:rPr lang="uk-UA" sz="2400" b="1" dirty="0">
                <a:latin typeface="Arial Black" panose="020B0A04020102020204" pitchFamily="34" charset="0"/>
              </a:rPr>
              <a:t>економічні</a:t>
            </a:r>
          </a:p>
          <a:p>
            <a:pPr marL="342900" indent="-342900">
              <a:buFont typeface="Wingdings" panose="05000000000000000000" pitchFamily="2" charset="2"/>
              <a:buChar char="Ø"/>
            </a:pPr>
            <a:r>
              <a:rPr lang="uk-UA" sz="2400" b="1" dirty="0">
                <a:latin typeface="Arial Black" panose="020B0A04020102020204" pitchFamily="34" charset="0"/>
              </a:rPr>
              <a:t>соціальні</a:t>
            </a:r>
          </a:p>
          <a:p>
            <a:pPr marL="342900" indent="-342900">
              <a:buFont typeface="Wingdings" panose="05000000000000000000" pitchFamily="2" charset="2"/>
              <a:buChar char="Ø"/>
            </a:pPr>
            <a:r>
              <a:rPr lang="uk-UA" sz="2400" b="1" dirty="0">
                <a:latin typeface="Arial Black" panose="020B0A04020102020204" pitchFamily="34" charset="0"/>
              </a:rPr>
              <a:t>екологічні. </a:t>
            </a:r>
          </a:p>
        </p:txBody>
      </p:sp>
      <p:sp>
        <p:nvSpPr>
          <p:cNvPr id="7" name="Прямоугольник 6"/>
          <p:cNvSpPr/>
          <p:nvPr/>
        </p:nvSpPr>
        <p:spPr>
          <a:xfrm>
            <a:off x="479986" y="2135345"/>
            <a:ext cx="10787780" cy="1107996"/>
          </a:xfrm>
          <a:prstGeom prst="rect">
            <a:avLst/>
          </a:prstGeom>
          <a:solidFill>
            <a:schemeClr val="bg1"/>
          </a:solidFill>
          <a:ln>
            <a:solidFill>
              <a:srgbClr val="002060"/>
            </a:solidFill>
          </a:ln>
        </p:spPr>
        <p:txBody>
          <a:bodyPr wrap="square">
            <a:spAutoFit/>
          </a:bodyPr>
          <a:lstStyle/>
          <a:p>
            <a:r>
              <a:rPr lang="uk-UA" sz="2200" b="1" i="1" dirty="0">
                <a:latin typeface="Comic Sans MS" panose="030F0702030302020204" pitchFamily="66" charset="0"/>
              </a:rPr>
              <a:t>ЕКОНОМІЧНІ НЕГАТИВНІ ЯВИЩА </a:t>
            </a:r>
            <a:r>
              <a:rPr lang="uk-UA" sz="2200" b="1" dirty="0">
                <a:latin typeface="Comic Sans MS" panose="030F0702030302020204" pitchFamily="66" charset="0"/>
              </a:rPr>
              <a:t>пов’язані з глибинною кризою, що її переживала наша країна на шляху переходу від планової до ринкової економіки. </a:t>
            </a:r>
          </a:p>
        </p:txBody>
      </p:sp>
      <p:sp>
        <p:nvSpPr>
          <p:cNvPr id="8" name="Прямоугольник 7"/>
          <p:cNvSpPr/>
          <p:nvPr/>
        </p:nvSpPr>
        <p:spPr>
          <a:xfrm>
            <a:off x="483107" y="3401347"/>
            <a:ext cx="10787781" cy="1446550"/>
          </a:xfrm>
          <a:prstGeom prst="rect">
            <a:avLst/>
          </a:prstGeom>
          <a:solidFill>
            <a:schemeClr val="bg1"/>
          </a:solidFill>
          <a:ln>
            <a:solidFill>
              <a:srgbClr val="002060"/>
            </a:solidFill>
          </a:ln>
        </p:spPr>
        <p:txBody>
          <a:bodyPr wrap="square">
            <a:spAutoFit/>
          </a:bodyPr>
          <a:lstStyle/>
          <a:p>
            <a:r>
              <a:rPr lang="uk-UA" sz="2200" b="1" i="1" dirty="0">
                <a:latin typeface="Comic Sans MS" panose="030F0702030302020204" pitchFamily="66" charset="0"/>
              </a:rPr>
              <a:t>Соціальні причини </a:t>
            </a:r>
            <a:r>
              <a:rPr lang="uk-UA" sz="2200" b="1" dirty="0">
                <a:latin typeface="Comic Sans MS" panose="030F0702030302020204" pitchFamily="66" charset="0"/>
              </a:rPr>
              <a:t>скорочення населення зумовлені недостатнім </a:t>
            </a:r>
            <a:r>
              <a:rPr lang="uk-UA" sz="2200" b="1" dirty="0" err="1">
                <a:latin typeface="Comic Sans MS" panose="030F0702030302020204" pitchFamily="66" charset="0"/>
              </a:rPr>
              <a:t>фінансу-ванням</a:t>
            </a:r>
            <a:r>
              <a:rPr lang="uk-UA" sz="2200" b="1" dirty="0">
                <a:latin typeface="Comic Sans MS" panose="030F0702030302020204" pitchFamily="66" charset="0"/>
              </a:rPr>
              <a:t> системи охорони здоров’я, зростання кількості розлучень, стрімким збільшенням частки людей літнього віку, виїздом з країни людей праце-здатного віку за кордон. </a:t>
            </a:r>
          </a:p>
        </p:txBody>
      </p:sp>
    </p:spTree>
    <p:extLst>
      <p:ext uri="{BB962C8B-B14F-4D97-AF65-F5344CB8AC3E}">
        <p14:creationId xmlns:p14="http://schemas.microsoft.com/office/powerpoint/2010/main" val="8289483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637072" y="500345"/>
            <a:ext cx="8610049" cy="461665"/>
          </a:xfrm>
          <a:prstGeom prst="rect">
            <a:avLst/>
          </a:prstGeom>
          <a:solidFill>
            <a:srgbClr val="002060"/>
          </a:solidFill>
          <a:ln>
            <a:solidFill>
              <a:srgbClr val="002060"/>
            </a:solidFill>
          </a:ln>
        </p:spPr>
        <p:txBody>
          <a:bodyPr wrap="none" rtlCol="0">
            <a:spAutoFit/>
          </a:bodyPr>
          <a:lstStyle/>
          <a:p>
            <a:r>
              <a:rPr lang="uk-UA" sz="2400" b="1" dirty="0">
                <a:solidFill>
                  <a:schemeClr val="bg1"/>
                </a:solidFill>
                <a:latin typeface="Comic Sans MS" panose="030F0702030302020204" pitchFamily="66" charset="0"/>
              </a:rPr>
              <a:t>Наскільки цифри статистики відповідають реальним </a:t>
            </a:r>
            <a:endParaRPr lang="en-US" sz="2400" b="1" dirty="0">
              <a:solidFill>
                <a:schemeClr val="bg1"/>
              </a:solidFill>
              <a:latin typeface="Comic Sans MS" panose="030F0702030302020204" pitchFamily="66" charset="0"/>
            </a:endParaRPr>
          </a:p>
        </p:txBody>
      </p:sp>
      <p:sp>
        <p:nvSpPr>
          <p:cNvPr id="6" name="Прямоугольник 5"/>
          <p:cNvSpPr/>
          <p:nvPr/>
        </p:nvSpPr>
        <p:spPr>
          <a:xfrm>
            <a:off x="632951" y="1462355"/>
            <a:ext cx="10926097" cy="1938992"/>
          </a:xfrm>
          <a:prstGeom prst="rect">
            <a:avLst/>
          </a:prstGeom>
          <a:solidFill>
            <a:schemeClr val="bg1"/>
          </a:solidFill>
          <a:ln>
            <a:solidFill>
              <a:srgbClr val="002060"/>
            </a:solidFill>
          </a:ln>
        </p:spPr>
        <p:txBody>
          <a:bodyPr wrap="square">
            <a:spAutoFit/>
          </a:bodyPr>
          <a:lstStyle/>
          <a:p>
            <a:pPr fontAlgn="base"/>
            <a:r>
              <a:rPr lang="uk-UA" sz="2400" b="1" dirty="0">
                <a:latin typeface="Comic Sans MS" panose="030F0702030302020204" pitchFamily="66" charset="0"/>
              </a:rPr>
              <a:t>Дані за 2015-2016 роки подаються без урахування "тимчасово окупованої території Автономної Республіки Крим і м. Севастополя", також досить приблизними є дані щодо неконтрольованих Києвом територій на сході країни, так як </a:t>
            </a:r>
            <a:r>
              <a:rPr lang="uk-UA" sz="2400" b="1" dirty="0" err="1">
                <a:latin typeface="Comic Sans MS" panose="030F0702030302020204" pitchFamily="66" charset="0"/>
              </a:rPr>
              <a:t>Держстат</a:t>
            </a:r>
            <a:r>
              <a:rPr lang="uk-UA" sz="2400" b="1" dirty="0">
                <a:latin typeface="Comic Sans MS" panose="030F0702030302020204" pitchFamily="66" charset="0"/>
              </a:rPr>
              <a:t> не може гарантувати точність інформації щодо цих територій.</a:t>
            </a:r>
          </a:p>
        </p:txBody>
      </p:sp>
      <p:sp>
        <p:nvSpPr>
          <p:cNvPr id="2" name="Прямоугольник 1"/>
          <p:cNvSpPr/>
          <p:nvPr/>
        </p:nvSpPr>
        <p:spPr>
          <a:xfrm>
            <a:off x="632951" y="3709964"/>
            <a:ext cx="9661422" cy="1938992"/>
          </a:xfrm>
          <a:prstGeom prst="rect">
            <a:avLst/>
          </a:prstGeom>
          <a:ln>
            <a:solidFill>
              <a:schemeClr val="accent1"/>
            </a:solidFill>
          </a:ln>
        </p:spPr>
        <p:txBody>
          <a:bodyPr wrap="square">
            <a:spAutoFit/>
          </a:bodyPr>
          <a:lstStyle/>
          <a:p>
            <a:pPr algn="ctr"/>
            <a:r>
              <a:rPr lang="uk-UA" sz="2400" b="1" dirty="0">
                <a:latin typeface="Comic Sans MS" panose="030F0702030302020204" pitchFamily="66" charset="0"/>
              </a:rPr>
              <a:t>ОСНОВНІ ЧИННИКИ ДЕМОГРАФІЧНОЇ КРИЗИ: </a:t>
            </a:r>
          </a:p>
          <a:p>
            <a:pPr marL="342900" indent="-342900">
              <a:buFont typeface="Wingdings" panose="05000000000000000000" pitchFamily="2" charset="2"/>
              <a:buChar char="Ø"/>
            </a:pPr>
            <a:r>
              <a:rPr lang="uk-UA" sz="2400" b="1" dirty="0">
                <a:latin typeface="Comic Sans MS" panose="030F0702030302020204" pitchFamily="66" charset="0"/>
              </a:rPr>
              <a:t>економічна та соціальна кризи 1990-х років; </a:t>
            </a:r>
          </a:p>
          <a:p>
            <a:pPr marL="342900" indent="-342900">
              <a:buFont typeface="Wingdings" panose="05000000000000000000" pitchFamily="2" charset="2"/>
              <a:buChar char="Ø"/>
            </a:pPr>
            <a:r>
              <a:rPr lang="uk-UA" sz="2400" b="1" dirty="0">
                <a:latin typeface="Comic Sans MS" panose="030F0702030302020204" pitchFamily="66" charset="0"/>
              </a:rPr>
              <a:t>падіння темпів народжуваності ще в радянський час;  </a:t>
            </a:r>
          </a:p>
          <a:p>
            <a:pPr marL="342900" indent="-342900">
              <a:buFont typeface="Wingdings" panose="05000000000000000000" pitchFamily="2" charset="2"/>
              <a:buChar char="Ø"/>
            </a:pPr>
            <a:r>
              <a:rPr lang="uk-UA" sz="2400" b="1" dirty="0">
                <a:latin typeface="Comic Sans MS" panose="030F0702030302020204" pitchFamily="66" charset="0"/>
              </a:rPr>
              <a:t>високий коефіцієнт смертності у кінці ХХ століття; </a:t>
            </a:r>
          </a:p>
          <a:p>
            <a:pPr marL="342900" indent="-342900">
              <a:buFont typeface="Wingdings" panose="05000000000000000000" pitchFamily="2" charset="2"/>
              <a:buChar char="Ø"/>
            </a:pPr>
            <a:r>
              <a:rPr lang="uk-UA" sz="2400" b="1" dirty="0">
                <a:latin typeface="Comic Sans MS" panose="030F0702030302020204" pitchFamily="66" charset="0"/>
              </a:rPr>
              <a:t>активна еміграція з України.</a:t>
            </a:r>
            <a:endParaRPr lang="en-US" sz="2400" b="1" dirty="0">
              <a:latin typeface="Comic Sans MS" panose="030F0702030302020204" pitchFamily="66" charset="0"/>
            </a:endParaRPr>
          </a:p>
        </p:txBody>
      </p:sp>
    </p:spTree>
    <p:extLst>
      <p:ext uri="{BB962C8B-B14F-4D97-AF65-F5344CB8AC3E}">
        <p14:creationId xmlns:p14="http://schemas.microsoft.com/office/powerpoint/2010/main" val="5783824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448300" y="0"/>
            <a:ext cx="11250196" cy="523220"/>
          </a:xfrm>
          <a:prstGeom prst="rect">
            <a:avLst/>
          </a:prstGeom>
          <a:solidFill>
            <a:srgbClr val="002060"/>
          </a:solidFill>
          <a:ln>
            <a:solidFill>
              <a:srgbClr val="002060"/>
            </a:solidFill>
          </a:ln>
        </p:spPr>
        <p:txBody>
          <a:bodyPr wrap="none">
            <a:spAutoFit/>
          </a:bodyPr>
          <a:lstStyle/>
          <a:p>
            <a:r>
              <a:rPr lang="ru-RU" sz="2800" b="1" dirty="0">
                <a:solidFill>
                  <a:schemeClr val="bg1"/>
                </a:solidFill>
                <a:latin typeface="Arial Black" panose="020B0A04020102020204" pitchFamily="34" charset="0"/>
              </a:rPr>
              <a:t>ФАКТОРИ, ЯКІ ЗУМОВИЛИ СКОРОЧЕННЯ НАСЕЛЕННЯ </a:t>
            </a:r>
            <a:endParaRPr lang="en-US" sz="2800" dirty="0">
              <a:solidFill>
                <a:schemeClr val="bg1"/>
              </a:solidFill>
              <a:latin typeface="Arial Black" panose="020B0A04020102020204" pitchFamily="34" charset="0"/>
            </a:endParaRPr>
          </a:p>
        </p:txBody>
      </p:sp>
      <p:sp>
        <p:nvSpPr>
          <p:cNvPr id="2" name="Прямоугольник 1"/>
          <p:cNvSpPr/>
          <p:nvPr/>
        </p:nvSpPr>
        <p:spPr>
          <a:xfrm>
            <a:off x="826376" y="5677230"/>
            <a:ext cx="10539248" cy="461665"/>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Перевищення еміграції над імміграцією.</a:t>
            </a:r>
          </a:p>
        </p:txBody>
      </p:sp>
      <p:sp>
        <p:nvSpPr>
          <p:cNvPr id="5" name="Прямоугольник 4"/>
          <p:cNvSpPr/>
          <p:nvPr/>
        </p:nvSpPr>
        <p:spPr>
          <a:xfrm>
            <a:off x="803774" y="819835"/>
            <a:ext cx="10539248" cy="830997"/>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Перехід до моделі однодітної сім’ї, прийнятої в усіх розвинених країнах (</a:t>
            </a:r>
            <a:r>
              <a:rPr lang="uk-UA" sz="2400" b="1" dirty="0" err="1">
                <a:latin typeface="Comic Sans MS" panose="030F0702030302020204" pitchFamily="66" charset="0"/>
              </a:rPr>
              <a:t>моно</a:t>
            </a:r>
            <a:r>
              <a:rPr lang="uk-UA" sz="2400" b="1" dirty="0">
                <a:latin typeface="Comic Sans MS" panose="030F0702030302020204" pitchFamily="66" charset="0"/>
              </a:rPr>
              <a:t>- </a:t>
            </a:r>
            <a:r>
              <a:rPr lang="uk-UA" sz="2400" b="1" dirty="0" err="1">
                <a:latin typeface="Comic Sans MS" panose="030F0702030302020204" pitchFamily="66" charset="0"/>
              </a:rPr>
              <a:t>бінуклеарної</a:t>
            </a:r>
            <a:r>
              <a:rPr lang="uk-UA" sz="2400" b="1" dirty="0">
                <a:latin typeface="Comic Sans MS" panose="030F0702030302020204" pitchFamily="66" charset="0"/>
              </a:rPr>
              <a:t>, або «</a:t>
            </a:r>
            <a:r>
              <a:rPr lang="uk-UA" sz="2400" b="1" dirty="0" err="1">
                <a:latin typeface="Comic Sans MS" panose="030F0702030302020204" pitchFamily="66" charset="0"/>
              </a:rPr>
              <a:t>чайльд-фрі</a:t>
            </a:r>
            <a:r>
              <a:rPr lang="uk-UA" sz="2400" b="1" dirty="0">
                <a:latin typeface="Comic Sans MS" panose="030F0702030302020204" pitchFamily="66" charset="0"/>
              </a:rPr>
              <a:t>»).</a:t>
            </a:r>
          </a:p>
        </p:txBody>
      </p:sp>
      <p:sp>
        <p:nvSpPr>
          <p:cNvPr id="6" name="Прямоугольник 5"/>
          <p:cNvSpPr/>
          <p:nvPr/>
        </p:nvSpPr>
        <p:spPr>
          <a:xfrm>
            <a:off x="803774" y="1843319"/>
            <a:ext cx="10539248" cy="830997"/>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Несприятлива економічна ситуація упродовж останніх 10—20 років.</a:t>
            </a:r>
          </a:p>
        </p:txBody>
      </p:sp>
      <p:sp>
        <p:nvSpPr>
          <p:cNvPr id="7" name="Прямоугольник 6"/>
          <p:cNvSpPr/>
          <p:nvPr/>
        </p:nvSpPr>
        <p:spPr>
          <a:xfrm>
            <a:off x="803774" y="2921788"/>
            <a:ext cx="10539248" cy="830997"/>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Відсутність чіткої державної програми, яка б реально сприяла зростанню народжуваності.</a:t>
            </a:r>
          </a:p>
        </p:txBody>
      </p:sp>
      <p:sp>
        <p:nvSpPr>
          <p:cNvPr id="8" name="Прямоугольник 7"/>
          <p:cNvSpPr/>
          <p:nvPr/>
        </p:nvSpPr>
        <p:spPr>
          <a:xfrm>
            <a:off x="803774" y="4000257"/>
            <a:ext cx="10539248" cy="461665"/>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Погіршення стану системи охорони здоров’я.</a:t>
            </a:r>
          </a:p>
        </p:txBody>
      </p:sp>
      <p:sp>
        <p:nvSpPr>
          <p:cNvPr id="9" name="Прямоугольник 8"/>
          <p:cNvSpPr/>
          <p:nvPr/>
        </p:nvSpPr>
        <p:spPr>
          <a:xfrm>
            <a:off x="803774" y="4653746"/>
            <a:ext cx="10539248" cy="830997"/>
          </a:xfrm>
          <a:prstGeom prst="rect">
            <a:avLst/>
          </a:prstGeom>
          <a:solidFill>
            <a:schemeClr val="bg1"/>
          </a:solidFill>
          <a:ln>
            <a:solidFill>
              <a:srgbClr val="002060"/>
            </a:solidFill>
          </a:ln>
        </p:spPr>
        <p:txBody>
          <a:bodyPr wrap="square">
            <a:spAutoFit/>
          </a:bodyPr>
          <a:lstStyle/>
          <a:p>
            <a:pPr marL="342900" indent="-342900">
              <a:buFont typeface="Wingdings" panose="05000000000000000000" pitchFamily="2" charset="2"/>
              <a:buChar char="Ø"/>
            </a:pPr>
            <a:r>
              <a:rPr lang="uk-UA" sz="2400" b="1" dirty="0">
                <a:latin typeface="Comic Sans MS" panose="030F0702030302020204" pitchFamily="66" charset="0"/>
              </a:rPr>
              <a:t>Старіння нації. Чверть населення складають люди похилого віку. Високий рівень смертності.</a:t>
            </a:r>
          </a:p>
        </p:txBody>
      </p:sp>
    </p:spTree>
    <p:extLst>
      <p:ext uri="{BB962C8B-B14F-4D97-AF65-F5344CB8AC3E}">
        <p14:creationId xmlns:p14="http://schemas.microsoft.com/office/powerpoint/2010/main" val="40844055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Зміна чисельності населення країни"/>
          <p:cNvPicPr>
            <a:picLocks noChangeAspect="1" noChangeArrowheads="1"/>
          </p:cNvPicPr>
          <p:nvPr/>
        </p:nvPicPr>
        <p:blipFill rotWithShape="1">
          <a:blip r:embed="rId3">
            <a:extLst>
              <a:ext uri="{28A0092B-C50C-407E-A947-70E740481C1C}">
                <a14:useLocalDpi xmlns:a14="http://schemas.microsoft.com/office/drawing/2010/main" val="0"/>
              </a:ext>
            </a:extLst>
          </a:blip>
          <a:srcRect l="3524" b="9586"/>
          <a:stretch/>
        </p:blipFill>
        <p:spPr bwMode="auto">
          <a:xfrm>
            <a:off x="478495" y="1227108"/>
            <a:ext cx="3908323" cy="3129957"/>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172227" y="71444"/>
            <a:ext cx="10201832" cy="461665"/>
          </a:xfrm>
          <a:prstGeom prst="rect">
            <a:avLst/>
          </a:prstGeom>
          <a:solidFill>
            <a:srgbClr val="002060"/>
          </a:solidFill>
        </p:spPr>
        <p:txBody>
          <a:bodyPr wrap="none">
            <a:spAutoFit/>
          </a:bodyPr>
          <a:lstStyle/>
          <a:p>
            <a:r>
              <a:rPr lang="uk-UA" sz="2400" b="1" dirty="0">
                <a:solidFill>
                  <a:schemeClr val="bg1"/>
                </a:solidFill>
                <a:latin typeface="Comic Sans MS" panose="030F0702030302020204" pitchFamily="66" charset="0"/>
              </a:rPr>
              <a:t>ЗМІНА ЧИСЕЛЬНОСТІ НАСЕЛЕННЯ В УКРАЇНІ 1989-2019 роки</a:t>
            </a:r>
            <a:endParaRPr lang="en-US" sz="2400" b="1" dirty="0">
              <a:solidFill>
                <a:schemeClr val="bg1"/>
              </a:solidFill>
              <a:latin typeface="Comic Sans MS" panose="030F0702030302020204" pitchFamily="66" charset="0"/>
            </a:endParaRPr>
          </a:p>
        </p:txBody>
      </p:sp>
      <p:graphicFrame>
        <p:nvGraphicFramePr>
          <p:cNvPr id="5" name="Таблица 4"/>
          <p:cNvGraphicFramePr>
            <a:graphicFrameLocks noGrp="1"/>
          </p:cNvGraphicFramePr>
          <p:nvPr>
            <p:extLst>
              <p:ext uri="{D42A27DB-BD31-4B8C-83A1-F6EECF244321}">
                <p14:modId xmlns:p14="http://schemas.microsoft.com/office/powerpoint/2010/main" val="155931994"/>
              </p:ext>
            </p:extLst>
          </p:nvPr>
        </p:nvGraphicFramePr>
        <p:xfrm>
          <a:off x="391036" y="4506726"/>
          <a:ext cx="4063795" cy="1760220"/>
        </p:xfrm>
        <a:graphic>
          <a:graphicData uri="http://schemas.openxmlformats.org/drawingml/2006/table">
            <a:tbl>
              <a:tblPr/>
              <a:tblGrid>
                <a:gridCol w="654580">
                  <a:extLst>
                    <a:ext uri="{9D8B030D-6E8A-4147-A177-3AD203B41FA5}">
                      <a16:colId xmlns:a16="http://schemas.microsoft.com/office/drawing/2014/main" val="2740724348"/>
                    </a:ext>
                  </a:extLst>
                </a:gridCol>
                <a:gridCol w="1757396">
                  <a:extLst>
                    <a:ext uri="{9D8B030D-6E8A-4147-A177-3AD203B41FA5}">
                      <a16:colId xmlns:a16="http://schemas.microsoft.com/office/drawing/2014/main" val="3081072466"/>
                    </a:ext>
                  </a:extLst>
                </a:gridCol>
                <a:gridCol w="1651819">
                  <a:extLst>
                    <a:ext uri="{9D8B030D-6E8A-4147-A177-3AD203B41FA5}">
                      <a16:colId xmlns:a16="http://schemas.microsoft.com/office/drawing/2014/main" val="919944262"/>
                    </a:ext>
                  </a:extLst>
                </a:gridCol>
              </a:tblGrid>
              <a:tr h="0">
                <a:tc>
                  <a:txBody>
                    <a:bodyPr/>
                    <a:lstStyle/>
                    <a:p>
                      <a:pPr algn="ctr"/>
                      <a:r>
                        <a:rPr lang="en-US" b="1" dirty="0">
                          <a:solidFill>
                            <a:schemeClr val="bg1"/>
                          </a:solidFill>
                          <a:effectLst/>
                          <a:latin typeface="Arial Black" panose="020B0A04020102020204" pitchFamily="34" charset="0"/>
                        </a:rPr>
                        <a:t>1990</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51</a:t>
                      </a:r>
                      <a:r>
                        <a:rPr lang="uk-UA" dirty="0">
                          <a:solidFill>
                            <a:schemeClr val="bg1"/>
                          </a:solidFill>
                          <a:effectLst/>
                          <a:latin typeface="Arial Black" panose="020B0A04020102020204" pitchFamily="34" charset="0"/>
                        </a:rPr>
                        <a:t>,</a:t>
                      </a:r>
                      <a:r>
                        <a:rPr lang="en-US" dirty="0">
                          <a:solidFill>
                            <a:schemeClr val="bg1"/>
                          </a:solidFill>
                          <a:effectLst/>
                          <a:latin typeface="Arial Black" panose="020B0A04020102020204" pitchFamily="34" charset="0"/>
                        </a:rPr>
                        <a:t>8</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+1.8%</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2700624689"/>
                  </a:ext>
                </a:extLst>
              </a:tr>
              <a:tr h="0">
                <a:tc>
                  <a:txBody>
                    <a:bodyPr/>
                    <a:lstStyle/>
                    <a:p>
                      <a:pPr algn="ctr"/>
                      <a:r>
                        <a:rPr lang="en-US" b="1">
                          <a:solidFill>
                            <a:schemeClr val="bg1"/>
                          </a:solidFill>
                          <a:effectLst/>
                          <a:latin typeface="Arial Black" panose="020B0A04020102020204" pitchFamily="34" charset="0"/>
                        </a:rPr>
                        <a:t>1995</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51</a:t>
                      </a:r>
                      <a:r>
                        <a:rPr lang="uk-UA" dirty="0">
                          <a:solidFill>
                            <a:schemeClr val="bg1"/>
                          </a:solidFill>
                          <a:effectLst/>
                          <a:latin typeface="Arial Black" panose="020B0A04020102020204" pitchFamily="34" charset="0"/>
                        </a:rPr>
                        <a:t>,</a:t>
                      </a:r>
                      <a:r>
                        <a:rPr lang="en-US" dirty="0">
                          <a:solidFill>
                            <a:schemeClr val="bg1"/>
                          </a:solidFill>
                          <a:effectLst/>
                          <a:latin typeface="Arial Black" panose="020B0A04020102020204" pitchFamily="34" charset="0"/>
                        </a:rPr>
                        <a:t>7</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−0.2%</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2605199665"/>
                  </a:ext>
                </a:extLst>
              </a:tr>
              <a:tr h="0">
                <a:tc>
                  <a:txBody>
                    <a:bodyPr/>
                    <a:lstStyle/>
                    <a:p>
                      <a:pPr algn="ctr"/>
                      <a:r>
                        <a:rPr lang="en-US" b="1">
                          <a:solidFill>
                            <a:schemeClr val="bg1"/>
                          </a:solidFill>
                          <a:effectLst/>
                          <a:latin typeface="Arial Black" panose="020B0A04020102020204" pitchFamily="34" charset="0"/>
                        </a:rPr>
                        <a:t>2000</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49</a:t>
                      </a:r>
                      <a:r>
                        <a:rPr lang="uk-UA" dirty="0">
                          <a:solidFill>
                            <a:schemeClr val="bg1"/>
                          </a:solidFill>
                          <a:effectLst/>
                          <a:latin typeface="Arial Black" panose="020B0A04020102020204" pitchFamily="34" charset="0"/>
                        </a:rPr>
                        <a:t>,5</a:t>
                      </a:r>
                      <a:endParaRPr lang="en-US" dirty="0">
                        <a:solidFill>
                          <a:schemeClr val="bg1"/>
                        </a:solidFill>
                        <a:effectLst/>
                        <a:latin typeface="Arial Black" panose="020B0A04020102020204" pitchFamily="34" charset="0"/>
                      </a:endParaRP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−4.4%</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1419860548"/>
                  </a:ext>
                </a:extLst>
              </a:tr>
              <a:tr h="0">
                <a:tc>
                  <a:txBody>
                    <a:bodyPr/>
                    <a:lstStyle/>
                    <a:p>
                      <a:pPr algn="ctr"/>
                      <a:r>
                        <a:rPr lang="en-US" b="1">
                          <a:solidFill>
                            <a:schemeClr val="bg1"/>
                          </a:solidFill>
                          <a:effectLst/>
                          <a:latin typeface="Arial Black" panose="020B0A04020102020204" pitchFamily="34" charset="0"/>
                        </a:rPr>
                        <a:t>2005</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47</a:t>
                      </a:r>
                      <a:r>
                        <a:rPr lang="uk-UA" dirty="0">
                          <a:solidFill>
                            <a:schemeClr val="bg1"/>
                          </a:solidFill>
                          <a:effectLst/>
                          <a:latin typeface="Arial Black" panose="020B0A04020102020204" pitchFamily="34" charset="0"/>
                        </a:rPr>
                        <a:t>,3</a:t>
                      </a:r>
                      <a:endParaRPr lang="en-US" dirty="0">
                        <a:solidFill>
                          <a:schemeClr val="bg1"/>
                        </a:solidFill>
                        <a:effectLst/>
                        <a:latin typeface="Arial Black" panose="020B0A04020102020204" pitchFamily="34" charset="0"/>
                      </a:endParaRP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−4.3%</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327747405"/>
                  </a:ext>
                </a:extLst>
              </a:tr>
              <a:tr h="0">
                <a:tc>
                  <a:txBody>
                    <a:bodyPr/>
                    <a:lstStyle/>
                    <a:p>
                      <a:pPr algn="ctr"/>
                      <a:r>
                        <a:rPr lang="en-US" b="1">
                          <a:solidFill>
                            <a:schemeClr val="bg1"/>
                          </a:solidFill>
                          <a:effectLst/>
                          <a:latin typeface="Arial Black" panose="020B0A04020102020204" pitchFamily="34" charset="0"/>
                        </a:rPr>
                        <a:t>2010</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a:t>
                      </a:r>
                      <a:r>
                        <a:rPr lang="uk-UA" dirty="0">
                          <a:solidFill>
                            <a:schemeClr val="bg1"/>
                          </a:solidFill>
                          <a:effectLst/>
                          <a:latin typeface="Arial Black" panose="020B0A04020102020204" pitchFamily="34" charset="0"/>
                        </a:rPr>
                        <a:t>6,0</a:t>
                      </a:r>
                      <a:endParaRPr lang="en-US" dirty="0">
                        <a:solidFill>
                          <a:schemeClr val="bg1"/>
                        </a:solidFill>
                        <a:effectLst/>
                        <a:latin typeface="Arial Black" panose="020B0A04020102020204" pitchFamily="34" charset="0"/>
                      </a:endParaRP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−2.8%</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3076765677"/>
                  </a:ext>
                </a:extLst>
              </a:tr>
              <a:tr h="0">
                <a:tc>
                  <a:txBody>
                    <a:bodyPr/>
                    <a:lstStyle/>
                    <a:p>
                      <a:pPr algn="ctr"/>
                      <a:r>
                        <a:rPr lang="en-US" b="1" dirty="0">
                          <a:solidFill>
                            <a:schemeClr val="bg1"/>
                          </a:solidFill>
                          <a:effectLst/>
                          <a:latin typeface="Arial Black" panose="020B0A04020102020204" pitchFamily="34" charset="0"/>
                        </a:rPr>
                        <a:t>2015</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42</a:t>
                      </a:r>
                      <a:r>
                        <a:rPr lang="uk-UA" dirty="0">
                          <a:solidFill>
                            <a:schemeClr val="bg1"/>
                          </a:solidFill>
                          <a:effectLst/>
                          <a:latin typeface="Arial Black" panose="020B0A04020102020204" pitchFamily="34" charset="0"/>
                        </a:rPr>
                        <a:t>,9</a:t>
                      </a:r>
                      <a:endParaRPr lang="en-US" dirty="0">
                        <a:solidFill>
                          <a:schemeClr val="bg1"/>
                        </a:solidFill>
                        <a:effectLst/>
                        <a:latin typeface="Arial Black" panose="020B0A04020102020204" pitchFamily="34" charset="0"/>
                      </a:endParaRP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tc>
                  <a:txBody>
                    <a:bodyPr/>
                    <a:lstStyle/>
                    <a:p>
                      <a:pPr algn="ctr"/>
                      <a:r>
                        <a:rPr lang="en-US" dirty="0">
                          <a:solidFill>
                            <a:schemeClr val="bg1"/>
                          </a:solidFill>
                          <a:effectLst/>
                          <a:latin typeface="Arial Black" panose="020B0A04020102020204" pitchFamily="34" charset="0"/>
                        </a:rPr>
                        <a:t>−6.8%</a:t>
                      </a:r>
                    </a:p>
                  </a:txBody>
                  <a:tcPr marL="9525" marR="9525" marT="9525" marB="9525" anchor="ctr">
                    <a:lnL w="9525" cap="flat" cmpd="sng" algn="ctr">
                      <a:solidFill>
                        <a:srgbClr val="A2A9B1"/>
                      </a:solidFill>
                      <a:prstDash val="solid"/>
                      <a:round/>
                      <a:headEnd type="none" w="med" len="med"/>
                      <a:tailEnd type="none" w="med" len="med"/>
                    </a:lnL>
                    <a:lnR w="9525" cap="flat" cmpd="sng" algn="ctr">
                      <a:solidFill>
                        <a:srgbClr val="A2A9B1"/>
                      </a:solidFill>
                      <a:prstDash val="solid"/>
                      <a:round/>
                      <a:headEnd type="none" w="med" len="med"/>
                      <a:tailEnd type="none" w="med" len="med"/>
                    </a:lnR>
                    <a:lnT w="9525" cap="flat" cmpd="sng" algn="ctr">
                      <a:solidFill>
                        <a:srgbClr val="A2A9B1"/>
                      </a:solidFill>
                      <a:prstDash val="solid"/>
                      <a:round/>
                      <a:headEnd type="none" w="med" len="med"/>
                      <a:tailEnd type="none" w="med" len="med"/>
                    </a:lnT>
                    <a:lnB w="9525" cap="flat" cmpd="sng" algn="ctr">
                      <a:solidFill>
                        <a:srgbClr val="A2A9B1"/>
                      </a:solidFill>
                      <a:prstDash val="solid"/>
                      <a:round/>
                      <a:headEnd type="none" w="med" len="med"/>
                      <a:tailEnd type="none" w="med" len="med"/>
                    </a:lnB>
                    <a:solidFill>
                      <a:srgbClr val="002060"/>
                    </a:solidFill>
                  </a:tcPr>
                </a:tc>
                <a:extLst>
                  <a:ext uri="{0D108BD9-81ED-4DB2-BD59-A6C34878D82A}">
                    <a16:rowId xmlns:a16="http://schemas.microsoft.com/office/drawing/2014/main" val="3918034411"/>
                  </a:ext>
                </a:extLst>
              </a:tr>
            </a:tbl>
          </a:graphicData>
        </a:graphic>
      </p:graphicFrame>
      <p:graphicFrame>
        <p:nvGraphicFramePr>
          <p:cNvPr id="6" name="Диаграмма 5"/>
          <p:cNvGraphicFramePr>
            <a:graphicFrameLocks/>
          </p:cNvGraphicFramePr>
          <p:nvPr>
            <p:extLst>
              <p:ext uri="{D42A27DB-BD31-4B8C-83A1-F6EECF244321}">
                <p14:modId xmlns:p14="http://schemas.microsoft.com/office/powerpoint/2010/main" val="3277663327"/>
              </p:ext>
            </p:extLst>
          </p:nvPr>
        </p:nvGraphicFramePr>
        <p:xfrm>
          <a:off x="5257233" y="744370"/>
          <a:ext cx="6369665" cy="3295824"/>
        </p:xfrm>
        <a:graphic>
          <a:graphicData uri="http://schemas.openxmlformats.org/drawingml/2006/chart">
            <c:chart xmlns:c="http://schemas.openxmlformats.org/drawingml/2006/chart" xmlns:r="http://schemas.openxmlformats.org/officeDocument/2006/relationships" r:id="rId4"/>
          </a:graphicData>
        </a:graphic>
      </p:graphicFrame>
      <p:sp>
        <p:nvSpPr>
          <p:cNvPr id="7" name="TextBox 6"/>
          <p:cNvSpPr txBox="1"/>
          <p:nvPr/>
        </p:nvSpPr>
        <p:spPr>
          <a:xfrm>
            <a:off x="783807" y="724440"/>
            <a:ext cx="3297698" cy="369332"/>
          </a:xfrm>
          <a:prstGeom prst="rect">
            <a:avLst/>
          </a:prstGeom>
          <a:solidFill>
            <a:schemeClr val="bg1"/>
          </a:solidFill>
          <a:ln>
            <a:solidFill>
              <a:schemeClr val="accent1"/>
            </a:solidFill>
          </a:ln>
        </p:spPr>
        <p:txBody>
          <a:bodyPr wrap="none" rtlCol="0">
            <a:spAutoFit/>
          </a:bodyPr>
          <a:lstStyle/>
          <a:p>
            <a:pPr algn="ctr"/>
            <a:r>
              <a:rPr lang="uk-UA" b="1" dirty="0">
                <a:latin typeface="Comic Sans MS" panose="030F0702030302020204" pitchFamily="66" charset="0"/>
              </a:rPr>
              <a:t>Приріст населення України</a:t>
            </a:r>
            <a:endParaRPr lang="en-US" b="1" dirty="0">
              <a:latin typeface="Comic Sans MS" panose="030F0702030302020204" pitchFamily="66" charset="0"/>
            </a:endParaRPr>
          </a:p>
        </p:txBody>
      </p:sp>
      <p:graphicFrame>
        <p:nvGraphicFramePr>
          <p:cNvPr id="8" name="Таблица 7"/>
          <p:cNvGraphicFramePr>
            <a:graphicFrameLocks noGrp="1"/>
          </p:cNvGraphicFramePr>
          <p:nvPr>
            <p:extLst>
              <p:ext uri="{D42A27DB-BD31-4B8C-83A1-F6EECF244321}">
                <p14:modId xmlns:p14="http://schemas.microsoft.com/office/powerpoint/2010/main" val="4040590529"/>
              </p:ext>
            </p:extLst>
          </p:nvPr>
        </p:nvGraphicFramePr>
        <p:xfrm>
          <a:off x="6805810" y="4245738"/>
          <a:ext cx="3272510" cy="2270760"/>
        </p:xfrm>
        <a:graphic>
          <a:graphicData uri="http://schemas.openxmlformats.org/drawingml/2006/table">
            <a:tbl>
              <a:tblPr>
                <a:tableStyleId>{5C22544A-7EE6-4342-B048-85BDC9FD1C3A}</a:tableStyleId>
              </a:tblPr>
              <a:tblGrid>
                <a:gridCol w="1636255">
                  <a:extLst>
                    <a:ext uri="{9D8B030D-6E8A-4147-A177-3AD203B41FA5}">
                      <a16:colId xmlns:a16="http://schemas.microsoft.com/office/drawing/2014/main" val="4130157751"/>
                    </a:ext>
                  </a:extLst>
                </a:gridCol>
                <a:gridCol w="1636255">
                  <a:extLst>
                    <a:ext uri="{9D8B030D-6E8A-4147-A177-3AD203B41FA5}">
                      <a16:colId xmlns:a16="http://schemas.microsoft.com/office/drawing/2014/main" val="782004772"/>
                    </a:ext>
                  </a:extLst>
                </a:gridCol>
              </a:tblGrid>
              <a:tr h="223990">
                <a:tc>
                  <a:txBody>
                    <a:bodyPr/>
                    <a:lstStyle/>
                    <a:p>
                      <a:pPr algn="ctr" fontAlgn="b"/>
                      <a:r>
                        <a:rPr lang="en-US" sz="1800" b="1" u="none" strike="noStrike" dirty="0">
                          <a:solidFill>
                            <a:schemeClr val="bg1"/>
                          </a:solidFill>
                          <a:effectLst/>
                          <a:latin typeface="Arial Black" panose="020B0A04020102020204" pitchFamily="34" charset="0"/>
                        </a:rPr>
                        <a:t>1993</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52,2</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2127483381"/>
                  </a:ext>
                </a:extLst>
              </a:tr>
              <a:tr h="223990">
                <a:tc>
                  <a:txBody>
                    <a:bodyPr/>
                    <a:lstStyle/>
                    <a:p>
                      <a:pPr algn="ctr" fontAlgn="b"/>
                      <a:r>
                        <a:rPr lang="en-US" sz="1800" b="1" u="none" strike="noStrike">
                          <a:solidFill>
                            <a:schemeClr val="bg1"/>
                          </a:solidFill>
                          <a:effectLst/>
                          <a:latin typeface="Arial Black" panose="020B0A04020102020204" pitchFamily="34" charset="0"/>
                        </a:rPr>
                        <a:t>1994</a:t>
                      </a:r>
                      <a:endParaRPr lang="en-US" sz="1800" b="1" i="0" u="none" strike="noStrike">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52,1</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3761891317"/>
                  </a:ext>
                </a:extLst>
              </a:tr>
              <a:tr h="223990">
                <a:tc>
                  <a:txBody>
                    <a:bodyPr/>
                    <a:lstStyle/>
                    <a:p>
                      <a:pPr algn="ctr" fontAlgn="b"/>
                      <a:r>
                        <a:rPr lang="en-US" sz="1800" b="1" u="none" strike="noStrike" dirty="0">
                          <a:solidFill>
                            <a:schemeClr val="bg1"/>
                          </a:solidFill>
                          <a:effectLst/>
                          <a:latin typeface="Arial Black" panose="020B0A04020102020204" pitchFamily="34" charset="0"/>
                        </a:rPr>
                        <a:t>1995</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51,7</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2057579801"/>
                  </a:ext>
                </a:extLst>
              </a:tr>
              <a:tr h="223990">
                <a:tc>
                  <a:txBody>
                    <a:bodyPr/>
                    <a:lstStyle/>
                    <a:p>
                      <a:pPr algn="ctr" fontAlgn="b"/>
                      <a:r>
                        <a:rPr lang="en-US" sz="1800" b="1" u="none" strike="noStrike" dirty="0">
                          <a:solidFill>
                            <a:schemeClr val="bg1"/>
                          </a:solidFill>
                          <a:effectLst/>
                          <a:latin typeface="Arial Black" panose="020B0A04020102020204" pitchFamily="34" charset="0"/>
                        </a:rPr>
                        <a:t>2000</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49,5</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3209964888"/>
                  </a:ext>
                </a:extLst>
              </a:tr>
              <a:tr h="223990">
                <a:tc>
                  <a:txBody>
                    <a:bodyPr/>
                    <a:lstStyle/>
                    <a:p>
                      <a:pPr algn="ctr" fontAlgn="b"/>
                      <a:r>
                        <a:rPr lang="en-US" sz="1800" b="1" u="none" strike="noStrike" dirty="0">
                          <a:solidFill>
                            <a:schemeClr val="bg1"/>
                          </a:solidFill>
                          <a:effectLst/>
                          <a:latin typeface="Arial Black" panose="020B0A04020102020204" pitchFamily="34" charset="0"/>
                        </a:rPr>
                        <a:t>2005</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47,3</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1609692316"/>
                  </a:ext>
                </a:extLst>
              </a:tr>
              <a:tr h="223990">
                <a:tc>
                  <a:txBody>
                    <a:bodyPr/>
                    <a:lstStyle/>
                    <a:p>
                      <a:pPr algn="ctr" fontAlgn="b"/>
                      <a:r>
                        <a:rPr lang="en-US" sz="1800" b="1" u="none" strike="noStrike" dirty="0">
                          <a:solidFill>
                            <a:schemeClr val="bg1"/>
                          </a:solidFill>
                          <a:effectLst/>
                          <a:latin typeface="Arial Black" panose="020B0A04020102020204" pitchFamily="34" charset="0"/>
                        </a:rPr>
                        <a:t>2010</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46</a:t>
                      </a:r>
                      <a:r>
                        <a:rPr lang="uk-UA" sz="1800" b="1" u="none" strike="noStrike" dirty="0">
                          <a:solidFill>
                            <a:schemeClr val="bg1"/>
                          </a:solidFill>
                          <a:effectLst/>
                          <a:latin typeface="Arial Black" panose="020B0A04020102020204" pitchFamily="34" charset="0"/>
                        </a:rPr>
                        <a:t>,0</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1387306948"/>
                  </a:ext>
                </a:extLst>
              </a:tr>
              <a:tr h="223990">
                <a:tc>
                  <a:txBody>
                    <a:bodyPr/>
                    <a:lstStyle/>
                    <a:p>
                      <a:pPr algn="ctr" fontAlgn="b"/>
                      <a:r>
                        <a:rPr lang="en-US" sz="1800" b="1" u="none" strike="noStrike" dirty="0">
                          <a:solidFill>
                            <a:schemeClr val="bg1"/>
                          </a:solidFill>
                          <a:effectLst/>
                          <a:latin typeface="Arial Black" panose="020B0A04020102020204" pitchFamily="34" charset="0"/>
                        </a:rPr>
                        <a:t>2015</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42,9</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2433772947"/>
                  </a:ext>
                </a:extLst>
              </a:tr>
              <a:tr h="223990">
                <a:tc>
                  <a:txBody>
                    <a:bodyPr/>
                    <a:lstStyle/>
                    <a:p>
                      <a:pPr algn="ctr" fontAlgn="b"/>
                      <a:r>
                        <a:rPr lang="en-US" sz="1800" b="1" u="none" strike="noStrike" dirty="0">
                          <a:solidFill>
                            <a:schemeClr val="bg1"/>
                          </a:solidFill>
                          <a:effectLst/>
                          <a:latin typeface="Arial Black" panose="020B0A04020102020204" pitchFamily="34" charset="0"/>
                        </a:rPr>
                        <a:t>2019</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tc>
                  <a:txBody>
                    <a:bodyPr/>
                    <a:lstStyle/>
                    <a:p>
                      <a:pPr algn="ctr" fontAlgn="b"/>
                      <a:r>
                        <a:rPr lang="en-US" sz="1800" b="1" u="none" strike="noStrike" dirty="0">
                          <a:solidFill>
                            <a:schemeClr val="bg1"/>
                          </a:solidFill>
                          <a:effectLst/>
                          <a:latin typeface="Arial Black" panose="020B0A04020102020204" pitchFamily="34" charset="0"/>
                        </a:rPr>
                        <a:t>42,1</a:t>
                      </a:r>
                      <a:endParaRPr lang="en-US" sz="1800" b="1" i="0" u="none" strike="noStrike" dirty="0">
                        <a:solidFill>
                          <a:schemeClr val="bg1"/>
                        </a:solidFill>
                        <a:effectLst/>
                        <a:latin typeface="Arial Black" panose="020B0A04020102020204" pitchFamily="34" charset="0"/>
                      </a:endParaRPr>
                    </a:p>
                  </a:txBody>
                  <a:tcPr marL="9525" marR="9525" marT="9525" marB="0" anchor="b">
                    <a:solidFill>
                      <a:srgbClr val="002060"/>
                    </a:solidFill>
                  </a:tcPr>
                </a:tc>
                <a:extLst>
                  <a:ext uri="{0D108BD9-81ED-4DB2-BD59-A6C34878D82A}">
                    <a16:rowId xmlns:a16="http://schemas.microsoft.com/office/drawing/2014/main" val="91413378"/>
                  </a:ext>
                </a:extLst>
              </a:tr>
            </a:tbl>
          </a:graphicData>
        </a:graphic>
      </p:graphicFrame>
    </p:spTree>
    <p:extLst>
      <p:ext uri="{BB962C8B-B14F-4D97-AF65-F5344CB8AC3E}">
        <p14:creationId xmlns:p14="http://schemas.microsoft.com/office/powerpoint/2010/main" val="335605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upload.wikimedia.org/wikipedia/commons/6/67/UaPopulation2010-201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18560" y="1201695"/>
            <a:ext cx="5788025" cy="4399304"/>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pic>
        <p:nvPicPr>
          <p:cNvPr id="5" name="Picture 4" descr="https://upload.wikimedia.org/wikipedia/commons/a/af/UaPopulation1989-200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5624" y="1201695"/>
            <a:ext cx="5788024" cy="4399304"/>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901073" y="370015"/>
            <a:ext cx="7880684" cy="461665"/>
          </a:xfrm>
          <a:prstGeom prst="rect">
            <a:avLst/>
          </a:prstGeom>
          <a:solidFill>
            <a:srgbClr val="002060"/>
          </a:solidFill>
        </p:spPr>
        <p:txBody>
          <a:bodyPr wrap="none">
            <a:spAutoFit/>
          </a:bodyPr>
          <a:lstStyle/>
          <a:p>
            <a:r>
              <a:rPr lang="uk-UA" sz="2400" b="1" dirty="0">
                <a:solidFill>
                  <a:schemeClr val="bg1"/>
                </a:solidFill>
                <a:latin typeface="Comic Sans MS" panose="030F0702030302020204" pitchFamily="66" charset="0"/>
              </a:rPr>
              <a:t>ЗМІНА ЧИСЕЛЬНОСТІ НАСЕЛЕННЯ  В  УКРАЇНІ</a:t>
            </a:r>
            <a:endParaRPr lang="en-US" sz="24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25161442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pic>
        <p:nvPicPr>
          <p:cNvPr id="2" name="Рисунок 1"/>
          <p:cNvPicPr>
            <a:picLocks noChangeAspect="1"/>
          </p:cNvPicPr>
          <p:nvPr/>
        </p:nvPicPr>
        <p:blipFill rotWithShape="1">
          <a:blip r:embed="rId3"/>
          <a:srcRect l="13123" t="42035" r="41650" b="13811"/>
          <a:stretch/>
        </p:blipFill>
        <p:spPr>
          <a:xfrm>
            <a:off x="211393" y="1179871"/>
            <a:ext cx="5884607" cy="3229897"/>
          </a:xfrm>
          <a:prstGeom prst="rect">
            <a:avLst/>
          </a:prstGeom>
          <a:ln>
            <a:solidFill>
              <a:srgbClr val="002060"/>
            </a:solidFill>
          </a:ln>
        </p:spPr>
      </p:pic>
      <p:sp>
        <p:nvSpPr>
          <p:cNvPr id="4" name="Прямоугольник 3"/>
          <p:cNvSpPr/>
          <p:nvPr/>
        </p:nvSpPr>
        <p:spPr>
          <a:xfrm>
            <a:off x="350782" y="4881753"/>
            <a:ext cx="5080237" cy="707886"/>
          </a:xfrm>
          <a:prstGeom prst="rect">
            <a:avLst/>
          </a:prstGeom>
          <a:solidFill>
            <a:schemeClr val="bg1"/>
          </a:solidFill>
          <a:ln>
            <a:solidFill>
              <a:srgbClr val="002060"/>
            </a:solidFill>
          </a:ln>
        </p:spPr>
        <p:txBody>
          <a:bodyPr wrap="none">
            <a:spAutoFit/>
          </a:bodyPr>
          <a:lstStyle/>
          <a:p>
            <a:r>
              <a:rPr lang="ru-RU" sz="2000" b="1" dirty="0" err="1">
                <a:latin typeface="Comic Sans MS" panose="030F0702030302020204" pitchFamily="66" charset="0"/>
              </a:rPr>
              <a:t>ВИСНОВОК.Як</a:t>
            </a:r>
            <a:r>
              <a:rPr lang="ru-RU" sz="2000" b="1" dirty="0">
                <a:latin typeface="Comic Sans MS" panose="030F0702030302020204" pitchFamily="66" charset="0"/>
              </a:rPr>
              <a:t> і 25 </a:t>
            </a:r>
            <a:r>
              <a:rPr lang="ru-RU" sz="2000" b="1" dirty="0" err="1">
                <a:latin typeface="Comic Sans MS" panose="030F0702030302020204" pitchFamily="66" charset="0"/>
              </a:rPr>
              <a:t>років</a:t>
            </a:r>
            <a:r>
              <a:rPr lang="ru-RU" sz="2000" b="1" dirty="0">
                <a:latin typeface="Comic Sans MS" panose="030F0702030302020204" pitchFamily="66" charset="0"/>
              </a:rPr>
              <a:t> тому, </a:t>
            </a:r>
            <a:r>
              <a:rPr lang="ru-RU" sz="2000" b="1" dirty="0" err="1">
                <a:latin typeface="Comic Sans MS" panose="030F0702030302020204" pitchFamily="66" charset="0"/>
              </a:rPr>
              <a:t>жінок</a:t>
            </a:r>
            <a:r>
              <a:rPr lang="ru-RU" sz="2000" b="1" dirty="0">
                <a:latin typeface="Comic Sans MS" panose="030F0702030302020204" pitchFamily="66" charset="0"/>
              </a:rPr>
              <a:t> </a:t>
            </a:r>
          </a:p>
          <a:p>
            <a:r>
              <a:rPr lang="ru-RU" sz="2000" b="1" dirty="0">
                <a:latin typeface="Comic Sans MS" panose="030F0702030302020204" pitchFamily="66" charset="0"/>
              </a:rPr>
              <a:t>в </a:t>
            </a:r>
            <a:r>
              <a:rPr lang="ru-RU" sz="2000" b="1" dirty="0" err="1">
                <a:latin typeface="Comic Sans MS" panose="030F0702030302020204" pitchFamily="66" charset="0"/>
              </a:rPr>
              <a:t>Україні</a:t>
            </a:r>
            <a:r>
              <a:rPr lang="ru-RU" sz="2000" b="1" dirty="0">
                <a:latin typeface="Comic Sans MS" panose="030F0702030302020204" pitchFamily="66" charset="0"/>
              </a:rPr>
              <a:t> </a:t>
            </a:r>
            <a:r>
              <a:rPr lang="ru-RU" sz="2000" b="1" dirty="0" err="1">
                <a:latin typeface="Comic Sans MS" panose="030F0702030302020204" pitchFamily="66" charset="0"/>
              </a:rPr>
              <a:t>більше</a:t>
            </a:r>
            <a:r>
              <a:rPr lang="ru-RU" sz="2000" b="1" dirty="0">
                <a:latin typeface="Comic Sans MS" panose="030F0702030302020204" pitchFamily="66" charset="0"/>
              </a:rPr>
              <a:t>, </a:t>
            </a:r>
            <a:r>
              <a:rPr lang="ru-RU" sz="2000" b="1" dirty="0" err="1">
                <a:latin typeface="Comic Sans MS" panose="030F0702030302020204" pitchFamily="66" charset="0"/>
              </a:rPr>
              <a:t>ніж</a:t>
            </a:r>
            <a:r>
              <a:rPr lang="ru-RU" sz="2000" b="1" dirty="0">
                <a:latin typeface="Comic Sans MS" panose="030F0702030302020204" pitchFamily="66" charset="0"/>
              </a:rPr>
              <a:t> </a:t>
            </a:r>
            <a:r>
              <a:rPr lang="ru-RU" sz="2000" b="1" dirty="0" err="1">
                <a:latin typeface="Comic Sans MS" panose="030F0702030302020204" pitchFamily="66" charset="0"/>
              </a:rPr>
              <a:t>чоловіків</a:t>
            </a:r>
            <a:r>
              <a:rPr lang="ru-RU" sz="2000" b="1" dirty="0">
                <a:latin typeface="Comic Sans MS" panose="030F0702030302020204" pitchFamily="66" charset="0"/>
              </a:rPr>
              <a:t>.</a:t>
            </a:r>
            <a:endParaRPr lang="en-US" sz="2000" b="1" dirty="0">
              <a:latin typeface="Comic Sans MS" panose="030F0702030302020204" pitchFamily="66" charset="0"/>
            </a:endParaRPr>
          </a:p>
        </p:txBody>
      </p:sp>
      <p:sp>
        <p:nvSpPr>
          <p:cNvPr id="5" name="TextBox 4"/>
          <p:cNvSpPr txBox="1"/>
          <p:nvPr/>
        </p:nvSpPr>
        <p:spPr>
          <a:xfrm>
            <a:off x="634416" y="371554"/>
            <a:ext cx="5038560" cy="400110"/>
          </a:xfrm>
          <a:prstGeom prst="rect">
            <a:avLst/>
          </a:prstGeom>
          <a:solidFill>
            <a:schemeClr val="bg1"/>
          </a:solidFill>
          <a:ln>
            <a:solidFill>
              <a:srgbClr val="002060"/>
            </a:solidFill>
          </a:ln>
        </p:spPr>
        <p:txBody>
          <a:bodyPr wrap="none" rtlCol="0">
            <a:spAutoFit/>
          </a:bodyPr>
          <a:lstStyle/>
          <a:p>
            <a:pPr algn="ctr"/>
            <a:r>
              <a:rPr lang="uk-UA" sz="2000" b="1" dirty="0">
                <a:latin typeface="Comic Sans MS" panose="030F0702030302020204" pitchFamily="66" charset="0"/>
              </a:rPr>
              <a:t> НАСЕЛЕННЯ УКРАЇНИ ЗА СТАТТЮ </a:t>
            </a:r>
            <a:endParaRPr lang="en-US" sz="2000" b="1" dirty="0">
              <a:latin typeface="Comic Sans MS" panose="030F0702030302020204" pitchFamily="66" charset="0"/>
            </a:endParaRPr>
          </a:p>
        </p:txBody>
      </p:sp>
      <p:sp>
        <p:nvSpPr>
          <p:cNvPr id="6" name="Прямоугольник 5"/>
          <p:cNvSpPr/>
          <p:nvPr/>
        </p:nvSpPr>
        <p:spPr>
          <a:xfrm>
            <a:off x="6307392" y="1048188"/>
            <a:ext cx="5358581" cy="1569660"/>
          </a:xfrm>
          <a:prstGeom prst="rect">
            <a:avLst/>
          </a:prstGeom>
          <a:solidFill>
            <a:schemeClr val="bg1"/>
          </a:solidFill>
          <a:ln>
            <a:solidFill>
              <a:srgbClr val="002060"/>
            </a:solidFill>
          </a:ln>
        </p:spPr>
        <p:txBody>
          <a:bodyPr wrap="square">
            <a:spAutoFit/>
          </a:bodyPr>
          <a:lstStyle/>
          <a:p>
            <a:pPr fontAlgn="base"/>
            <a:r>
              <a:rPr lang="uk-UA" sz="2400" b="1" dirty="0">
                <a:latin typeface="Comic Sans MS" panose="030F0702030302020204" pitchFamily="66" charset="0"/>
              </a:rPr>
              <a:t>Майже не змінилася кількість осіб, яким 60 + : </a:t>
            </a:r>
          </a:p>
          <a:p>
            <a:pPr marL="342900" indent="-342900" fontAlgn="base">
              <a:buFontTx/>
              <a:buChar char="-"/>
            </a:pPr>
            <a:r>
              <a:rPr lang="uk-UA" sz="2400" b="1" dirty="0">
                <a:latin typeface="Comic Sans MS" panose="030F0702030302020204" pitchFamily="66" charset="0"/>
              </a:rPr>
              <a:t>1991 р. -  9,631 млн, </a:t>
            </a:r>
          </a:p>
          <a:p>
            <a:pPr marL="342900" indent="-342900" fontAlgn="base">
              <a:buFontTx/>
              <a:buChar char="-"/>
            </a:pPr>
            <a:r>
              <a:rPr lang="uk-UA" sz="2400" b="1" dirty="0">
                <a:latin typeface="Comic Sans MS" panose="030F0702030302020204" pitchFamily="66" charset="0"/>
              </a:rPr>
              <a:t>2016 р. –  9,417 млн.</a:t>
            </a:r>
          </a:p>
        </p:txBody>
      </p:sp>
      <p:sp>
        <p:nvSpPr>
          <p:cNvPr id="7" name="TextBox 6"/>
          <p:cNvSpPr txBox="1"/>
          <p:nvPr/>
        </p:nvSpPr>
        <p:spPr>
          <a:xfrm>
            <a:off x="7147877" y="371554"/>
            <a:ext cx="3677610" cy="400110"/>
          </a:xfrm>
          <a:prstGeom prst="rect">
            <a:avLst/>
          </a:prstGeom>
          <a:solidFill>
            <a:schemeClr val="bg1"/>
          </a:solidFill>
          <a:ln>
            <a:solidFill>
              <a:srgbClr val="002060"/>
            </a:solidFill>
          </a:ln>
        </p:spPr>
        <p:txBody>
          <a:bodyPr wrap="none" rtlCol="0">
            <a:spAutoFit/>
          </a:bodyPr>
          <a:lstStyle/>
          <a:p>
            <a:pPr algn="ctr"/>
            <a:r>
              <a:rPr lang="uk-UA" sz="2000" b="1" dirty="0">
                <a:latin typeface="Comic Sans MS" panose="030F0702030302020204" pitchFamily="66" charset="0"/>
              </a:rPr>
              <a:t> ЛІТНІ ОСОБИ УКРАЇНИ  </a:t>
            </a:r>
            <a:endParaRPr lang="en-US" sz="2000" b="1" dirty="0">
              <a:latin typeface="Comic Sans MS" panose="030F0702030302020204" pitchFamily="66" charset="0"/>
            </a:endParaRPr>
          </a:p>
        </p:txBody>
      </p:sp>
      <p:sp>
        <p:nvSpPr>
          <p:cNvPr id="8" name="Прямоугольник 7"/>
          <p:cNvSpPr/>
          <p:nvPr/>
        </p:nvSpPr>
        <p:spPr>
          <a:xfrm>
            <a:off x="6307392" y="3401366"/>
            <a:ext cx="5358581" cy="1938992"/>
          </a:xfrm>
          <a:prstGeom prst="rect">
            <a:avLst/>
          </a:prstGeom>
          <a:solidFill>
            <a:schemeClr val="bg1"/>
          </a:solidFill>
          <a:ln>
            <a:solidFill>
              <a:srgbClr val="002060"/>
            </a:solidFill>
          </a:ln>
        </p:spPr>
        <p:txBody>
          <a:bodyPr wrap="square">
            <a:spAutoFit/>
          </a:bodyPr>
          <a:lstStyle/>
          <a:p>
            <a:pPr fontAlgn="base"/>
            <a:r>
              <a:rPr lang="uk-UA" sz="2400" b="1" dirty="0">
                <a:latin typeface="Comic Sans MS" panose="030F0702030302020204" pitchFamily="66" charset="0"/>
              </a:rPr>
              <a:t>Однак разюче скоротилася кількість дітей - майже удвічі у порівнянні із </a:t>
            </a:r>
          </a:p>
          <a:p>
            <a:pPr fontAlgn="base"/>
            <a:r>
              <a:rPr lang="uk-UA" sz="2400" b="1" dirty="0">
                <a:latin typeface="Comic Sans MS" panose="030F0702030302020204" pitchFamily="66" charset="0"/>
              </a:rPr>
              <a:t>- 1991 р. - 13,225 млн.</a:t>
            </a:r>
          </a:p>
          <a:p>
            <a:pPr fontAlgn="base"/>
            <a:r>
              <a:rPr lang="uk-UA" sz="2400" b="1" dirty="0">
                <a:latin typeface="Comic Sans MS" panose="030F0702030302020204" pitchFamily="66" charset="0"/>
              </a:rPr>
              <a:t>- 2016 р. – 7,614 млн.</a:t>
            </a:r>
          </a:p>
        </p:txBody>
      </p:sp>
      <p:sp>
        <p:nvSpPr>
          <p:cNvPr id="9" name="TextBox 8"/>
          <p:cNvSpPr txBox="1"/>
          <p:nvPr/>
        </p:nvSpPr>
        <p:spPr>
          <a:xfrm>
            <a:off x="7747450" y="2869453"/>
            <a:ext cx="2242922" cy="400110"/>
          </a:xfrm>
          <a:prstGeom prst="rect">
            <a:avLst/>
          </a:prstGeom>
          <a:solidFill>
            <a:schemeClr val="bg1"/>
          </a:solidFill>
          <a:ln>
            <a:solidFill>
              <a:srgbClr val="002060"/>
            </a:solidFill>
          </a:ln>
        </p:spPr>
        <p:txBody>
          <a:bodyPr wrap="none" rtlCol="0">
            <a:spAutoFit/>
          </a:bodyPr>
          <a:lstStyle/>
          <a:p>
            <a:pPr algn="ctr"/>
            <a:r>
              <a:rPr lang="uk-UA" sz="2000" b="1" dirty="0">
                <a:latin typeface="Comic Sans MS" panose="030F0702030302020204" pitchFamily="66" charset="0"/>
              </a:rPr>
              <a:t>  Діти України  </a:t>
            </a:r>
            <a:endParaRPr lang="en-US" sz="2000" b="1" dirty="0">
              <a:latin typeface="Comic Sans MS" panose="030F0702030302020204" pitchFamily="66" charset="0"/>
            </a:endParaRPr>
          </a:p>
        </p:txBody>
      </p:sp>
      <p:sp>
        <p:nvSpPr>
          <p:cNvPr id="10" name="Прямоугольник 9"/>
          <p:cNvSpPr/>
          <p:nvPr/>
        </p:nvSpPr>
        <p:spPr>
          <a:xfrm>
            <a:off x="6337321" y="5589639"/>
            <a:ext cx="5078634" cy="707886"/>
          </a:xfrm>
          <a:prstGeom prst="rect">
            <a:avLst/>
          </a:prstGeom>
          <a:solidFill>
            <a:schemeClr val="bg1"/>
          </a:solidFill>
          <a:ln>
            <a:solidFill>
              <a:srgbClr val="002060"/>
            </a:solidFill>
          </a:ln>
        </p:spPr>
        <p:txBody>
          <a:bodyPr wrap="none">
            <a:spAutoFit/>
          </a:bodyPr>
          <a:lstStyle/>
          <a:p>
            <a:r>
              <a:rPr lang="ru-RU" sz="2000" b="1" dirty="0">
                <a:latin typeface="Comic Sans MS" panose="030F0702030302020204" pitchFamily="66" charset="0"/>
              </a:rPr>
              <a:t>ВИСНОВОК.  </a:t>
            </a:r>
            <a:r>
              <a:rPr lang="ru-RU" sz="2000" b="1" dirty="0" err="1">
                <a:latin typeface="Comic Sans MS" panose="030F0702030302020204" pitchFamily="66" charset="0"/>
              </a:rPr>
              <a:t>Спостерігається</a:t>
            </a:r>
            <a:r>
              <a:rPr lang="ru-RU" sz="2000" b="1" dirty="0">
                <a:latin typeface="Comic Sans MS" panose="030F0702030302020204" pitchFamily="66" charset="0"/>
              </a:rPr>
              <a:t> </a:t>
            </a:r>
            <a:r>
              <a:rPr lang="ru-RU" sz="2000" b="1" dirty="0" err="1">
                <a:latin typeface="Comic Sans MS" panose="030F0702030302020204" pitchFamily="66" charset="0"/>
              </a:rPr>
              <a:t>старіння</a:t>
            </a:r>
            <a:endParaRPr lang="ru-RU" sz="2000" b="1" dirty="0">
              <a:latin typeface="Comic Sans MS" panose="030F0702030302020204" pitchFamily="66" charset="0"/>
            </a:endParaRPr>
          </a:p>
          <a:p>
            <a:r>
              <a:rPr lang="ru-RU" sz="2000" b="1" dirty="0" err="1">
                <a:latin typeface="Comic Sans MS" panose="030F0702030302020204" pitchFamily="66" charset="0"/>
              </a:rPr>
              <a:t>украінського</a:t>
            </a:r>
            <a:r>
              <a:rPr lang="ru-RU" sz="2000" b="1" dirty="0">
                <a:latin typeface="Comic Sans MS" panose="030F0702030302020204" pitchFamily="66" charset="0"/>
              </a:rPr>
              <a:t> народу.</a:t>
            </a:r>
            <a:endParaRPr lang="en-US" sz="2000" b="1" dirty="0">
              <a:latin typeface="Comic Sans MS" panose="030F0702030302020204" pitchFamily="66" charset="0"/>
            </a:endParaRPr>
          </a:p>
        </p:txBody>
      </p:sp>
    </p:spTree>
    <p:extLst>
      <p:ext uri="{BB962C8B-B14F-4D97-AF65-F5344CB8AC3E}">
        <p14:creationId xmlns:p14="http://schemas.microsoft.com/office/powerpoint/2010/main" val="35806131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23123" y="4449360"/>
            <a:ext cx="4363695" cy="923330"/>
          </a:xfrm>
          <a:prstGeom prst="rect">
            <a:avLst/>
          </a:prstGeom>
          <a:solidFill>
            <a:schemeClr val="bg1"/>
          </a:solidFill>
          <a:ln>
            <a:solidFill>
              <a:srgbClr val="002060"/>
            </a:solidFill>
          </a:ln>
        </p:spPr>
        <p:txBody>
          <a:bodyPr wrap="square">
            <a:spAutoFit/>
          </a:bodyPr>
          <a:lstStyle/>
          <a:p>
            <a:pPr fontAlgn="base"/>
            <a:r>
              <a:rPr lang="uk-UA" b="1" dirty="0">
                <a:latin typeface="Comic Sans MS" panose="030F0702030302020204" pitchFamily="66" charset="0"/>
              </a:rPr>
              <a:t>Найменший показник народжених на кожну тисячу осіб – лише 7,7 – був зафіксований у 2001 році.</a:t>
            </a:r>
            <a:endParaRPr lang="uk-UA" b="1" i="0" dirty="0">
              <a:effectLst/>
              <a:latin typeface="Comic Sans MS" panose="030F0702030302020204" pitchFamily="66" charset="0"/>
            </a:endParaRPr>
          </a:p>
        </p:txBody>
      </p:sp>
      <p:sp>
        <p:nvSpPr>
          <p:cNvPr id="4" name="Прямоугольник 3"/>
          <p:cNvSpPr/>
          <p:nvPr/>
        </p:nvSpPr>
        <p:spPr>
          <a:xfrm>
            <a:off x="6255274" y="2871217"/>
            <a:ext cx="4655442" cy="1938992"/>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Піковими у смертності серед українців були </a:t>
            </a:r>
          </a:p>
          <a:p>
            <a:r>
              <a:rPr lang="uk-UA" sz="2000" b="1" dirty="0">
                <a:latin typeface="Comic Sans MS" panose="030F0702030302020204" pitchFamily="66" charset="0"/>
              </a:rPr>
              <a:t>1999-2009 рр. - помирало понад    </a:t>
            </a:r>
          </a:p>
          <a:p>
            <a:r>
              <a:rPr lang="uk-UA" sz="2000" b="1" dirty="0">
                <a:latin typeface="Comic Sans MS" panose="030F0702030302020204" pitchFamily="66" charset="0"/>
              </a:rPr>
              <a:t>             700 тис. осіб на рік, </a:t>
            </a:r>
          </a:p>
          <a:p>
            <a:r>
              <a:rPr lang="uk-UA" sz="2000" b="1" dirty="0">
                <a:latin typeface="Comic Sans MS" panose="030F0702030302020204" pitchFamily="66" charset="0"/>
              </a:rPr>
              <a:t>у 2005 р. – найбільше: померли    </a:t>
            </a:r>
          </a:p>
          <a:p>
            <a:r>
              <a:rPr lang="uk-UA" sz="2000" b="1" dirty="0">
                <a:latin typeface="Comic Sans MS" panose="030F0702030302020204" pitchFamily="66" charset="0"/>
              </a:rPr>
              <a:t>              782 тис. осіб.</a:t>
            </a:r>
          </a:p>
        </p:txBody>
      </p:sp>
      <p:sp>
        <p:nvSpPr>
          <p:cNvPr id="5" name="Прямоугольник 4"/>
          <p:cNvSpPr/>
          <p:nvPr/>
        </p:nvSpPr>
        <p:spPr>
          <a:xfrm>
            <a:off x="6255274" y="303255"/>
            <a:ext cx="4655442" cy="400110"/>
          </a:xfrm>
          <a:prstGeom prst="rect">
            <a:avLst/>
          </a:prstGeom>
          <a:solidFill>
            <a:schemeClr val="bg1"/>
          </a:solidFill>
          <a:ln>
            <a:solidFill>
              <a:srgbClr val="002060"/>
            </a:solidFill>
          </a:ln>
        </p:spPr>
        <p:txBody>
          <a:bodyPr wrap="square">
            <a:spAutoFit/>
          </a:bodyPr>
          <a:lstStyle/>
          <a:p>
            <a:r>
              <a:rPr lang="ru-RU" sz="2000" b="1" dirty="0">
                <a:latin typeface="Comic Sans MS" panose="030F0702030302020204" pitchFamily="66" charset="0"/>
              </a:rPr>
              <a:t>1991 р. - померло 669 </a:t>
            </a:r>
            <a:r>
              <a:rPr lang="ru-RU" sz="2000" b="1" dirty="0" err="1">
                <a:latin typeface="Comic Sans MS" panose="030F0702030302020204" pitchFamily="66" charset="0"/>
              </a:rPr>
              <a:t>тис.осіб</a:t>
            </a:r>
            <a:r>
              <a:rPr lang="ru-RU" sz="2000" b="1" dirty="0">
                <a:latin typeface="Comic Sans MS" panose="030F0702030302020204" pitchFamily="66" charset="0"/>
              </a:rPr>
              <a:t> </a:t>
            </a:r>
          </a:p>
        </p:txBody>
      </p:sp>
      <p:sp>
        <p:nvSpPr>
          <p:cNvPr id="6" name="Прямоугольник 5"/>
          <p:cNvSpPr/>
          <p:nvPr/>
        </p:nvSpPr>
        <p:spPr>
          <a:xfrm>
            <a:off x="423123" y="313446"/>
            <a:ext cx="4363695" cy="400110"/>
          </a:xfrm>
          <a:prstGeom prst="rect">
            <a:avLst/>
          </a:prstGeom>
          <a:solidFill>
            <a:schemeClr val="bg1"/>
          </a:solidFill>
          <a:ln>
            <a:solidFill>
              <a:srgbClr val="002060"/>
            </a:solidFill>
          </a:ln>
        </p:spPr>
        <p:txBody>
          <a:bodyPr wrap="none">
            <a:spAutoFit/>
          </a:bodyPr>
          <a:lstStyle/>
          <a:p>
            <a:pPr fontAlgn="base"/>
            <a:r>
              <a:rPr lang="ru-RU" sz="2000" b="1" dirty="0">
                <a:latin typeface="Comic Sans MS" panose="030F0702030302020204" pitchFamily="66" charset="0"/>
              </a:rPr>
              <a:t>1991 р. - </a:t>
            </a:r>
            <a:r>
              <a:rPr lang="uk-UA" sz="2000" b="1" dirty="0">
                <a:latin typeface="Comic Sans MS" panose="030F0702030302020204" pitchFamily="66" charset="0"/>
              </a:rPr>
              <a:t>народилося</a:t>
            </a:r>
            <a:r>
              <a:rPr lang="ru-RU" sz="2000" b="1" dirty="0">
                <a:latin typeface="Comic Sans MS" panose="030F0702030302020204" pitchFamily="66" charset="0"/>
              </a:rPr>
              <a:t> 630 тис. </a:t>
            </a:r>
          </a:p>
        </p:txBody>
      </p:sp>
      <p:sp>
        <p:nvSpPr>
          <p:cNvPr id="7" name="Прямоугольник 6"/>
          <p:cNvSpPr/>
          <p:nvPr/>
        </p:nvSpPr>
        <p:spPr>
          <a:xfrm>
            <a:off x="423123" y="946036"/>
            <a:ext cx="4363695" cy="400110"/>
          </a:xfrm>
          <a:prstGeom prst="rect">
            <a:avLst/>
          </a:prstGeom>
          <a:solidFill>
            <a:schemeClr val="bg1"/>
          </a:solidFill>
          <a:ln>
            <a:solidFill>
              <a:srgbClr val="002060"/>
            </a:solidFill>
          </a:ln>
        </p:spPr>
        <p:txBody>
          <a:bodyPr wrap="square">
            <a:spAutoFit/>
          </a:bodyPr>
          <a:lstStyle/>
          <a:p>
            <a:pPr fontAlgn="base"/>
            <a:r>
              <a:rPr lang="ru-RU" sz="2000" b="1" dirty="0">
                <a:latin typeface="Comic Sans MS" panose="030F0702030302020204" pitchFamily="66" charset="0"/>
              </a:rPr>
              <a:t>2015 р. – </a:t>
            </a:r>
            <a:r>
              <a:rPr lang="uk-UA" sz="2000" b="1" dirty="0">
                <a:latin typeface="Comic Sans MS" panose="030F0702030302020204" pitchFamily="66" charset="0"/>
              </a:rPr>
              <a:t>народилося</a:t>
            </a:r>
            <a:r>
              <a:rPr lang="ru-RU" sz="2000" b="1" dirty="0">
                <a:latin typeface="Comic Sans MS" panose="030F0702030302020204" pitchFamily="66" charset="0"/>
              </a:rPr>
              <a:t> 411 тис. </a:t>
            </a:r>
          </a:p>
        </p:txBody>
      </p:sp>
      <p:sp>
        <p:nvSpPr>
          <p:cNvPr id="8" name="Прямоугольник 7"/>
          <p:cNvSpPr/>
          <p:nvPr/>
        </p:nvSpPr>
        <p:spPr>
          <a:xfrm>
            <a:off x="6255274" y="946036"/>
            <a:ext cx="4655442" cy="400110"/>
          </a:xfrm>
          <a:prstGeom prst="rect">
            <a:avLst/>
          </a:prstGeom>
          <a:solidFill>
            <a:schemeClr val="bg1"/>
          </a:solidFill>
          <a:ln>
            <a:solidFill>
              <a:srgbClr val="002060"/>
            </a:solidFill>
          </a:ln>
        </p:spPr>
        <p:txBody>
          <a:bodyPr wrap="none">
            <a:spAutoFit/>
          </a:bodyPr>
          <a:lstStyle/>
          <a:p>
            <a:r>
              <a:rPr lang="ru-RU" sz="2000" b="1" dirty="0">
                <a:latin typeface="Comic Sans MS" panose="030F0702030302020204" pitchFamily="66" charset="0"/>
              </a:rPr>
              <a:t>2015 р. – померло 594 тис. </a:t>
            </a:r>
            <a:r>
              <a:rPr lang="ru-RU" sz="2000" b="1" dirty="0" err="1">
                <a:latin typeface="Comic Sans MS" panose="030F0702030302020204" pitchFamily="66" charset="0"/>
              </a:rPr>
              <a:t>осіб</a:t>
            </a:r>
            <a:r>
              <a:rPr lang="ru-RU" sz="2000" b="1" dirty="0">
                <a:latin typeface="Comic Sans MS" panose="030F0702030302020204" pitchFamily="66" charset="0"/>
              </a:rPr>
              <a:t> </a:t>
            </a:r>
            <a:endParaRPr lang="en-US" sz="2000" dirty="0"/>
          </a:p>
        </p:txBody>
      </p:sp>
      <p:sp>
        <p:nvSpPr>
          <p:cNvPr id="9" name="Двойная стрелка влево/вправо 8"/>
          <p:cNvSpPr/>
          <p:nvPr/>
        </p:nvSpPr>
        <p:spPr>
          <a:xfrm>
            <a:off x="4929950" y="228924"/>
            <a:ext cx="1216152" cy="484632"/>
          </a:xfrm>
          <a:prstGeom prst="lef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Двойная стрелка влево/вправо 9"/>
          <p:cNvSpPr/>
          <p:nvPr/>
        </p:nvSpPr>
        <p:spPr>
          <a:xfrm>
            <a:off x="4945483" y="855171"/>
            <a:ext cx="1216152" cy="484632"/>
          </a:xfrm>
          <a:prstGeom prst="leftRightArrow">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Прямоугольник 10"/>
          <p:cNvSpPr/>
          <p:nvPr/>
        </p:nvSpPr>
        <p:spPr>
          <a:xfrm>
            <a:off x="423123" y="1600850"/>
            <a:ext cx="11021625" cy="1015663"/>
          </a:xfrm>
          <a:prstGeom prst="rect">
            <a:avLst/>
          </a:prstGeom>
          <a:solidFill>
            <a:schemeClr val="bg1"/>
          </a:solidFill>
          <a:ln>
            <a:solidFill>
              <a:srgbClr val="002060"/>
            </a:solidFill>
          </a:ln>
        </p:spPr>
        <p:txBody>
          <a:bodyPr wrap="square">
            <a:spAutoFit/>
          </a:bodyPr>
          <a:lstStyle/>
          <a:p>
            <a:pPr fontAlgn="base"/>
            <a:r>
              <a:rPr lang="uk-UA" sz="2000" b="1" dirty="0">
                <a:latin typeface="Comic Sans MS" panose="030F0702030302020204" pitchFamily="66" charset="0"/>
              </a:rPr>
              <a:t>Проте за відносними показниками народжуваність в Україні майже вийшла на рівні 25-річної давнини. Якщо у 1991 році на тисячу українців народжувалися 12 немов-</a:t>
            </a:r>
            <a:r>
              <a:rPr lang="uk-UA" sz="2000" b="1" dirty="0" err="1">
                <a:latin typeface="Comic Sans MS" panose="030F0702030302020204" pitchFamily="66" charset="0"/>
              </a:rPr>
              <a:t>лят</a:t>
            </a:r>
            <a:r>
              <a:rPr lang="uk-UA" sz="2000" b="1" dirty="0">
                <a:latin typeface="Comic Sans MS" panose="030F0702030302020204" pitchFamily="66" charset="0"/>
              </a:rPr>
              <a:t>, то у 2015 – 10,7.</a:t>
            </a:r>
          </a:p>
        </p:txBody>
      </p:sp>
      <p:sp>
        <p:nvSpPr>
          <p:cNvPr id="12" name="Прямоугольник 11"/>
          <p:cNvSpPr/>
          <p:nvPr/>
        </p:nvSpPr>
        <p:spPr>
          <a:xfrm>
            <a:off x="423123" y="2871217"/>
            <a:ext cx="4363695" cy="1323439"/>
          </a:xfrm>
          <a:prstGeom prst="rect">
            <a:avLst/>
          </a:prstGeom>
          <a:solidFill>
            <a:schemeClr val="bg1"/>
          </a:solidFill>
          <a:ln>
            <a:solidFill>
              <a:srgbClr val="002060"/>
            </a:solidFill>
          </a:ln>
        </p:spPr>
        <p:txBody>
          <a:bodyPr wrap="square">
            <a:spAutoFit/>
          </a:bodyPr>
          <a:lstStyle/>
          <a:p>
            <a:pPr fontAlgn="base"/>
            <a:r>
              <a:rPr lang="uk-UA" sz="2000" b="1" dirty="0">
                <a:latin typeface="Comic Sans MS" panose="030F0702030302020204" pitchFamily="66" charset="0"/>
              </a:rPr>
              <a:t>Найгірші показники </a:t>
            </a:r>
            <a:r>
              <a:rPr lang="uk-UA" sz="2000" b="1" dirty="0" err="1">
                <a:latin typeface="Comic Sans MS" panose="030F0702030302020204" pitchFamily="66" charset="0"/>
              </a:rPr>
              <a:t>народжува-ності</a:t>
            </a:r>
            <a:r>
              <a:rPr lang="uk-UA" sz="2000" b="1" dirty="0">
                <a:latin typeface="Comic Sans MS" panose="030F0702030302020204" pitchFamily="66" charset="0"/>
              </a:rPr>
              <a:t> припадали на </a:t>
            </a:r>
          </a:p>
          <a:p>
            <a:pPr fontAlgn="base"/>
            <a:r>
              <a:rPr lang="uk-UA" sz="2000" b="1" dirty="0">
                <a:latin typeface="Comic Sans MS" panose="030F0702030302020204" pitchFamily="66" charset="0"/>
              </a:rPr>
              <a:t>1999-2002 рр. - народжувалося менше 400 тис. немовлят. </a:t>
            </a:r>
          </a:p>
        </p:txBody>
      </p:sp>
    </p:spTree>
    <p:extLst>
      <p:ext uri="{BB962C8B-B14F-4D97-AF65-F5344CB8AC3E}">
        <p14:creationId xmlns:p14="http://schemas.microsoft.com/office/powerpoint/2010/main" val="7240740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170887" y="44717"/>
            <a:ext cx="7850226" cy="461665"/>
          </a:xfrm>
          <a:prstGeom prst="rect">
            <a:avLst/>
          </a:prstGeom>
          <a:solidFill>
            <a:schemeClr val="bg1"/>
          </a:solidFill>
          <a:ln>
            <a:solidFill>
              <a:srgbClr val="002060"/>
            </a:solidFill>
          </a:ln>
        </p:spPr>
        <p:txBody>
          <a:bodyPr wrap="none">
            <a:spAutoFit/>
          </a:bodyPr>
          <a:lstStyle/>
          <a:p>
            <a:pPr fontAlgn="base"/>
            <a:r>
              <a:rPr lang="ru-RU" sz="2400" b="1" dirty="0">
                <a:latin typeface="Comic Sans MS" panose="030F0702030302020204" pitchFamily="66" charset="0"/>
              </a:rPr>
              <a:t>ЯК ЗМІНИЛАСЯ ТРИВАЛІСТЬ ЖИТТЯ В УКРАЇНІ</a:t>
            </a:r>
            <a:endParaRPr lang="ru-RU" sz="2400" b="1" i="0" dirty="0">
              <a:effectLst/>
              <a:latin typeface="Comic Sans MS" panose="030F0702030302020204" pitchFamily="66" charset="0"/>
            </a:endParaRPr>
          </a:p>
        </p:txBody>
      </p:sp>
      <p:sp>
        <p:nvSpPr>
          <p:cNvPr id="4" name="Прямоугольник 3"/>
          <p:cNvSpPr/>
          <p:nvPr/>
        </p:nvSpPr>
        <p:spPr>
          <a:xfrm>
            <a:off x="1133167" y="1911051"/>
            <a:ext cx="10545097" cy="830997"/>
          </a:xfrm>
          <a:prstGeom prst="rect">
            <a:avLst/>
          </a:prstGeom>
          <a:solidFill>
            <a:schemeClr val="bg1"/>
          </a:solidFill>
          <a:ln>
            <a:solidFill>
              <a:srgbClr val="002060"/>
            </a:solidFill>
          </a:ln>
        </p:spPr>
        <p:txBody>
          <a:bodyPr wrap="square">
            <a:spAutoFit/>
          </a:bodyPr>
          <a:lstStyle/>
          <a:p>
            <a:pPr algn="ctr" fontAlgn="base"/>
            <a:r>
              <a:rPr lang="uk-UA" sz="2400" b="1" dirty="0">
                <a:latin typeface="Comic Sans MS" panose="030F0702030302020204" pitchFamily="66" charset="0"/>
              </a:rPr>
              <a:t>1991 р. - </a:t>
            </a:r>
            <a:r>
              <a:rPr lang="ru-RU" sz="2400" b="1" dirty="0">
                <a:solidFill>
                  <a:srgbClr val="007F7F"/>
                </a:solidFill>
                <a:latin typeface="Comic Sans MS" panose="030F0702030302020204" pitchFamily="66" charset="0"/>
              </a:rPr>
              <a:t>69 р. </a:t>
            </a:r>
            <a:r>
              <a:rPr lang="uk-UA" sz="2400" b="1" dirty="0">
                <a:latin typeface="Comic Sans MS" panose="030F0702030302020204" pitchFamily="66" charset="0"/>
              </a:rPr>
              <a:t>тривалість життя (середній показник)</a:t>
            </a:r>
          </a:p>
          <a:p>
            <a:pPr algn="ctr" fontAlgn="base"/>
            <a:r>
              <a:rPr lang="uk-UA" sz="2400" b="1" dirty="0">
                <a:latin typeface="Comic Sans MS" panose="030F0702030302020204" pitchFamily="66" charset="0"/>
              </a:rPr>
              <a:t>2015 р. - </a:t>
            </a:r>
            <a:r>
              <a:rPr lang="uk-UA" sz="2400" b="1" dirty="0">
                <a:solidFill>
                  <a:srgbClr val="007F7F"/>
                </a:solidFill>
                <a:latin typeface="Comic Sans MS" panose="030F0702030302020204" pitchFamily="66" charset="0"/>
              </a:rPr>
              <a:t>71 р. </a:t>
            </a:r>
            <a:r>
              <a:rPr lang="uk-UA" sz="2400" b="1" dirty="0">
                <a:latin typeface="Comic Sans MS" panose="030F0702030302020204" pitchFamily="66" charset="0"/>
              </a:rPr>
              <a:t>тривалість життя (середній показник)</a:t>
            </a:r>
            <a:endParaRPr lang="uk-UA" sz="2400" b="1" i="0" dirty="0">
              <a:effectLst/>
              <a:latin typeface="Comic Sans MS" panose="030F0702030302020204" pitchFamily="66" charset="0"/>
            </a:endParaRPr>
          </a:p>
        </p:txBody>
      </p:sp>
      <p:sp>
        <p:nvSpPr>
          <p:cNvPr id="5" name="Прямоугольник 4"/>
          <p:cNvSpPr/>
          <p:nvPr/>
        </p:nvSpPr>
        <p:spPr>
          <a:xfrm>
            <a:off x="391834" y="3000307"/>
            <a:ext cx="5446486" cy="1569660"/>
          </a:xfrm>
          <a:prstGeom prst="rect">
            <a:avLst/>
          </a:prstGeom>
          <a:solidFill>
            <a:schemeClr val="bg1"/>
          </a:solidFill>
          <a:ln>
            <a:solidFill>
              <a:srgbClr val="002060"/>
            </a:solidFill>
          </a:ln>
        </p:spPr>
        <p:txBody>
          <a:bodyPr wrap="square">
            <a:spAutoFit/>
          </a:bodyPr>
          <a:lstStyle/>
          <a:p>
            <a:pPr fontAlgn="base"/>
            <a:r>
              <a:rPr lang="uk-UA" sz="2400" b="1" dirty="0">
                <a:latin typeface="Comic Sans MS" panose="030F0702030302020204" pitchFamily="66" charset="0"/>
              </a:rPr>
              <a:t>1991 р. - </a:t>
            </a:r>
            <a:r>
              <a:rPr lang="uk-UA" sz="2400" b="1" dirty="0">
                <a:solidFill>
                  <a:srgbClr val="E06A00"/>
                </a:solidFill>
                <a:latin typeface="Comic Sans MS" panose="030F0702030302020204" pitchFamily="66" charset="0"/>
              </a:rPr>
              <a:t>64,6 р.</a:t>
            </a:r>
            <a:r>
              <a:rPr lang="uk-UA" sz="2400" b="1" dirty="0">
                <a:solidFill>
                  <a:srgbClr val="404040"/>
                </a:solidFill>
                <a:latin typeface="Comic Sans MS" panose="030F0702030302020204" pitchFamily="66" charset="0"/>
              </a:rPr>
              <a:t> </a:t>
            </a:r>
            <a:r>
              <a:rPr lang="uk-UA" sz="2400" b="1" dirty="0">
                <a:latin typeface="Comic Sans MS" panose="030F0702030302020204" pitchFamily="66" charset="0"/>
              </a:rPr>
              <a:t>очікувана тривалість життя чоловіків;</a:t>
            </a:r>
          </a:p>
          <a:p>
            <a:pPr fontAlgn="base"/>
            <a:r>
              <a:rPr lang="uk-UA" sz="2400" b="1" dirty="0">
                <a:latin typeface="Comic Sans MS" panose="030F0702030302020204" pitchFamily="66" charset="0"/>
              </a:rPr>
              <a:t>2015 р. - </a:t>
            </a:r>
            <a:r>
              <a:rPr lang="uk-UA" sz="2400" b="1" dirty="0">
                <a:solidFill>
                  <a:srgbClr val="E06A00"/>
                </a:solidFill>
                <a:latin typeface="Comic Sans MS" panose="030F0702030302020204" pitchFamily="66" charset="0"/>
              </a:rPr>
              <a:t>66,3</a:t>
            </a:r>
            <a:r>
              <a:rPr lang="uk-UA" sz="2400" b="1" dirty="0">
                <a:solidFill>
                  <a:srgbClr val="404040"/>
                </a:solidFill>
                <a:latin typeface="Comic Sans MS" panose="030F0702030302020204" pitchFamily="66" charset="0"/>
              </a:rPr>
              <a:t> </a:t>
            </a:r>
            <a:r>
              <a:rPr lang="uk-UA" sz="2400" b="1" dirty="0">
                <a:solidFill>
                  <a:srgbClr val="E06A00"/>
                </a:solidFill>
                <a:latin typeface="Comic Sans MS" panose="030F0702030302020204" pitchFamily="66" charset="0"/>
              </a:rPr>
              <a:t> р. </a:t>
            </a:r>
            <a:r>
              <a:rPr lang="uk-UA" sz="2400" b="1" dirty="0">
                <a:latin typeface="Comic Sans MS" panose="030F0702030302020204" pitchFamily="66" charset="0"/>
              </a:rPr>
              <a:t>очікувана тривалість життя чоловіків. </a:t>
            </a:r>
          </a:p>
        </p:txBody>
      </p:sp>
      <p:sp>
        <p:nvSpPr>
          <p:cNvPr id="6" name="Прямоугольник 5"/>
          <p:cNvSpPr/>
          <p:nvPr/>
        </p:nvSpPr>
        <p:spPr>
          <a:xfrm>
            <a:off x="391834" y="4901737"/>
            <a:ext cx="5446486" cy="1569660"/>
          </a:xfrm>
          <a:prstGeom prst="rect">
            <a:avLst/>
          </a:prstGeom>
          <a:solidFill>
            <a:schemeClr val="bg1"/>
          </a:solidFill>
          <a:ln>
            <a:solidFill>
              <a:srgbClr val="002060"/>
            </a:solidFill>
          </a:ln>
        </p:spPr>
        <p:txBody>
          <a:bodyPr wrap="square">
            <a:spAutoFit/>
          </a:bodyPr>
          <a:lstStyle/>
          <a:p>
            <a:pPr fontAlgn="base"/>
            <a:r>
              <a:rPr lang="uk-UA" sz="2400" b="1" dirty="0">
                <a:latin typeface="Comic Sans MS" panose="030F0702030302020204" pitchFamily="66" charset="0"/>
              </a:rPr>
              <a:t>1991 р. - </a:t>
            </a:r>
            <a:r>
              <a:rPr lang="uk-UA" sz="2400" b="1" dirty="0">
                <a:solidFill>
                  <a:srgbClr val="E06A00"/>
                </a:solidFill>
                <a:latin typeface="Comic Sans MS" panose="030F0702030302020204" pitchFamily="66" charset="0"/>
              </a:rPr>
              <a:t>74,2</a:t>
            </a:r>
            <a:r>
              <a:rPr lang="uk-UA" sz="2400" b="1" dirty="0">
                <a:solidFill>
                  <a:srgbClr val="404040"/>
                </a:solidFill>
                <a:latin typeface="Comic Sans MS" panose="030F0702030302020204" pitchFamily="66" charset="0"/>
              </a:rPr>
              <a:t> </a:t>
            </a:r>
            <a:r>
              <a:rPr lang="uk-UA" sz="2400" b="1" dirty="0">
                <a:solidFill>
                  <a:srgbClr val="E06A00"/>
                </a:solidFill>
                <a:latin typeface="Comic Sans MS" panose="030F0702030302020204" pitchFamily="66" charset="0"/>
              </a:rPr>
              <a:t> р.</a:t>
            </a:r>
            <a:r>
              <a:rPr lang="uk-UA" sz="2400" b="1" dirty="0">
                <a:solidFill>
                  <a:srgbClr val="404040"/>
                </a:solidFill>
                <a:latin typeface="Comic Sans MS" panose="030F0702030302020204" pitchFamily="66" charset="0"/>
              </a:rPr>
              <a:t> </a:t>
            </a:r>
            <a:r>
              <a:rPr lang="uk-UA" sz="2400" b="1" dirty="0">
                <a:latin typeface="Comic Sans MS" panose="030F0702030302020204" pitchFamily="66" charset="0"/>
              </a:rPr>
              <a:t>очікувана тривалість життя жінок</a:t>
            </a:r>
          </a:p>
          <a:p>
            <a:pPr fontAlgn="base"/>
            <a:r>
              <a:rPr lang="uk-UA" sz="2400" b="1" dirty="0">
                <a:latin typeface="Comic Sans MS" panose="030F0702030302020204" pitchFamily="66" charset="0"/>
              </a:rPr>
              <a:t>2015 р. - </a:t>
            </a:r>
            <a:r>
              <a:rPr lang="uk-UA" sz="2400" b="1" dirty="0">
                <a:solidFill>
                  <a:srgbClr val="E06A00"/>
                </a:solidFill>
                <a:latin typeface="Comic Sans MS" panose="030F0702030302020204" pitchFamily="66" charset="0"/>
              </a:rPr>
              <a:t>76,3</a:t>
            </a:r>
            <a:r>
              <a:rPr lang="uk-UA" sz="2400" b="1" dirty="0">
                <a:solidFill>
                  <a:srgbClr val="404040"/>
                </a:solidFill>
                <a:latin typeface="Comic Sans MS" panose="030F0702030302020204" pitchFamily="66" charset="0"/>
              </a:rPr>
              <a:t> </a:t>
            </a:r>
            <a:r>
              <a:rPr lang="uk-UA" sz="2400" b="1" dirty="0">
                <a:solidFill>
                  <a:srgbClr val="E06A00"/>
                </a:solidFill>
                <a:latin typeface="Comic Sans MS" panose="030F0702030302020204" pitchFamily="66" charset="0"/>
              </a:rPr>
              <a:t> р.</a:t>
            </a:r>
            <a:r>
              <a:rPr lang="uk-UA" sz="2400" b="1" dirty="0">
                <a:solidFill>
                  <a:srgbClr val="404040"/>
                </a:solidFill>
                <a:latin typeface="Comic Sans MS" panose="030F0702030302020204" pitchFamily="66" charset="0"/>
              </a:rPr>
              <a:t> </a:t>
            </a:r>
            <a:r>
              <a:rPr lang="uk-UA" sz="2400" b="1" dirty="0">
                <a:latin typeface="Comic Sans MS" panose="030F0702030302020204" pitchFamily="66" charset="0"/>
              </a:rPr>
              <a:t>очікувана тривалість життя жінок, </a:t>
            </a:r>
          </a:p>
        </p:txBody>
      </p:sp>
      <p:pic>
        <p:nvPicPr>
          <p:cNvPr id="1026" name="Picture 2" descr="Чому жодні інші літні люди не дратують нас так сильно, як наші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77337" y="3176524"/>
            <a:ext cx="5846149" cy="3045263"/>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391834" y="667908"/>
            <a:ext cx="11531652" cy="984885"/>
          </a:xfrm>
          <a:prstGeom prst="rect">
            <a:avLst/>
          </a:prstGeom>
          <a:solidFill>
            <a:schemeClr val="bg1"/>
          </a:solidFill>
          <a:ln>
            <a:solidFill>
              <a:schemeClr val="accent1"/>
            </a:solidFill>
          </a:ln>
        </p:spPr>
        <p:txBody>
          <a:bodyPr wrap="square">
            <a:spAutoFit/>
          </a:bodyPr>
          <a:lstStyle/>
          <a:p>
            <a:r>
              <a:rPr lang="uk-UA" b="1" dirty="0">
                <a:latin typeface="Comic Sans MS" panose="030F0702030302020204" pitchFamily="66" charset="0"/>
              </a:rPr>
              <a:t>В Україні частка людей пенсійного віку в цей період становила 23 % (у сільській </a:t>
            </a:r>
            <a:r>
              <a:rPr lang="uk-UA" sz="2000" b="1" dirty="0">
                <a:latin typeface="Comic Sans MS" panose="030F0702030302020204" pitchFamily="66" charset="0"/>
              </a:rPr>
              <a:t>місцевості ще вище</a:t>
            </a:r>
            <a:r>
              <a:rPr lang="uk-UA" b="1" dirty="0">
                <a:latin typeface="Comic Sans MS" panose="030F0702030302020204" pitchFamily="66" charset="0"/>
              </a:rPr>
              <a:t> — 29 %), а молоді — 22,9 % від загальної кількості населення країни. У той же час стрім-ко скоротилася середня тривалість життя. </a:t>
            </a:r>
          </a:p>
        </p:txBody>
      </p:sp>
    </p:spTree>
    <p:extLst>
      <p:ext uri="{BB962C8B-B14F-4D97-AF65-F5344CB8AC3E}">
        <p14:creationId xmlns:p14="http://schemas.microsoft.com/office/powerpoint/2010/main" val="35648770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0291"/>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334294" y="675785"/>
            <a:ext cx="11228441" cy="1107996"/>
          </a:xfrm>
          <a:prstGeom prst="rect">
            <a:avLst/>
          </a:prstGeom>
          <a:ln>
            <a:solidFill>
              <a:schemeClr val="accent1"/>
            </a:solidFill>
          </a:ln>
        </p:spPr>
        <p:txBody>
          <a:bodyPr wrap="square">
            <a:spAutoFit/>
          </a:bodyPr>
          <a:lstStyle/>
          <a:p>
            <a:r>
              <a:rPr lang="uk-UA" sz="2200" b="1" dirty="0">
                <a:latin typeface="Comic Sans MS" panose="030F0702030302020204" pitchFamily="66" charset="0"/>
              </a:rPr>
              <a:t>На ситуацію у складі населення в цей період вплинули міграційні процеси. Україна стала відкритою в межах існуючого права для в’їзду, перебування і пересування через її територію іноземних громадян. </a:t>
            </a:r>
          </a:p>
        </p:txBody>
      </p:sp>
      <p:sp>
        <p:nvSpPr>
          <p:cNvPr id="4" name="Прямоугольник 3"/>
          <p:cNvSpPr/>
          <p:nvPr/>
        </p:nvSpPr>
        <p:spPr>
          <a:xfrm>
            <a:off x="637055" y="55307"/>
            <a:ext cx="10875093" cy="461665"/>
          </a:xfrm>
          <a:prstGeom prst="rect">
            <a:avLst/>
          </a:prstGeom>
          <a:solidFill>
            <a:schemeClr val="bg1"/>
          </a:solidFill>
          <a:ln>
            <a:solidFill>
              <a:srgbClr val="002060"/>
            </a:solidFill>
          </a:ln>
        </p:spPr>
        <p:txBody>
          <a:bodyPr wrap="none">
            <a:spAutoFit/>
          </a:bodyPr>
          <a:lstStyle/>
          <a:p>
            <a:pPr fontAlgn="base"/>
            <a:r>
              <a:rPr lang="ru-RU" sz="2400" b="1" dirty="0">
                <a:latin typeface="Comic Sans MS" panose="030F0702030302020204" pitchFamily="66" charset="0"/>
              </a:rPr>
              <a:t>  МІГРАЦІЙНІ ПРОЦЕСИ ЯК ЧИННИК ДЕМОГРАФІЧНОЇ СИТУАЦІЇ </a:t>
            </a:r>
            <a:endParaRPr lang="ru-RU" sz="2400" b="1" i="0" dirty="0">
              <a:effectLst/>
              <a:latin typeface="Comic Sans MS" panose="030F0702030302020204" pitchFamily="66" charset="0"/>
            </a:endParaRPr>
          </a:p>
        </p:txBody>
      </p:sp>
      <p:sp>
        <p:nvSpPr>
          <p:cNvPr id="3" name="Прямоугольник 2"/>
          <p:cNvSpPr/>
          <p:nvPr/>
        </p:nvSpPr>
        <p:spPr>
          <a:xfrm>
            <a:off x="334294" y="1942594"/>
            <a:ext cx="11228442" cy="1446550"/>
          </a:xfrm>
          <a:prstGeom prst="rect">
            <a:avLst/>
          </a:prstGeom>
          <a:ln>
            <a:solidFill>
              <a:schemeClr val="accent1"/>
            </a:solidFill>
          </a:ln>
        </p:spPr>
        <p:txBody>
          <a:bodyPr wrap="square">
            <a:spAutoFit/>
          </a:bodyPr>
          <a:lstStyle/>
          <a:p>
            <a:r>
              <a:rPr lang="uk-UA" sz="2200" b="1" dirty="0">
                <a:latin typeface="Comic Sans MS" panose="030F0702030302020204" pitchFamily="66" charset="0"/>
              </a:rPr>
              <a:t>Серед них — колишні військовослужбовці Збройних Сил СРСР, репресовані українці, що перебували на засланні, депортовані народи. </a:t>
            </a:r>
          </a:p>
          <a:p>
            <a:r>
              <a:rPr lang="uk-UA" sz="2200" b="1" dirty="0">
                <a:latin typeface="Comic Sans MS" panose="030F0702030302020204" pitchFamily="66" charset="0"/>
              </a:rPr>
              <a:t>У 1991—1996 рр. в Україну з колишніх республік Союзу прибуло 1,2 млн осіб. Надалі цей потік значно скоротився</a:t>
            </a:r>
            <a:r>
              <a:rPr lang="en-US" sz="2200" b="1" dirty="0">
                <a:latin typeface="Comic Sans MS" panose="030F0702030302020204" pitchFamily="66" charset="0"/>
              </a:rPr>
              <a:t>. </a:t>
            </a:r>
          </a:p>
        </p:txBody>
      </p:sp>
      <p:sp>
        <p:nvSpPr>
          <p:cNvPr id="5" name="Прямоугольник 4"/>
          <p:cNvSpPr/>
          <p:nvPr/>
        </p:nvSpPr>
        <p:spPr>
          <a:xfrm>
            <a:off x="637054" y="3547957"/>
            <a:ext cx="10875093" cy="2308324"/>
          </a:xfrm>
          <a:prstGeom prst="rect">
            <a:avLst/>
          </a:prstGeom>
        </p:spPr>
        <p:txBody>
          <a:bodyPr wrap="square">
            <a:spAutoFit/>
          </a:bodyPr>
          <a:lstStyle/>
          <a:p>
            <a:r>
              <a:rPr lang="uk-UA" b="1" dirty="0">
                <a:latin typeface="Open Sans"/>
              </a:rPr>
              <a:t>Міграційний приріст 1990 року дав 1,5% (до УРСР в’їхало 78 тис. людей), 1992 року – 5,6% (288 тис.), а 2000 року – 2,7% (емігрували 134 тис. українців). Тут загальний приріст кількості населення перших років незалежності забезпечував активна імміграція до України. Можна виділити кілька груп, які прибули: кримські татари (250 тис.) та інші репатріанти; трудові мігранти, що походили з УРСР, та жили й працювали в різних регіонах СРСР (працівники середньоазійської цілини, нафтовики Півночі, будівельники </a:t>
            </a:r>
            <a:r>
              <a:rPr lang="uk-UA" b="1" dirty="0" err="1">
                <a:latin typeface="Open Sans"/>
              </a:rPr>
              <a:t>БАМу</a:t>
            </a:r>
            <a:r>
              <a:rPr lang="uk-UA" b="1" dirty="0">
                <a:latin typeface="Open Sans"/>
              </a:rPr>
              <a:t>, військовослужбовці та інші); біженці з різних куточків СРСР, які стали жертвами етнічних конфліктів (Закавказзя, Придністров’я тощо).</a:t>
            </a:r>
            <a:endParaRPr lang="uk-UA" b="1" dirty="0"/>
          </a:p>
        </p:txBody>
      </p:sp>
    </p:spTree>
    <p:extLst>
      <p:ext uri="{BB962C8B-B14F-4D97-AF65-F5344CB8AC3E}">
        <p14:creationId xmlns:p14="http://schemas.microsoft.com/office/powerpoint/2010/main" val="30443285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03" y="-18664"/>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99845" y="278392"/>
            <a:ext cx="11421716" cy="1015663"/>
          </a:xfrm>
          <a:prstGeom prst="rect">
            <a:avLst/>
          </a:prstGeom>
          <a:solidFill>
            <a:schemeClr val="bg1"/>
          </a:solidFill>
          <a:ln>
            <a:solidFill>
              <a:srgbClr val="002060"/>
            </a:solidFill>
          </a:ln>
        </p:spPr>
        <p:txBody>
          <a:bodyPr wrap="none" rtlCol="0">
            <a:spAutoFit/>
          </a:bodyPr>
          <a:lstStyle/>
          <a:p>
            <a:r>
              <a:rPr lang="uk-UA" sz="2000" b="1" dirty="0">
                <a:latin typeface="Comic Sans MS" panose="030F0702030302020204" pitchFamily="66" charset="0"/>
              </a:rPr>
              <a:t>Водночас з України стали більше виїжджати.</a:t>
            </a:r>
          </a:p>
          <a:p>
            <a:r>
              <a:rPr lang="uk-UA" sz="2000" b="1" dirty="0">
                <a:latin typeface="Comic Sans MS" panose="030F0702030302020204" pitchFamily="66" charset="0"/>
              </a:rPr>
              <a:t>За останніми оцінками за кордоном перебуває 6,6 млн. громадян України. Це, як</a:t>
            </a:r>
          </a:p>
          <a:p>
            <a:r>
              <a:rPr lang="uk-UA" sz="2000" b="1" dirty="0">
                <a:latin typeface="Comic Sans MS" panose="030F0702030302020204" pitchFamily="66" charset="0"/>
              </a:rPr>
              <a:t>правило, трудові мігранти в Росії, Польщі, Італії, Іспанії, Чехії, Греції, Португалії ін.</a:t>
            </a:r>
            <a:endParaRPr lang="en-US" sz="2000" b="1" dirty="0">
              <a:latin typeface="Comic Sans MS" panose="030F0702030302020204" pitchFamily="66" charset="0"/>
            </a:endParaRPr>
          </a:p>
        </p:txBody>
      </p:sp>
      <p:sp>
        <p:nvSpPr>
          <p:cNvPr id="7" name="TextBox 6"/>
          <p:cNvSpPr txBox="1"/>
          <p:nvPr/>
        </p:nvSpPr>
        <p:spPr>
          <a:xfrm>
            <a:off x="398651" y="1463167"/>
            <a:ext cx="11422909" cy="1015663"/>
          </a:xfrm>
          <a:prstGeom prst="rect">
            <a:avLst/>
          </a:prstGeom>
          <a:solidFill>
            <a:schemeClr val="bg1"/>
          </a:solidFill>
          <a:ln>
            <a:solidFill>
              <a:srgbClr val="002060"/>
            </a:solidFill>
          </a:ln>
        </p:spPr>
        <p:txBody>
          <a:bodyPr wrap="square" rtlCol="0">
            <a:spAutoFit/>
          </a:bodyPr>
          <a:lstStyle/>
          <a:p>
            <a:r>
              <a:rPr lang="uk-UA" sz="2000" b="1" dirty="0">
                <a:latin typeface="Arial Black" panose="020B0A04020102020204" pitchFamily="34" charset="0"/>
              </a:rPr>
              <a:t>«Відплив умів» </a:t>
            </a:r>
            <a:r>
              <a:rPr lang="uk-UA" sz="2000" b="1" dirty="0">
                <a:latin typeface="Comic Sans MS" panose="030F0702030302020204" pitchFamily="66" charset="0"/>
              </a:rPr>
              <a:t>- процес масової міграції, при якій з країни або регіону від'їжджають фахівці, вчені і кваліфіковані  робітники з політичних, економічних, релігійних або інших причин.</a:t>
            </a:r>
            <a:endParaRPr lang="en-US" sz="2000" b="1" dirty="0">
              <a:latin typeface="Comic Sans MS" panose="030F0702030302020204" pitchFamily="66" charset="0"/>
            </a:endParaRPr>
          </a:p>
        </p:txBody>
      </p:sp>
      <p:sp>
        <p:nvSpPr>
          <p:cNvPr id="8" name="TextBox 7"/>
          <p:cNvSpPr txBox="1"/>
          <p:nvPr/>
        </p:nvSpPr>
        <p:spPr>
          <a:xfrm>
            <a:off x="197866" y="3960661"/>
            <a:ext cx="7981672" cy="2246769"/>
          </a:xfrm>
          <a:prstGeom prst="rect">
            <a:avLst/>
          </a:prstGeom>
          <a:solidFill>
            <a:schemeClr val="bg1"/>
          </a:solidFill>
          <a:ln>
            <a:solidFill>
              <a:srgbClr val="002060"/>
            </a:solidFill>
          </a:ln>
        </p:spPr>
        <p:txBody>
          <a:bodyPr wrap="none" rtlCol="0">
            <a:spAutoFit/>
          </a:bodyPr>
          <a:lstStyle/>
          <a:p>
            <a:r>
              <a:rPr lang="uk-UA" sz="2000" b="1" dirty="0">
                <a:latin typeface="Comic Sans MS" panose="030F0702030302020204" pitchFamily="66" charset="0"/>
              </a:rPr>
              <a:t>В той же час через Україну йде частина міграційних потоків</a:t>
            </a:r>
          </a:p>
          <a:p>
            <a:r>
              <a:rPr lang="uk-UA" sz="2000" b="1" dirty="0">
                <a:latin typeface="Comic Sans MS" panose="030F0702030302020204" pitchFamily="66" charset="0"/>
              </a:rPr>
              <a:t>В Україну з країн близького та далекого зарубіжжя. Україна</a:t>
            </a:r>
          </a:p>
          <a:p>
            <a:r>
              <a:rPr lang="uk-UA" sz="2000" b="1" dirty="0">
                <a:latin typeface="Comic Sans MS" panose="030F0702030302020204" pitchFamily="66" charset="0"/>
              </a:rPr>
              <a:t>вперше за всю свою історію зіткнулася з проблемою масо-</a:t>
            </a:r>
          </a:p>
          <a:p>
            <a:r>
              <a:rPr lang="uk-UA" sz="2000" b="1" dirty="0" err="1">
                <a:latin typeface="Comic Sans MS" panose="030F0702030302020204" pitchFamily="66" charset="0"/>
              </a:rPr>
              <a:t>вого</a:t>
            </a:r>
            <a:r>
              <a:rPr lang="uk-UA" sz="2000" b="1" dirty="0">
                <a:latin typeface="Comic Sans MS" panose="030F0702030302020204" pitchFamily="66" charset="0"/>
              </a:rPr>
              <a:t> в'їзду іноземних громадян. Приблизно 200 тисяч осіб </a:t>
            </a:r>
          </a:p>
          <a:p>
            <a:r>
              <a:rPr lang="uk-UA" sz="2000" b="1" dirty="0">
                <a:latin typeface="Comic Sans MS" panose="030F0702030302020204" pitchFamily="66" charset="0"/>
              </a:rPr>
              <a:t>щорічно оселяються на постійне проживання і серед них</a:t>
            </a:r>
          </a:p>
          <a:p>
            <a:r>
              <a:rPr lang="uk-UA" sz="2000" b="1" dirty="0">
                <a:latin typeface="Comic Sans MS" panose="030F0702030302020204" pitchFamily="66" charset="0"/>
              </a:rPr>
              <a:t>біженці із країн СНД, Африки, Південно-Східної Азії та </a:t>
            </a:r>
          </a:p>
          <a:p>
            <a:r>
              <a:rPr lang="uk-UA" sz="2000" b="1" dirty="0">
                <a:latin typeface="Comic Sans MS" panose="030F0702030302020204" pitchFamily="66" charset="0"/>
              </a:rPr>
              <a:t>Близького Сходу. Також це потоки транзиту в країни ЄС.</a:t>
            </a:r>
          </a:p>
        </p:txBody>
      </p:sp>
      <p:sp>
        <p:nvSpPr>
          <p:cNvPr id="9" name="TextBox 8"/>
          <p:cNvSpPr txBox="1"/>
          <p:nvPr/>
        </p:nvSpPr>
        <p:spPr>
          <a:xfrm>
            <a:off x="197867" y="2738769"/>
            <a:ext cx="7981672" cy="1015663"/>
          </a:xfrm>
          <a:prstGeom prst="rect">
            <a:avLst/>
          </a:prstGeom>
          <a:solidFill>
            <a:schemeClr val="bg1"/>
          </a:solidFill>
          <a:ln>
            <a:solidFill>
              <a:srgbClr val="002060"/>
            </a:solidFill>
          </a:ln>
        </p:spPr>
        <p:txBody>
          <a:bodyPr wrap="square" rtlCol="0">
            <a:spAutoFit/>
          </a:bodyPr>
          <a:lstStyle/>
          <a:p>
            <a:r>
              <a:rPr lang="uk-UA" sz="2000" b="1" dirty="0">
                <a:latin typeface="Comic Sans MS" panose="030F0702030302020204" pitchFamily="66" charset="0"/>
              </a:rPr>
              <a:t>Значний міграційний потік громадян України зумовлений</a:t>
            </a:r>
          </a:p>
          <a:p>
            <a:r>
              <a:rPr lang="uk-UA" sz="2000" b="1" dirty="0">
                <a:latin typeface="Comic Sans MS" panose="030F0702030302020204" pitchFamily="66" charset="0"/>
              </a:rPr>
              <a:t>протистоянням та окупацією Сходу і Криму. Це значно </a:t>
            </a:r>
          </a:p>
          <a:p>
            <a:r>
              <a:rPr lang="uk-UA" sz="2000" b="1" dirty="0">
                <a:latin typeface="Comic Sans MS" panose="030F0702030302020204" pitchFamily="66" charset="0"/>
              </a:rPr>
              <a:t>вплинуло на зменшення населення 2014-2019 рр.</a:t>
            </a:r>
            <a:endParaRPr lang="en-US" sz="2000" b="1" dirty="0">
              <a:latin typeface="Comic Sans MS" panose="030F0702030302020204" pitchFamily="66" charset="0"/>
            </a:endParaRPr>
          </a:p>
        </p:txBody>
      </p:sp>
      <p:pic>
        <p:nvPicPr>
          <p:cNvPr id="1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1937" y="3008963"/>
            <a:ext cx="3742367" cy="26033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980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580103" y="3405440"/>
            <a:ext cx="11031793" cy="2677656"/>
          </a:xfrm>
          <a:prstGeom prst="rect">
            <a:avLst/>
          </a:prstGeom>
          <a:solidFill>
            <a:schemeClr val="bg1"/>
          </a:solidFill>
          <a:ln>
            <a:solidFill>
              <a:srgbClr val="002060"/>
            </a:solidFill>
          </a:ln>
        </p:spPr>
        <p:txBody>
          <a:bodyPr wrap="square">
            <a:spAutoFit/>
          </a:bodyPr>
          <a:lstStyle/>
          <a:p>
            <a:r>
              <a:rPr lang="uk-UA" sz="2400" b="1" dirty="0">
                <a:solidFill>
                  <a:srgbClr val="000000"/>
                </a:solidFill>
                <a:latin typeface="Arial Black" panose="020B0A04020102020204" pitchFamily="34" charset="0"/>
              </a:rPr>
              <a:t>ВИСНОВКИ.</a:t>
            </a:r>
            <a:r>
              <a:rPr lang="uk-UA" sz="2400" b="1" dirty="0">
                <a:solidFill>
                  <a:srgbClr val="000000"/>
                </a:solidFill>
                <a:latin typeface="Comic Sans MS" panose="030F0702030302020204" pitchFamily="66" charset="0"/>
              </a:rPr>
              <a:t> </a:t>
            </a:r>
          </a:p>
          <a:p>
            <a:r>
              <a:rPr lang="uk-UA" sz="2400" b="1" dirty="0">
                <a:solidFill>
                  <a:srgbClr val="000000"/>
                </a:solidFill>
                <a:latin typeface="Comic Sans MS" panose="030F0702030302020204" pitchFamily="66" charset="0"/>
              </a:rPr>
              <a:t>     Демографічна криза може перетворитись на демографічну ката-строфу, коли соціальний механізм відтворення нації вщент </a:t>
            </a:r>
            <a:r>
              <a:rPr lang="uk-UA" sz="2400" b="1" dirty="0" err="1">
                <a:solidFill>
                  <a:srgbClr val="000000"/>
                </a:solidFill>
                <a:latin typeface="Comic Sans MS" panose="030F0702030302020204" pitchFamily="66" charset="0"/>
              </a:rPr>
              <a:t>руйнуєть</a:t>
            </a:r>
            <a:r>
              <a:rPr lang="uk-UA" sz="2400" b="1" dirty="0">
                <a:solidFill>
                  <a:srgbClr val="000000"/>
                </a:solidFill>
                <a:latin typeface="Comic Sans MS" panose="030F0702030302020204" pitchFamily="66" charset="0"/>
              </a:rPr>
              <a:t>- ся, а вся структура суспільного життя надовго втратить свою </a:t>
            </a:r>
            <a:r>
              <a:rPr lang="uk-UA" sz="2400" b="1" dirty="0" err="1">
                <a:solidFill>
                  <a:srgbClr val="000000"/>
                </a:solidFill>
                <a:latin typeface="Comic Sans MS" panose="030F0702030302020204" pitchFamily="66" charset="0"/>
              </a:rPr>
              <a:t>особли-ву</a:t>
            </a:r>
            <a:r>
              <a:rPr lang="uk-UA" sz="2400" b="1" dirty="0">
                <a:solidFill>
                  <a:srgbClr val="000000"/>
                </a:solidFill>
                <a:latin typeface="Comic Sans MS" panose="030F0702030302020204" pitchFamily="66" charset="0"/>
              </a:rPr>
              <a:t> системну (емерджентну) властивість, тобто здатність зберігати міру відтворення конкретно історичного населення як єдності досягнутої якості і кількості.</a:t>
            </a:r>
            <a:endParaRPr lang="en-US" sz="2400" b="1" dirty="0">
              <a:latin typeface="Comic Sans MS" panose="030F0702030302020204" pitchFamily="66" charset="0"/>
            </a:endParaRPr>
          </a:p>
        </p:txBody>
      </p:sp>
      <p:sp>
        <p:nvSpPr>
          <p:cNvPr id="5" name="Прямоугольник 4"/>
          <p:cNvSpPr/>
          <p:nvPr/>
        </p:nvSpPr>
        <p:spPr>
          <a:xfrm>
            <a:off x="580103" y="363892"/>
            <a:ext cx="11031793" cy="2677656"/>
          </a:xfrm>
          <a:prstGeom prst="rect">
            <a:avLst/>
          </a:prstGeom>
          <a:solidFill>
            <a:schemeClr val="bg1"/>
          </a:solidFill>
          <a:ln>
            <a:solidFill>
              <a:schemeClr val="accent1"/>
            </a:solidFill>
          </a:ln>
        </p:spPr>
        <p:txBody>
          <a:bodyPr wrap="square">
            <a:spAutoFit/>
          </a:bodyPr>
          <a:lstStyle/>
          <a:p>
            <a:r>
              <a:rPr lang="uk-UA" sz="2400" b="1" dirty="0">
                <a:latin typeface="Comic Sans MS" panose="030F0702030302020204" pitchFamily="66" charset="0"/>
              </a:rPr>
              <a:t>  </a:t>
            </a:r>
            <a:r>
              <a:rPr lang="uk-UA" sz="2400" b="1" dirty="0">
                <a:latin typeface="Arial Black" panose="020B0A04020102020204" pitchFamily="34" charset="0"/>
              </a:rPr>
              <a:t>ВИСНОВКИ</a:t>
            </a:r>
            <a:r>
              <a:rPr lang="uk-UA" sz="2400" b="1" dirty="0">
                <a:latin typeface="Comic Sans MS" panose="030F0702030302020204" pitchFamily="66" charset="0"/>
              </a:rPr>
              <a:t>.</a:t>
            </a:r>
          </a:p>
          <a:p>
            <a:r>
              <a:rPr lang="uk-UA" sz="2400" b="1" dirty="0">
                <a:latin typeface="Comic Sans MS" panose="030F0702030302020204" pitchFamily="66" charset="0"/>
              </a:rPr>
              <a:t>  Різке зниження народжуваності означало гостру кризу сім’ї як соціального інституту. Кількість розлучень стала більшою за кількість шлюбів. </a:t>
            </a:r>
          </a:p>
          <a:p>
            <a:r>
              <a:rPr lang="uk-UA" sz="2400" b="1" dirty="0">
                <a:latin typeface="Comic Sans MS" panose="030F0702030302020204" pitchFamily="66" charset="0"/>
              </a:rPr>
              <a:t>  Помітне зменшення народжуваності підвищило показник старіння нації, що свідчило про збільшення питомої ваги людей старшого віку. </a:t>
            </a:r>
          </a:p>
        </p:txBody>
      </p:sp>
    </p:spTree>
    <p:extLst>
      <p:ext uri="{BB962C8B-B14F-4D97-AF65-F5344CB8AC3E}">
        <p14:creationId xmlns:p14="http://schemas.microsoft.com/office/powerpoint/2010/main" val="29815986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19"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2851840" y="0"/>
            <a:ext cx="6817892" cy="523220"/>
          </a:xfrm>
          <a:prstGeom prst="rect">
            <a:avLst/>
          </a:prstGeom>
          <a:solidFill>
            <a:srgbClr val="002060"/>
          </a:solidFill>
        </p:spPr>
        <p:txBody>
          <a:bodyPr wrap="none">
            <a:spAutoFit/>
          </a:bodyPr>
          <a:lstStyle/>
          <a:p>
            <a:r>
              <a:rPr lang="ru-RU" sz="2800" b="1" dirty="0">
                <a:solidFill>
                  <a:schemeClr val="bg1"/>
                </a:solidFill>
                <a:latin typeface="Arial Black" panose="020B0A04020102020204" pitchFamily="34" charset="0"/>
              </a:rPr>
              <a:t>2. ЕТНОСОЦІАЛЬНА СТРУКТУРА.</a:t>
            </a:r>
          </a:p>
        </p:txBody>
      </p:sp>
      <p:sp>
        <p:nvSpPr>
          <p:cNvPr id="2" name="Прямоугольник 1"/>
          <p:cNvSpPr/>
          <p:nvPr/>
        </p:nvSpPr>
        <p:spPr>
          <a:xfrm>
            <a:off x="334297" y="601620"/>
            <a:ext cx="11139948" cy="1015663"/>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Україна є багатонаціональною країною. На її території проживають представники понад 130 національностей, народностей та етнічних спільнот. Корінне населення - українці - складає 77,8% (понад 37 млн. осіб).</a:t>
            </a:r>
            <a:r>
              <a:rPr lang="uk-UA" sz="2000" dirty="0">
                <a:latin typeface="Comic Sans MS" panose="030F0702030302020204" pitchFamily="66" charset="0"/>
              </a:rPr>
              <a:t> </a:t>
            </a:r>
          </a:p>
        </p:txBody>
      </p:sp>
      <p:pic>
        <p:nvPicPr>
          <p:cNvPr id="5" name="Picture 5" descr="image004"/>
          <p:cNvPicPr>
            <a:picLocks noChangeAspect="1" noChangeArrowheads="1"/>
          </p:cNvPicPr>
          <p:nvPr/>
        </p:nvPicPr>
        <p:blipFill>
          <a:blip r:embed="rId3"/>
          <a:srcRect/>
          <a:stretch>
            <a:fillRect/>
          </a:stretch>
        </p:blipFill>
        <p:spPr bwMode="auto">
          <a:xfrm>
            <a:off x="2225040" y="2993566"/>
            <a:ext cx="3631897" cy="2281388"/>
          </a:xfrm>
          <a:prstGeom prst="rect">
            <a:avLst/>
          </a:prstGeom>
          <a:noFill/>
          <a:ln w="9525">
            <a:noFill/>
            <a:miter lim="800000"/>
            <a:headEnd/>
            <a:tailEnd/>
          </a:ln>
        </p:spPr>
      </p:pic>
      <p:pic>
        <p:nvPicPr>
          <p:cNvPr id="6" name="Picture 2" descr="Картинки по запросу населення україн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2401" y="3026781"/>
            <a:ext cx="3724569" cy="2248173"/>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327338" y="1705260"/>
            <a:ext cx="11116118" cy="1200329"/>
          </a:xfrm>
          <a:prstGeom prst="rect">
            <a:avLst/>
          </a:prstGeom>
          <a:ln>
            <a:solidFill>
              <a:srgbClr val="002060"/>
            </a:solidFill>
          </a:ln>
        </p:spPr>
        <p:txBody>
          <a:bodyPr wrap="square">
            <a:spAutoFit/>
          </a:bodyPr>
          <a:lstStyle/>
          <a:p>
            <a:r>
              <a:rPr lang="uk-UA" b="1" dirty="0">
                <a:latin typeface="Comic Sans MS" panose="030F0702030302020204" pitchFamily="66" charset="0"/>
              </a:rPr>
              <a:t>З 51,54 млн населення України, за переписом 1989 р., українців нараховувалося 37,4 млн осіб. Найбільші національні меншини складають росіяни (11,4 млн осіб), євреї (483,6 тис.), білоруси (440 тис.), молдавани (324,5 тис.), болгари (233 тис.), поляки (219,2 тис.), угорці (163 тис.), румуни (134,8 тис.), татари, греки, вірмени, цигани, німці, чехи, словаки та ін. </a:t>
            </a:r>
          </a:p>
        </p:txBody>
      </p:sp>
      <p:sp>
        <p:nvSpPr>
          <p:cNvPr id="8" name="Прямоугольник 7"/>
          <p:cNvSpPr/>
          <p:nvPr/>
        </p:nvSpPr>
        <p:spPr>
          <a:xfrm>
            <a:off x="315423" y="5396146"/>
            <a:ext cx="11139948" cy="923330"/>
          </a:xfrm>
          <a:prstGeom prst="rect">
            <a:avLst/>
          </a:prstGeom>
          <a:solidFill>
            <a:schemeClr val="bg1"/>
          </a:solidFill>
          <a:ln>
            <a:solidFill>
              <a:srgbClr val="002060"/>
            </a:solidFill>
          </a:ln>
        </p:spPr>
        <p:txBody>
          <a:bodyPr wrap="square">
            <a:spAutoFit/>
          </a:bodyPr>
          <a:lstStyle/>
          <a:p>
            <a:r>
              <a:rPr lang="uk-UA" b="1" dirty="0">
                <a:latin typeface="Comic Sans MS" panose="030F0702030302020204" pitchFamily="66" charset="0"/>
              </a:rPr>
              <a:t>За період незалежності в Україні відбулися докорінні зміни в кількісному складі національних меншин. Значно скоротилася кількість росіян, євреїв, угорців, греків, німців та ін. Натомість відбулося збільшення населення кримських татар, грузинів, азербайджанців, вірмен та ін.</a:t>
            </a:r>
          </a:p>
        </p:txBody>
      </p:sp>
    </p:spTree>
    <p:extLst>
      <p:ext uri="{BB962C8B-B14F-4D97-AF65-F5344CB8AC3E}">
        <p14:creationId xmlns:p14="http://schemas.microsoft.com/office/powerpoint/2010/main" val="3096271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637888" y="5597223"/>
            <a:ext cx="8916223" cy="830997"/>
          </a:xfrm>
          <a:prstGeom prst="rect">
            <a:avLst/>
          </a:prstGeom>
          <a:solidFill>
            <a:schemeClr val="bg1"/>
          </a:solidFill>
          <a:ln>
            <a:solidFill>
              <a:srgbClr val="002060"/>
            </a:solidFill>
          </a:ln>
        </p:spPr>
        <p:txBody>
          <a:bodyPr wrap="square">
            <a:spAutoFit/>
          </a:bodyPr>
          <a:lstStyle/>
          <a:p>
            <a:r>
              <a:rPr lang="uk-UA" sz="2400" dirty="0">
                <a:latin typeface="Arial Black" panose="020B0A04020102020204" pitchFamily="34" charset="0"/>
              </a:rPr>
              <a:t>На сьогодні в Україні діють сотні організацій національних меншин. </a:t>
            </a:r>
          </a:p>
        </p:txBody>
      </p:sp>
      <p:sp>
        <p:nvSpPr>
          <p:cNvPr id="5" name="Прямоугольник 4"/>
          <p:cNvSpPr/>
          <p:nvPr/>
        </p:nvSpPr>
        <p:spPr>
          <a:xfrm>
            <a:off x="629264" y="242572"/>
            <a:ext cx="10933472" cy="830997"/>
          </a:xfrm>
          <a:prstGeom prst="rect">
            <a:avLst/>
          </a:prstGeom>
          <a:solidFill>
            <a:schemeClr val="bg1"/>
          </a:solidFill>
          <a:ln>
            <a:solidFill>
              <a:srgbClr val="002060"/>
            </a:solidFill>
          </a:ln>
        </p:spPr>
        <p:txBody>
          <a:bodyPr wrap="square">
            <a:spAutoFit/>
          </a:bodyPr>
          <a:lstStyle/>
          <a:p>
            <a:r>
              <a:rPr lang="uk-UA" sz="2400" b="1" dirty="0">
                <a:latin typeface="Comic Sans MS" panose="030F0702030302020204" pitchFamily="66" charset="0"/>
              </a:rPr>
              <a:t>1 листопада 1991 р. - Верховна рада прийняла Декларацію прав національностей України. </a:t>
            </a:r>
          </a:p>
        </p:txBody>
      </p:sp>
      <p:sp>
        <p:nvSpPr>
          <p:cNvPr id="6" name="Прямоугольник 5"/>
          <p:cNvSpPr/>
          <p:nvPr/>
        </p:nvSpPr>
        <p:spPr>
          <a:xfrm>
            <a:off x="629265" y="1228584"/>
            <a:ext cx="10933472" cy="707886"/>
          </a:xfrm>
          <a:prstGeom prst="rect">
            <a:avLst/>
          </a:prstGeom>
        </p:spPr>
        <p:txBody>
          <a:bodyPr wrap="square">
            <a:spAutoFit/>
          </a:bodyPr>
          <a:lstStyle/>
          <a:p>
            <a:r>
              <a:rPr lang="uk-UA" sz="2000" b="1" dirty="0">
                <a:latin typeface="Comic Sans MS" panose="030F0702030302020204" pitchFamily="66" charset="0"/>
              </a:rPr>
              <a:t>У ній підкреслювалось, що в Україні всім народам, національним групам, </a:t>
            </a:r>
            <a:r>
              <a:rPr lang="uk-UA" sz="2000" b="1" dirty="0" err="1">
                <a:latin typeface="Comic Sans MS" panose="030F0702030302020204" pitchFamily="66" charset="0"/>
              </a:rPr>
              <a:t>грома-дянам</a:t>
            </a:r>
            <a:r>
              <a:rPr lang="uk-UA" sz="2000" b="1" dirty="0">
                <a:latin typeface="Comic Sans MS" panose="030F0702030302020204" pitchFamily="66" charset="0"/>
              </a:rPr>
              <a:t> гарантуються рівні економічні, політичні, соціальні й культурні права. </a:t>
            </a:r>
          </a:p>
        </p:txBody>
      </p:sp>
      <p:sp>
        <p:nvSpPr>
          <p:cNvPr id="7" name="Прямоугольник 6"/>
          <p:cNvSpPr/>
          <p:nvPr/>
        </p:nvSpPr>
        <p:spPr>
          <a:xfrm>
            <a:off x="1637887" y="2129577"/>
            <a:ext cx="8916223" cy="3231654"/>
          </a:xfrm>
          <a:prstGeom prst="rect">
            <a:avLst/>
          </a:prstGeom>
          <a:solidFill>
            <a:schemeClr val="bg1"/>
          </a:solidFill>
          <a:ln>
            <a:solidFill>
              <a:srgbClr val="002060"/>
            </a:solidFill>
          </a:ln>
        </p:spPr>
        <p:txBody>
          <a:bodyPr wrap="none">
            <a:spAutoFit/>
          </a:bodyPr>
          <a:lstStyle/>
          <a:p>
            <a:r>
              <a:rPr lang="uk-UA" sz="2400" b="1" dirty="0">
                <a:latin typeface="Comic Sans MS" panose="030F0702030302020204" pitchFamily="66" charset="0"/>
              </a:rPr>
              <a:t>Закон «Про національні меншини в Україні» зафіксував:</a:t>
            </a:r>
          </a:p>
          <a:p>
            <a:pPr marL="342900" indent="-342900">
              <a:buFont typeface="Wingdings" panose="05000000000000000000" pitchFamily="2" charset="2"/>
              <a:buChar char="Ø"/>
            </a:pPr>
            <a:r>
              <a:rPr lang="uk-UA" sz="2000" b="1" dirty="0">
                <a:latin typeface="Comic Sans MS" panose="030F0702030302020204" pitchFamily="66" charset="0"/>
              </a:rPr>
              <a:t>право кожного народу на культурно­-національну автономію, </a:t>
            </a:r>
          </a:p>
          <a:p>
            <a:pPr marL="342900" indent="-342900">
              <a:buFont typeface="Wingdings" panose="05000000000000000000" pitchFamily="2" charset="2"/>
              <a:buChar char="Ø"/>
            </a:pPr>
            <a:r>
              <a:rPr lang="uk-UA" sz="2000" b="1" dirty="0">
                <a:latin typeface="Comic Sans MS" panose="030F0702030302020204" pitchFamily="66" charset="0"/>
              </a:rPr>
              <a:t>творення своєї національної культури, </a:t>
            </a:r>
          </a:p>
          <a:p>
            <a:pPr marL="342900" indent="-342900">
              <a:buFont typeface="Wingdings" panose="05000000000000000000" pitchFamily="2" charset="2"/>
              <a:buChar char="Ø"/>
            </a:pPr>
            <a:r>
              <a:rPr lang="uk-UA" sz="2000" b="1" dirty="0">
                <a:latin typeface="Comic Sans MS" panose="030F0702030302020204" pitchFamily="66" charset="0"/>
              </a:rPr>
              <a:t>відродження історико­-культурних традицій, </a:t>
            </a:r>
          </a:p>
          <a:p>
            <a:pPr marL="342900" indent="-342900">
              <a:buFont typeface="Wingdings" panose="05000000000000000000" pitchFamily="2" charset="2"/>
              <a:buChar char="Ø"/>
            </a:pPr>
            <a:r>
              <a:rPr lang="uk-UA" sz="2000" b="1" dirty="0">
                <a:latin typeface="Comic Sans MS" panose="030F0702030302020204" pitchFamily="66" charset="0"/>
              </a:rPr>
              <a:t>використання національної символіки, </a:t>
            </a:r>
          </a:p>
          <a:p>
            <a:pPr marL="342900" indent="-342900">
              <a:buFont typeface="Wingdings" panose="05000000000000000000" pitchFamily="2" charset="2"/>
              <a:buChar char="Ø"/>
            </a:pPr>
            <a:r>
              <a:rPr lang="uk-UA" sz="2000" b="1" dirty="0">
                <a:latin typeface="Comic Sans MS" panose="030F0702030302020204" pitchFamily="66" charset="0"/>
              </a:rPr>
              <a:t>відзначення національних свят, </a:t>
            </a:r>
          </a:p>
          <a:p>
            <a:pPr marL="342900" indent="-342900">
              <a:buFont typeface="Wingdings" panose="05000000000000000000" pitchFamily="2" charset="2"/>
              <a:buChar char="Ø"/>
            </a:pPr>
            <a:r>
              <a:rPr lang="uk-UA" sz="2000" b="1" dirty="0">
                <a:latin typeface="Comic Sans MS" panose="030F0702030302020204" pitchFamily="66" charset="0"/>
              </a:rPr>
              <a:t>сповідування своєї релігії, </a:t>
            </a:r>
          </a:p>
          <a:p>
            <a:pPr marL="342900" indent="-342900">
              <a:buFont typeface="Wingdings" panose="05000000000000000000" pitchFamily="2" charset="2"/>
              <a:buChar char="Ø"/>
            </a:pPr>
            <a:r>
              <a:rPr lang="uk-UA" sz="2000" b="1" dirty="0">
                <a:latin typeface="Comic Sans MS" panose="030F0702030302020204" pitchFamily="66" charset="0"/>
              </a:rPr>
              <a:t>задоволення потреб у літературі, </a:t>
            </a:r>
          </a:p>
          <a:p>
            <a:pPr marL="342900" indent="-342900">
              <a:buFont typeface="Wingdings" panose="05000000000000000000" pitchFamily="2" charset="2"/>
              <a:buChar char="Ø"/>
            </a:pPr>
            <a:r>
              <a:rPr lang="uk-UA" sz="2000" b="1" dirty="0">
                <a:latin typeface="Comic Sans MS" panose="030F0702030302020204" pitchFamily="66" charset="0"/>
              </a:rPr>
              <a:t>мистецтві, засобах масової інформації, </a:t>
            </a:r>
          </a:p>
          <a:p>
            <a:pPr marL="342900" indent="-342900">
              <a:buFont typeface="Wingdings" panose="05000000000000000000" pitchFamily="2" charset="2"/>
              <a:buChar char="Ø"/>
            </a:pPr>
            <a:r>
              <a:rPr lang="uk-UA" sz="2000" b="1" dirty="0">
                <a:latin typeface="Comic Sans MS" panose="030F0702030302020204" pitchFamily="66" charset="0"/>
              </a:rPr>
              <a:t>створення національних культурних та навчальних закладів</a:t>
            </a:r>
          </a:p>
        </p:txBody>
      </p:sp>
    </p:spTree>
    <p:extLst>
      <p:ext uri="{BB962C8B-B14F-4D97-AF65-F5344CB8AC3E}">
        <p14:creationId xmlns:p14="http://schemas.microsoft.com/office/powerpoint/2010/main" val="38841702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06277" y="569387"/>
            <a:ext cx="11117417" cy="707886"/>
          </a:xfrm>
          <a:prstGeom prst="rect">
            <a:avLst/>
          </a:prstGeom>
          <a:solidFill>
            <a:schemeClr val="bg1"/>
          </a:solidFill>
          <a:ln>
            <a:solidFill>
              <a:srgbClr val="002060"/>
            </a:solidFill>
          </a:ln>
        </p:spPr>
        <p:txBody>
          <a:bodyPr wrap="square">
            <a:spAutoFit/>
          </a:bodyPr>
          <a:lstStyle/>
          <a:p>
            <a:r>
              <a:rPr lang="en-US" sz="2000" b="1" dirty="0">
                <a:latin typeface="Comic Sans MS" panose="030F0702030302020204" pitchFamily="66" charset="0"/>
              </a:rPr>
              <a:t> </a:t>
            </a:r>
            <a:r>
              <a:rPr lang="uk-UA" sz="2000" b="1" dirty="0">
                <a:latin typeface="Comic Sans MS" panose="030F0702030302020204" pitchFamily="66" charset="0"/>
              </a:rPr>
              <a:t>Перехід до ринкової економічної системи, докорінна зміна принципів соціальної політики призвели до значних змін у соціальній структурі українського суспільства.</a:t>
            </a:r>
          </a:p>
        </p:txBody>
      </p:sp>
      <p:sp>
        <p:nvSpPr>
          <p:cNvPr id="4" name="Прямоугольник 3"/>
          <p:cNvSpPr/>
          <p:nvPr/>
        </p:nvSpPr>
        <p:spPr>
          <a:xfrm>
            <a:off x="3856588" y="-6149"/>
            <a:ext cx="4599336" cy="461665"/>
          </a:xfrm>
          <a:prstGeom prst="rect">
            <a:avLst/>
          </a:prstGeom>
          <a:solidFill>
            <a:srgbClr val="002060"/>
          </a:solidFill>
        </p:spPr>
        <p:txBody>
          <a:bodyPr wrap="none">
            <a:spAutoFit/>
          </a:bodyPr>
          <a:lstStyle/>
          <a:p>
            <a:r>
              <a:rPr lang="ru-RU" sz="2400" b="1" dirty="0">
                <a:solidFill>
                  <a:schemeClr val="bg1"/>
                </a:solidFill>
                <a:latin typeface="Arial Black" panose="020B0A04020102020204" pitchFamily="34" charset="0"/>
              </a:rPr>
              <a:t> СОЦІАЛЬНА СТРУКТУРА </a:t>
            </a:r>
          </a:p>
        </p:txBody>
      </p:sp>
      <p:sp>
        <p:nvSpPr>
          <p:cNvPr id="5" name="Прямоугольник 4"/>
          <p:cNvSpPr/>
          <p:nvPr/>
        </p:nvSpPr>
        <p:spPr>
          <a:xfrm>
            <a:off x="406277" y="1928427"/>
            <a:ext cx="11510420" cy="1631216"/>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В 1990 р. середній дохід найзаможніших громадян України (10 %) в 4 рази перевищу-вав відповідний показник найбідніших (10 %).</a:t>
            </a:r>
          </a:p>
          <a:p>
            <a:r>
              <a:rPr lang="uk-UA" sz="2000" b="1" dirty="0">
                <a:latin typeface="Comic Sans MS" panose="030F0702030302020204" pitchFamily="66" charset="0"/>
              </a:rPr>
              <a:t>в 1999 р. цей показник зріс у три рази. За оцінками експертів, 10 % населення </a:t>
            </a:r>
            <a:r>
              <a:rPr lang="uk-UA" sz="2000" b="1" dirty="0" err="1">
                <a:latin typeface="Comic Sans MS" panose="030F0702030302020204" pitchFamily="66" charset="0"/>
              </a:rPr>
              <a:t>Украї-ни</a:t>
            </a:r>
            <a:r>
              <a:rPr lang="uk-UA" sz="2000" b="1" dirty="0">
                <a:latin typeface="Comic Sans MS" panose="030F0702030302020204" pitchFamily="66" charset="0"/>
              </a:rPr>
              <a:t> концентрують 40 % доходів, причому 3/4 цих доходів мають кримінальне поход-</a:t>
            </a:r>
            <a:r>
              <a:rPr lang="uk-UA" sz="2000" b="1" dirty="0" err="1">
                <a:latin typeface="Comic Sans MS" panose="030F0702030302020204" pitchFamily="66" charset="0"/>
              </a:rPr>
              <a:t>ження</a:t>
            </a:r>
            <a:r>
              <a:rPr lang="uk-UA" sz="2000" b="1" dirty="0">
                <a:latin typeface="Comic Sans MS" panose="030F0702030302020204" pitchFamily="66" charset="0"/>
              </a:rPr>
              <a:t>. Прошарок заможних людей є незначним і становить 2–4 % населення. </a:t>
            </a:r>
          </a:p>
        </p:txBody>
      </p:sp>
      <p:sp>
        <p:nvSpPr>
          <p:cNvPr id="6" name="Прямоугольник 5"/>
          <p:cNvSpPr/>
          <p:nvPr/>
        </p:nvSpPr>
        <p:spPr>
          <a:xfrm>
            <a:off x="-22029" y="1402795"/>
            <a:ext cx="6850532" cy="400110"/>
          </a:xfrm>
          <a:prstGeom prst="rect">
            <a:avLst/>
          </a:prstGeom>
          <a:solidFill>
            <a:srgbClr val="002060"/>
          </a:solidFill>
          <a:ln>
            <a:solidFill>
              <a:srgbClr val="002060"/>
            </a:solidFill>
          </a:ln>
        </p:spPr>
        <p:txBody>
          <a:bodyPr wrap="square">
            <a:spAutoFit/>
          </a:bodyPr>
          <a:lstStyle/>
          <a:p>
            <a:r>
              <a:rPr lang="uk-UA" sz="2000" b="1" dirty="0">
                <a:solidFill>
                  <a:schemeClr val="bg1"/>
                </a:solidFill>
                <a:latin typeface="Arial Black" panose="020B0A04020102020204" pitchFamily="34" charset="0"/>
              </a:rPr>
              <a:t>1) </a:t>
            </a:r>
            <a:r>
              <a:rPr lang="en-US" sz="2000" b="1" dirty="0">
                <a:solidFill>
                  <a:schemeClr val="bg1"/>
                </a:solidFill>
                <a:latin typeface="Arial Black" panose="020B0A04020102020204" pitchFamily="34" charset="0"/>
              </a:rPr>
              <a:t>ЗНАЧНЕ МАЙНОВЕ РОЗШАРУВАННЯ</a:t>
            </a:r>
            <a:endParaRPr lang="en-US" sz="2000" dirty="0">
              <a:solidFill>
                <a:schemeClr val="bg1"/>
              </a:solidFill>
            </a:endParaRPr>
          </a:p>
        </p:txBody>
      </p:sp>
      <p:sp>
        <p:nvSpPr>
          <p:cNvPr id="7" name="Прямоугольник 6"/>
          <p:cNvSpPr/>
          <p:nvPr/>
        </p:nvSpPr>
        <p:spPr>
          <a:xfrm>
            <a:off x="-22029" y="3685165"/>
            <a:ext cx="11618886" cy="1015663"/>
          </a:xfrm>
          <a:prstGeom prst="rect">
            <a:avLst/>
          </a:prstGeom>
          <a:solidFill>
            <a:srgbClr val="002060"/>
          </a:solidFill>
          <a:ln>
            <a:solidFill>
              <a:srgbClr val="002060"/>
            </a:solidFill>
          </a:ln>
        </p:spPr>
        <p:txBody>
          <a:bodyPr wrap="none">
            <a:spAutoFit/>
          </a:bodyPr>
          <a:lstStyle/>
          <a:p>
            <a:r>
              <a:rPr lang="uk-UA" sz="2000" dirty="0">
                <a:solidFill>
                  <a:schemeClr val="bg1"/>
                </a:solidFill>
                <a:latin typeface="Arial Black" panose="020B0A04020102020204" pitchFamily="34" charset="0"/>
              </a:rPr>
              <a:t>2) </a:t>
            </a:r>
            <a:r>
              <a:rPr lang="en-US" sz="2000" dirty="0">
                <a:solidFill>
                  <a:schemeClr val="bg1"/>
                </a:solidFill>
                <a:latin typeface="Arial Black" panose="020B0A04020102020204" pitchFamily="34" charset="0"/>
              </a:rPr>
              <a:t>НЕПОМІРН</a:t>
            </a:r>
            <a:r>
              <a:rPr lang="uk-UA" sz="2000" dirty="0">
                <a:solidFill>
                  <a:schemeClr val="bg1"/>
                </a:solidFill>
                <a:latin typeface="Arial Black" panose="020B0A04020102020204" pitchFamily="34" charset="0"/>
              </a:rPr>
              <a:t>ИМИ ТЕМПАМИ</a:t>
            </a:r>
            <a:r>
              <a:rPr lang="en-US" sz="2000" dirty="0">
                <a:solidFill>
                  <a:schemeClr val="bg1"/>
                </a:solidFill>
                <a:latin typeface="Arial Black" panose="020B0A04020102020204" pitchFamily="34" charset="0"/>
              </a:rPr>
              <a:t> ЗРОСТАЛИ МАСШТАБИ БІДНОСТІ</a:t>
            </a:r>
            <a:r>
              <a:rPr lang="uk-UA" sz="2000" dirty="0">
                <a:solidFill>
                  <a:schemeClr val="bg1"/>
                </a:solidFill>
                <a:latin typeface="Arial Black" panose="020B0A04020102020204" pitchFamily="34" charset="0"/>
              </a:rPr>
              <a:t>, ЯКІ</a:t>
            </a:r>
            <a:r>
              <a:rPr lang="en-US" sz="2000" b="1" dirty="0">
                <a:solidFill>
                  <a:schemeClr val="bg1"/>
                </a:solidFill>
                <a:latin typeface="Arial Black" panose="020B0A04020102020204" pitchFamily="34" charset="0"/>
              </a:rPr>
              <a:t> </a:t>
            </a:r>
            <a:r>
              <a:rPr lang="uk-UA" sz="2000" b="1" dirty="0">
                <a:solidFill>
                  <a:schemeClr val="bg1"/>
                </a:solidFill>
                <a:latin typeface="Arial Black" panose="020B0A04020102020204" pitchFamily="34" charset="0"/>
              </a:rPr>
              <a:t>ОХОПИЛИ </a:t>
            </a:r>
          </a:p>
          <a:p>
            <a:r>
              <a:rPr lang="en-US" sz="2000" b="1" dirty="0">
                <a:solidFill>
                  <a:schemeClr val="bg1"/>
                </a:solidFill>
                <a:latin typeface="Arial Black" panose="020B0A04020102020204" pitchFamily="34" charset="0"/>
              </a:rPr>
              <a:t>ВСІ ВЕРСТВИ НАСЕЛЕННЯ НЕЗАЛЕЖНО ВІД ПРОФЕСІЙ, ОСВІТНІХ ТА</a:t>
            </a:r>
            <a:r>
              <a:rPr lang="uk-UA" sz="2000" b="1" dirty="0">
                <a:solidFill>
                  <a:schemeClr val="bg1"/>
                </a:solidFill>
                <a:latin typeface="Arial Black" panose="020B0A04020102020204" pitchFamily="34" charset="0"/>
              </a:rPr>
              <a:t> ДЕМО-</a:t>
            </a:r>
            <a:r>
              <a:rPr lang="en-US" sz="2000" b="1" dirty="0">
                <a:solidFill>
                  <a:schemeClr val="bg1"/>
                </a:solidFill>
                <a:latin typeface="Arial Black" panose="020B0A04020102020204" pitchFamily="34" charset="0"/>
              </a:rPr>
              <a:t> </a:t>
            </a:r>
            <a:endParaRPr lang="uk-UA" sz="2000" b="1" dirty="0">
              <a:solidFill>
                <a:schemeClr val="bg1"/>
              </a:solidFill>
              <a:latin typeface="Arial Black" panose="020B0A04020102020204" pitchFamily="34" charset="0"/>
            </a:endParaRPr>
          </a:p>
          <a:p>
            <a:r>
              <a:rPr lang="en-US" sz="2000" b="1" dirty="0">
                <a:solidFill>
                  <a:schemeClr val="bg1"/>
                </a:solidFill>
                <a:latin typeface="Arial Black" panose="020B0A04020102020204" pitchFamily="34" charset="0"/>
              </a:rPr>
              <a:t>ГРАФІЧНИХ ОЗНАК </a:t>
            </a:r>
            <a:endParaRPr lang="en-US" sz="2000" dirty="0">
              <a:solidFill>
                <a:schemeClr val="bg1"/>
              </a:solidFill>
              <a:latin typeface="Arial Black" panose="020B0A04020102020204" pitchFamily="34" charset="0"/>
            </a:endParaRPr>
          </a:p>
        </p:txBody>
      </p:sp>
      <p:sp>
        <p:nvSpPr>
          <p:cNvPr id="8" name="Прямоугольник 7"/>
          <p:cNvSpPr/>
          <p:nvPr/>
        </p:nvSpPr>
        <p:spPr>
          <a:xfrm>
            <a:off x="406277" y="4826350"/>
            <a:ext cx="11510420" cy="1938992"/>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Якщо раніше бідні були переважно люди з низьким рівнем освіти, поганим здоров’ям або такі, що з різних причин не працювали, багатодітні родини та ін., то протягом 90-х років у розряд бідних потрапили і ті верстви, які за своїми соціально демогра-фічними ознаками були найбільш захищеними від такого ризику молодь з високою </a:t>
            </a:r>
            <a:r>
              <a:rPr lang="uk-UA" sz="2000" b="1" dirty="0" err="1">
                <a:latin typeface="Comic Sans MS" panose="030F0702030302020204" pitchFamily="66" charset="0"/>
              </a:rPr>
              <a:t>професійно</a:t>
            </a:r>
            <a:r>
              <a:rPr lang="uk-UA" sz="2000" b="1" dirty="0">
                <a:latin typeface="Comic Sans MS" panose="030F0702030302020204" pitchFamily="66" charset="0"/>
              </a:rPr>
              <a:t>-­освітньою підготовкою, люди 30–50 років, що мали високу кваліфікацію і роботу, пенсіонери, які отримували максимальну пенсію, діти. </a:t>
            </a:r>
          </a:p>
        </p:txBody>
      </p:sp>
    </p:spTree>
    <p:extLst>
      <p:ext uri="{BB962C8B-B14F-4D97-AF65-F5344CB8AC3E}">
        <p14:creationId xmlns:p14="http://schemas.microsoft.com/office/powerpoint/2010/main" val="4258903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543676" y="176670"/>
            <a:ext cx="11078053" cy="369332"/>
          </a:xfrm>
          <a:prstGeom prst="rect">
            <a:avLst/>
          </a:prstGeom>
          <a:solidFill>
            <a:srgbClr val="002060"/>
          </a:solidFill>
        </p:spPr>
        <p:txBody>
          <a:bodyPr wrap="square">
            <a:spAutoFit/>
          </a:bodyPr>
          <a:lstStyle/>
          <a:p>
            <a:r>
              <a:rPr lang="uk-UA" dirty="0">
                <a:solidFill>
                  <a:schemeClr val="bg1"/>
                </a:solidFill>
                <a:latin typeface="Arial Black" panose="020B0A04020102020204" pitchFamily="34" charset="0"/>
              </a:rPr>
              <a:t>3) </a:t>
            </a:r>
            <a:r>
              <a:rPr lang="en-US" dirty="0">
                <a:solidFill>
                  <a:schemeClr val="bg1"/>
                </a:solidFill>
                <a:latin typeface="Arial Black" panose="020B0A04020102020204" pitchFamily="34" charset="0"/>
              </a:rPr>
              <a:t>ПОВСЯКДЕННИМ СТАЛО ТАКЕ ЯВИЩЕ, ЯК БЕЗРОБІТТЯ</a:t>
            </a:r>
            <a:r>
              <a:rPr lang="uk-UA" dirty="0">
                <a:solidFill>
                  <a:schemeClr val="bg1"/>
                </a:solidFill>
                <a:latin typeface="Arial Black" panose="020B0A04020102020204" pitchFamily="34" charset="0"/>
              </a:rPr>
              <a:t> у 1990-х – </a:t>
            </a:r>
            <a:r>
              <a:rPr lang="uk-UA" dirty="0" err="1">
                <a:solidFill>
                  <a:schemeClr val="bg1"/>
                </a:solidFill>
                <a:latin typeface="Arial Black" panose="020B0A04020102020204" pitchFamily="34" charset="0"/>
              </a:rPr>
              <a:t>поч</a:t>
            </a:r>
            <a:r>
              <a:rPr lang="uk-UA" dirty="0">
                <a:solidFill>
                  <a:schemeClr val="bg1"/>
                </a:solidFill>
                <a:latin typeface="Arial Black" panose="020B0A04020102020204" pitchFamily="34" charset="0"/>
              </a:rPr>
              <a:t>. 2000-х рр.</a:t>
            </a:r>
            <a:endParaRPr lang="en-US" dirty="0">
              <a:solidFill>
                <a:schemeClr val="bg1"/>
              </a:solidFill>
              <a:latin typeface="Arial Black" panose="020B0A04020102020204" pitchFamily="34" charset="0"/>
            </a:endParaRPr>
          </a:p>
        </p:txBody>
      </p:sp>
      <p:pic>
        <p:nvPicPr>
          <p:cNvPr id="5" name="Рисунок 4"/>
          <p:cNvPicPr>
            <a:picLocks noChangeAspect="1"/>
          </p:cNvPicPr>
          <p:nvPr/>
        </p:nvPicPr>
        <p:blipFill>
          <a:blip r:embed="rId3"/>
          <a:stretch>
            <a:fillRect/>
          </a:stretch>
        </p:blipFill>
        <p:spPr>
          <a:xfrm>
            <a:off x="556974" y="718137"/>
            <a:ext cx="2361756" cy="1970807"/>
          </a:xfrm>
          <a:prstGeom prst="rect">
            <a:avLst/>
          </a:prstGeom>
        </p:spPr>
      </p:pic>
      <p:sp>
        <p:nvSpPr>
          <p:cNvPr id="6" name="Прямоугольник 5"/>
          <p:cNvSpPr/>
          <p:nvPr/>
        </p:nvSpPr>
        <p:spPr>
          <a:xfrm>
            <a:off x="3475703" y="896797"/>
            <a:ext cx="8146026" cy="1015663"/>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Досить поширеним стало приховане безробіття: люди </a:t>
            </a:r>
            <a:r>
              <a:rPr lang="uk-UA" sz="2000" b="1" dirty="0" err="1">
                <a:latin typeface="Comic Sans MS" panose="030F0702030302020204" pitchFamily="66" charset="0"/>
              </a:rPr>
              <a:t>офі-ційно</a:t>
            </a:r>
            <a:r>
              <a:rPr lang="uk-UA" sz="2000" b="1" dirty="0">
                <a:latin typeface="Comic Sans MS" panose="030F0702030302020204" pitchFamily="66" charset="0"/>
              </a:rPr>
              <a:t> значаться на якомусь підприємстві, але реальної </a:t>
            </a:r>
            <a:r>
              <a:rPr lang="uk-UA" sz="2000" b="1" dirty="0" err="1">
                <a:latin typeface="Comic Sans MS" panose="030F0702030302020204" pitchFamily="66" charset="0"/>
              </a:rPr>
              <a:t>заро</a:t>
            </a:r>
            <a:r>
              <a:rPr lang="uk-UA" sz="2000" b="1" dirty="0">
                <a:latin typeface="Comic Sans MS" panose="030F0702030302020204" pitchFamily="66" charset="0"/>
              </a:rPr>
              <a:t>-бітної плати не отримують через простої на виробництві.</a:t>
            </a:r>
          </a:p>
        </p:txBody>
      </p:sp>
      <p:sp>
        <p:nvSpPr>
          <p:cNvPr id="7" name="Прямоугольник 6"/>
          <p:cNvSpPr/>
          <p:nvPr/>
        </p:nvSpPr>
        <p:spPr>
          <a:xfrm>
            <a:off x="543676" y="2861079"/>
            <a:ext cx="6054863" cy="400110"/>
          </a:xfrm>
          <a:prstGeom prst="rect">
            <a:avLst/>
          </a:prstGeom>
          <a:solidFill>
            <a:srgbClr val="002060"/>
          </a:solidFill>
          <a:ln>
            <a:solidFill>
              <a:srgbClr val="002060"/>
            </a:solidFill>
          </a:ln>
        </p:spPr>
        <p:txBody>
          <a:bodyPr wrap="none">
            <a:spAutoFit/>
          </a:bodyPr>
          <a:lstStyle/>
          <a:p>
            <a:r>
              <a:rPr lang="uk-UA" sz="2000" dirty="0">
                <a:solidFill>
                  <a:schemeClr val="bg1"/>
                </a:solidFill>
                <a:latin typeface="Arial Black" panose="020B0A04020102020204" pitchFamily="34" charset="0"/>
              </a:rPr>
              <a:t>4) </a:t>
            </a:r>
            <a:r>
              <a:rPr lang="en-US" sz="2000" dirty="0">
                <a:solidFill>
                  <a:schemeClr val="bg1"/>
                </a:solidFill>
                <a:latin typeface="Arial Black" panose="020B0A04020102020204" pitchFamily="34" charset="0"/>
              </a:rPr>
              <a:t>«РОЗМИВАННЯ» СЕРЕДНЬОГО КЛАСУ</a:t>
            </a:r>
          </a:p>
        </p:txBody>
      </p:sp>
      <p:sp>
        <p:nvSpPr>
          <p:cNvPr id="8" name="Прямоугольник 7"/>
          <p:cNvSpPr/>
          <p:nvPr/>
        </p:nvSpPr>
        <p:spPr>
          <a:xfrm>
            <a:off x="850489" y="3433324"/>
            <a:ext cx="10771239" cy="2246769"/>
          </a:xfrm>
          <a:prstGeom prst="rect">
            <a:avLst/>
          </a:prstGeom>
          <a:solidFill>
            <a:schemeClr val="bg1"/>
          </a:solidFill>
        </p:spPr>
        <p:txBody>
          <a:bodyPr wrap="square">
            <a:spAutoFit/>
          </a:bodyPr>
          <a:lstStyle/>
          <a:p>
            <a:r>
              <a:rPr lang="uk-UA" sz="2000" b="1" dirty="0">
                <a:latin typeface="Comic Sans MS" panose="030F0702030302020204" pitchFamily="66" charset="0"/>
              </a:rPr>
              <a:t>За часів СРСР середній клас складався переважно з науково-­технічних працівників та службовців. Статус його представників визначався переважно рівнем освіти та способом життя, а не привілейованим економічним становищем. </a:t>
            </a:r>
          </a:p>
          <a:p>
            <a:r>
              <a:rPr lang="uk-UA" sz="2000" b="1" dirty="0">
                <a:latin typeface="Comic Sans MS" panose="030F0702030302020204" pitchFamily="66" charset="0"/>
              </a:rPr>
              <a:t>В 90-ті рр. - основою середнього класу є підприємці, високооплачувані спеціа-лісти, частина науково­-технічних працівників і службовців. </a:t>
            </a:r>
          </a:p>
          <a:p>
            <a:r>
              <a:rPr lang="uk-UA" sz="2000" b="1" dirty="0">
                <a:latin typeface="Comic Sans MS" panose="030F0702030302020204" pitchFamily="66" charset="0"/>
              </a:rPr>
              <a:t>  Покращання економічного становища сприяє зростанню середнього класу.   </a:t>
            </a:r>
          </a:p>
          <a:p>
            <a:r>
              <a:rPr lang="uk-UA" sz="2000" b="1" dirty="0">
                <a:latin typeface="Comic Sans MS" panose="030F0702030302020204" pitchFamily="66" charset="0"/>
              </a:rPr>
              <a:t>  Проте він на сьогодні ще не перетворився на основу стабільного розвитку. </a:t>
            </a:r>
          </a:p>
        </p:txBody>
      </p:sp>
    </p:spTree>
    <p:extLst>
      <p:ext uri="{BB962C8B-B14F-4D97-AF65-F5344CB8AC3E}">
        <p14:creationId xmlns:p14="http://schemas.microsoft.com/office/powerpoint/2010/main" val="24839157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820993" y="846802"/>
            <a:ext cx="10756491" cy="1323439"/>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Для одних груп - це єдине джерело реальних доходів (не кримінального поход-</a:t>
            </a:r>
            <a:r>
              <a:rPr lang="uk-UA" sz="2000" b="1" dirty="0" err="1">
                <a:latin typeface="Comic Sans MS" panose="030F0702030302020204" pitchFamily="66" charset="0"/>
              </a:rPr>
              <a:t>ження</a:t>
            </a:r>
            <a:r>
              <a:rPr lang="uk-UA" sz="2000" b="1" dirty="0">
                <a:latin typeface="Comic Sans MS" panose="030F0702030302020204" pitchFamily="66" charset="0"/>
              </a:rPr>
              <a:t>), яке дає можливість хоч якось прожити. </a:t>
            </a:r>
          </a:p>
          <a:p>
            <a:r>
              <a:rPr lang="uk-UA" sz="2000" b="1" dirty="0">
                <a:latin typeface="Comic Sans MS" panose="030F0702030302020204" pitchFamily="66" charset="0"/>
              </a:rPr>
              <a:t>Інші групи населення за рахунок порушення законодавства отримують високі та надвисокі доходи.</a:t>
            </a:r>
            <a:endParaRPr lang="en-US" sz="2000" b="1" dirty="0">
              <a:latin typeface="Comic Sans MS" panose="030F0702030302020204" pitchFamily="66" charset="0"/>
            </a:endParaRPr>
          </a:p>
        </p:txBody>
      </p:sp>
      <p:sp>
        <p:nvSpPr>
          <p:cNvPr id="4" name="Прямоугольник 3"/>
          <p:cNvSpPr/>
          <p:nvPr/>
        </p:nvSpPr>
        <p:spPr>
          <a:xfrm>
            <a:off x="444910" y="0"/>
            <a:ext cx="9038304" cy="707886"/>
          </a:xfrm>
          <a:prstGeom prst="rect">
            <a:avLst/>
          </a:prstGeom>
          <a:solidFill>
            <a:srgbClr val="002060"/>
          </a:solidFill>
          <a:ln>
            <a:solidFill>
              <a:srgbClr val="002060"/>
            </a:solidFill>
          </a:ln>
        </p:spPr>
        <p:txBody>
          <a:bodyPr wrap="square">
            <a:spAutoFit/>
          </a:bodyPr>
          <a:lstStyle/>
          <a:p>
            <a:r>
              <a:rPr lang="uk-UA" sz="2000" b="1" dirty="0">
                <a:solidFill>
                  <a:schemeClr val="bg1"/>
                </a:solidFill>
                <a:latin typeface="Arial Black" panose="020B0A04020102020204" pitchFamily="34" charset="0"/>
              </a:rPr>
              <a:t>5) </a:t>
            </a:r>
            <a:r>
              <a:rPr lang="en-US" sz="2000" b="1" dirty="0">
                <a:solidFill>
                  <a:schemeClr val="bg1"/>
                </a:solidFill>
                <a:latin typeface="Arial Black" panose="020B0A04020102020204" pitchFamily="34" charset="0"/>
              </a:rPr>
              <a:t>ПОШИРЮЄТЬСЯ НЕЗАРЕЄСТРОВАНА ЗАЙНЯТІСТЬ СЕРЕД</a:t>
            </a:r>
            <a:endParaRPr lang="uk-UA" sz="2000" b="1" dirty="0">
              <a:solidFill>
                <a:schemeClr val="bg1"/>
              </a:solidFill>
              <a:latin typeface="Arial Black" panose="020B0A04020102020204" pitchFamily="34" charset="0"/>
            </a:endParaRPr>
          </a:p>
          <a:p>
            <a:r>
              <a:rPr lang="en-US" sz="2000" b="1" dirty="0">
                <a:solidFill>
                  <a:schemeClr val="bg1"/>
                </a:solidFill>
                <a:latin typeface="Arial Black" panose="020B0A04020102020204" pitchFamily="34" charset="0"/>
              </a:rPr>
              <a:t>УСІХ ВЕРСТВ НАСЕЛЕННЯ. </a:t>
            </a:r>
            <a:endParaRPr lang="en-US" sz="2000" dirty="0">
              <a:solidFill>
                <a:schemeClr val="bg1"/>
              </a:solidFill>
              <a:latin typeface="Arial Black" panose="020B0A04020102020204" pitchFamily="34" charset="0"/>
            </a:endParaRPr>
          </a:p>
        </p:txBody>
      </p:sp>
      <p:sp>
        <p:nvSpPr>
          <p:cNvPr id="5" name="Прямоугольник 4"/>
          <p:cNvSpPr/>
          <p:nvPr/>
        </p:nvSpPr>
        <p:spPr>
          <a:xfrm>
            <a:off x="820992" y="3383170"/>
            <a:ext cx="10756491" cy="1015663"/>
          </a:xfrm>
          <a:prstGeom prst="rect">
            <a:avLst/>
          </a:prstGeom>
          <a:solidFill>
            <a:schemeClr val="bg1"/>
          </a:solidFill>
          <a:ln>
            <a:solidFill>
              <a:srgbClr val="002060"/>
            </a:solidFill>
          </a:ln>
        </p:spPr>
        <p:txBody>
          <a:bodyPr wrap="square">
            <a:spAutoFit/>
          </a:bodyPr>
          <a:lstStyle/>
          <a:p>
            <a:r>
              <a:rPr lang="uk-UA" sz="2000" b="1" dirty="0">
                <a:latin typeface="Comic Sans MS" panose="030F0702030302020204" pitchFamily="66" charset="0"/>
              </a:rPr>
              <a:t>Певний прошарок населення, яке через різні обставини опинилися на узбіччі </a:t>
            </a:r>
            <a:r>
              <a:rPr lang="uk-UA" sz="2000" b="1" dirty="0" err="1">
                <a:latin typeface="Comic Sans MS" panose="030F0702030302020204" pitchFamily="66" charset="0"/>
              </a:rPr>
              <a:t>сус-пільства</a:t>
            </a:r>
            <a:r>
              <a:rPr lang="uk-UA" sz="2000" b="1" dirty="0">
                <a:latin typeface="Comic Sans MS" panose="030F0702030302020204" pitchFamily="66" charset="0"/>
              </a:rPr>
              <a:t>, втратили або втрачають зв’язок з його основними інституціями, </a:t>
            </a:r>
            <a:r>
              <a:rPr lang="uk-UA" sz="2000" b="1" dirty="0" err="1">
                <a:latin typeface="Comic Sans MS" panose="030F0702030302020204" pitchFamily="66" charset="0"/>
              </a:rPr>
              <a:t>відчу-вають</a:t>
            </a:r>
            <a:r>
              <a:rPr lang="uk-UA" sz="2000" b="1" dirty="0">
                <a:latin typeface="Comic Sans MS" panose="030F0702030302020204" pitchFamily="66" charset="0"/>
              </a:rPr>
              <a:t> глибокі деструктивні зміни свого соціального та психологічного стану. </a:t>
            </a:r>
          </a:p>
        </p:txBody>
      </p:sp>
      <p:sp>
        <p:nvSpPr>
          <p:cNvPr id="6" name="Прямоугольник 5"/>
          <p:cNvSpPr/>
          <p:nvPr/>
        </p:nvSpPr>
        <p:spPr>
          <a:xfrm>
            <a:off x="444910" y="2576650"/>
            <a:ext cx="10350909" cy="400110"/>
          </a:xfrm>
          <a:prstGeom prst="rect">
            <a:avLst/>
          </a:prstGeom>
          <a:solidFill>
            <a:srgbClr val="002060"/>
          </a:solidFill>
        </p:spPr>
        <p:txBody>
          <a:bodyPr wrap="square">
            <a:spAutoFit/>
          </a:bodyPr>
          <a:lstStyle/>
          <a:p>
            <a:r>
              <a:rPr lang="uk-UA" sz="2000" b="1" dirty="0">
                <a:solidFill>
                  <a:schemeClr val="bg1"/>
                </a:solidFill>
                <a:latin typeface="Arial Black" panose="020B0A04020102020204" pitchFamily="34" charset="0"/>
              </a:rPr>
              <a:t>6) </a:t>
            </a:r>
            <a:r>
              <a:rPr lang="en-US" sz="2000" b="1" dirty="0">
                <a:solidFill>
                  <a:schemeClr val="bg1"/>
                </a:solidFill>
                <a:latin typeface="Arial Black" panose="020B0A04020102020204" pitchFamily="34" charset="0"/>
              </a:rPr>
              <a:t>ФОРМУЄТЬСЯ ДОСИТЬ ПОМІТНИЙ ПРОШАРОК ЛЮДЕЙ (БОМЖІВ</a:t>
            </a:r>
            <a:r>
              <a:rPr lang="uk-UA" sz="2000" b="1" dirty="0">
                <a:solidFill>
                  <a:schemeClr val="bg1"/>
                </a:solidFill>
                <a:latin typeface="Arial Black" panose="020B0A04020102020204" pitchFamily="34" charset="0"/>
              </a:rPr>
              <a:t>)</a:t>
            </a:r>
            <a:endParaRPr lang="en-US" sz="2000" dirty="0">
              <a:solidFill>
                <a:schemeClr val="bg1"/>
              </a:solidFill>
              <a:latin typeface="Arial Black" panose="020B0A04020102020204" pitchFamily="34" charset="0"/>
            </a:endParaRPr>
          </a:p>
        </p:txBody>
      </p:sp>
    </p:spTree>
    <p:extLst>
      <p:ext uri="{BB962C8B-B14F-4D97-AF65-F5344CB8AC3E}">
        <p14:creationId xmlns:p14="http://schemas.microsoft.com/office/powerpoint/2010/main" val="2881931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1202673" y="0"/>
            <a:ext cx="9786653" cy="461665"/>
          </a:xfrm>
          <a:prstGeom prst="rect">
            <a:avLst/>
          </a:prstGeom>
          <a:solidFill>
            <a:srgbClr val="002060"/>
          </a:solidFill>
        </p:spPr>
        <p:txBody>
          <a:bodyPr wrap="none">
            <a:spAutoFit/>
          </a:bodyPr>
          <a:lstStyle/>
          <a:p>
            <a:r>
              <a:rPr lang="en-US" sz="2400" dirty="0">
                <a:solidFill>
                  <a:schemeClr val="bg1"/>
                </a:solidFill>
                <a:latin typeface="Arial Black" panose="020B0A04020102020204" pitchFamily="34" charset="0"/>
              </a:rPr>
              <a:t>РОЗВИТОК СОЦІАЛЬНОЇ СФЕРИ НА СУЧАСНОМУ ЕТАПІ</a:t>
            </a:r>
          </a:p>
        </p:txBody>
      </p:sp>
      <p:sp>
        <p:nvSpPr>
          <p:cNvPr id="7" name="Прямоугольник 6"/>
          <p:cNvSpPr/>
          <p:nvPr/>
        </p:nvSpPr>
        <p:spPr>
          <a:xfrm>
            <a:off x="2092199" y="574190"/>
            <a:ext cx="2060179" cy="461665"/>
          </a:xfrm>
          <a:prstGeom prst="rect">
            <a:avLst/>
          </a:prstGeom>
        </p:spPr>
        <p:txBody>
          <a:bodyPr wrap="none">
            <a:spAutoFit/>
          </a:bodyPr>
          <a:lstStyle/>
          <a:p>
            <a:r>
              <a:rPr lang="en-US" sz="2400" dirty="0">
                <a:latin typeface="Arial Black" panose="020B0A04020102020204" pitchFamily="34" charset="0"/>
              </a:rPr>
              <a:t>ЗДОБУТКИ</a:t>
            </a:r>
          </a:p>
        </p:txBody>
      </p:sp>
      <p:sp>
        <p:nvSpPr>
          <p:cNvPr id="8" name="Прямоугольник 7"/>
          <p:cNvSpPr/>
          <p:nvPr/>
        </p:nvSpPr>
        <p:spPr>
          <a:xfrm>
            <a:off x="7993092" y="594187"/>
            <a:ext cx="2175596" cy="461665"/>
          </a:xfrm>
          <a:prstGeom prst="rect">
            <a:avLst/>
          </a:prstGeom>
        </p:spPr>
        <p:txBody>
          <a:bodyPr wrap="none">
            <a:spAutoFit/>
          </a:bodyPr>
          <a:lstStyle/>
          <a:p>
            <a:r>
              <a:rPr lang="en-US" sz="2400" dirty="0">
                <a:latin typeface="Arial Black" panose="020B0A04020102020204" pitchFamily="34" charset="0"/>
              </a:rPr>
              <a:t>ПРОБЛЕМИ</a:t>
            </a:r>
          </a:p>
        </p:txBody>
      </p:sp>
      <p:sp>
        <p:nvSpPr>
          <p:cNvPr id="9" name="Прямоугольник 8"/>
          <p:cNvSpPr/>
          <p:nvPr/>
        </p:nvSpPr>
        <p:spPr>
          <a:xfrm>
            <a:off x="274796" y="1075849"/>
            <a:ext cx="5694987" cy="4893647"/>
          </a:xfrm>
          <a:prstGeom prst="rect">
            <a:avLst/>
          </a:prstGeom>
          <a:solidFill>
            <a:schemeClr val="bg1"/>
          </a:solidFill>
          <a:ln>
            <a:solidFill>
              <a:srgbClr val="002060"/>
            </a:solidFill>
          </a:ln>
        </p:spPr>
        <p:txBody>
          <a:bodyPr wrap="square">
            <a:spAutoFit/>
          </a:bodyPr>
          <a:lstStyle/>
          <a:p>
            <a:r>
              <a:rPr lang="uk-UA" sz="2400" b="1" dirty="0"/>
              <a:t>• Зростання життєвого рівня населення у зв’язку з позитивними зрушеннями в економіці. </a:t>
            </a:r>
          </a:p>
          <a:p>
            <a:r>
              <a:rPr lang="uk-UA" sz="2400" b="1" dirty="0"/>
              <a:t>• Зростання купівельної спроможності населення. </a:t>
            </a:r>
          </a:p>
          <a:p>
            <a:r>
              <a:rPr lang="uk-UA" sz="2400" b="1" dirty="0"/>
              <a:t>• Забезпечення ринку споживчими </a:t>
            </a:r>
            <a:r>
              <a:rPr lang="uk-UA" sz="2400" b="1" dirty="0" err="1"/>
              <a:t>това</a:t>
            </a:r>
            <a:r>
              <a:rPr lang="uk-UA" sz="2400" b="1" dirty="0"/>
              <a:t>- рами, зникнення черг, дефіциту товарів.</a:t>
            </a:r>
          </a:p>
          <a:p>
            <a:r>
              <a:rPr lang="uk-UA" sz="2400" b="1" dirty="0"/>
              <a:t>• надання кредитів, субсидій, допомога малозабезпеченим сім’ям. </a:t>
            </a:r>
          </a:p>
          <a:p>
            <a:r>
              <a:rPr lang="uk-UA" sz="2400" b="1" dirty="0"/>
              <a:t>• Виплата боргів із заробітної плати та пенсій. </a:t>
            </a:r>
          </a:p>
          <a:p>
            <a:r>
              <a:rPr lang="uk-UA" sz="2400" b="1" dirty="0"/>
              <a:t>• Збільшення з 2000 р. зарплатні, </a:t>
            </a:r>
            <a:r>
              <a:rPr lang="uk-UA" sz="2400" b="1" dirty="0" err="1"/>
              <a:t>пен</a:t>
            </a:r>
            <a:r>
              <a:rPr lang="uk-UA" sz="2400" b="1" dirty="0"/>
              <a:t> -сій, стипендій, соціальних виплат тощо.</a:t>
            </a:r>
          </a:p>
        </p:txBody>
      </p:sp>
      <p:sp>
        <p:nvSpPr>
          <p:cNvPr id="10" name="Прямоугольник 9"/>
          <p:cNvSpPr/>
          <p:nvPr/>
        </p:nvSpPr>
        <p:spPr>
          <a:xfrm>
            <a:off x="6233397" y="1075849"/>
            <a:ext cx="5694987" cy="4893647"/>
          </a:xfrm>
          <a:prstGeom prst="rect">
            <a:avLst/>
          </a:prstGeom>
          <a:solidFill>
            <a:schemeClr val="bg1"/>
          </a:solidFill>
          <a:ln>
            <a:solidFill>
              <a:srgbClr val="002060"/>
            </a:solidFill>
          </a:ln>
        </p:spPr>
        <p:txBody>
          <a:bodyPr wrap="square">
            <a:spAutoFit/>
          </a:bodyPr>
          <a:lstStyle/>
          <a:p>
            <a:r>
              <a:rPr lang="en-US" sz="2400" b="1" dirty="0"/>
              <a:t>• </a:t>
            </a:r>
            <a:r>
              <a:rPr lang="uk-UA" sz="2400" b="1" dirty="0"/>
              <a:t>Складна демографічна ситуація (низь-ка народжуваність, висока смертність, скорочення населення). </a:t>
            </a:r>
          </a:p>
          <a:p>
            <a:r>
              <a:rPr lang="uk-UA" sz="2400" b="1" dirty="0"/>
              <a:t>• Невідповідність зростання заробітної плати потребам населення та зростанню цін. </a:t>
            </a:r>
          </a:p>
          <a:p>
            <a:r>
              <a:rPr lang="uk-UA" sz="2400" b="1" dirty="0"/>
              <a:t>• Безробіття, заробітчанство.</a:t>
            </a:r>
          </a:p>
          <a:p>
            <a:r>
              <a:rPr lang="uk-UA" sz="2400" b="1" dirty="0"/>
              <a:t>• Поглиблення соціального </a:t>
            </a:r>
            <a:r>
              <a:rPr lang="uk-UA" sz="2400" b="1" dirty="0" err="1"/>
              <a:t>розшару-вання</a:t>
            </a:r>
            <a:r>
              <a:rPr lang="uk-UA" sz="2400" b="1" dirty="0"/>
              <a:t>. </a:t>
            </a:r>
          </a:p>
          <a:p>
            <a:r>
              <a:rPr lang="uk-UA" sz="2400" b="1" dirty="0"/>
              <a:t>• Повільне формування середнього </a:t>
            </a:r>
            <a:r>
              <a:rPr lang="uk-UA" sz="2400" b="1" dirty="0" err="1"/>
              <a:t>кла</a:t>
            </a:r>
            <a:r>
              <a:rPr lang="uk-UA" sz="2400" b="1" dirty="0"/>
              <a:t>-су як гаранту стабільності в суспільстві. </a:t>
            </a:r>
          </a:p>
          <a:p>
            <a:r>
              <a:rPr lang="uk-UA" sz="2400" b="1" dirty="0"/>
              <a:t>• Нерозв’язана житлова проблема. </a:t>
            </a:r>
          </a:p>
          <a:p>
            <a:r>
              <a:rPr lang="uk-UA" sz="2400" b="1" dirty="0"/>
              <a:t>• Низький рівень комунальних послуг</a:t>
            </a:r>
          </a:p>
        </p:txBody>
      </p:sp>
    </p:spTree>
    <p:extLst>
      <p:ext uri="{BB962C8B-B14F-4D97-AF65-F5344CB8AC3E}">
        <p14:creationId xmlns:p14="http://schemas.microsoft.com/office/powerpoint/2010/main" val="40801112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1981200" y="0"/>
            <a:ext cx="8229600" cy="954107"/>
          </a:xfrm>
          <a:prstGeom prst="rect">
            <a:avLst/>
          </a:prstGeom>
          <a:solidFill>
            <a:srgbClr val="002060"/>
          </a:solidFill>
        </p:spPr>
        <p:txBody>
          <a:bodyPr wrap="square">
            <a:spAutoFit/>
          </a:bodyPr>
          <a:lstStyle/>
          <a:p>
            <a:pPr algn="ctr"/>
            <a:r>
              <a:rPr lang="ru-RU" sz="2800" b="1" dirty="0">
                <a:solidFill>
                  <a:schemeClr val="bg1"/>
                </a:solidFill>
                <a:latin typeface="Arial Black" panose="020B0A04020102020204" pitchFamily="34" charset="0"/>
              </a:rPr>
              <a:t> 3. ПОВЕРНЕННЯ КРИМСЬКИХ ТАТАР НА ІСТОРИЧНУ БАТЬКІВЩИНУ</a:t>
            </a:r>
            <a:endParaRPr lang="en-US" sz="2800" b="1" dirty="0">
              <a:solidFill>
                <a:schemeClr val="bg1"/>
              </a:solidFill>
              <a:latin typeface="Arial Black" panose="020B0A04020102020204" pitchFamily="34" charset="0"/>
            </a:endParaRPr>
          </a:p>
        </p:txBody>
      </p:sp>
      <p:sp>
        <p:nvSpPr>
          <p:cNvPr id="6" name="Прямоугольник 5"/>
          <p:cNvSpPr/>
          <p:nvPr/>
        </p:nvSpPr>
        <p:spPr>
          <a:xfrm>
            <a:off x="565353" y="5100649"/>
            <a:ext cx="11061289" cy="1200329"/>
          </a:xfrm>
          <a:prstGeom prst="rect">
            <a:avLst/>
          </a:prstGeom>
          <a:solidFill>
            <a:schemeClr val="bg1"/>
          </a:solidFill>
          <a:ln>
            <a:solidFill>
              <a:schemeClr val="accent1"/>
            </a:solidFill>
          </a:ln>
        </p:spPr>
        <p:txBody>
          <a:bodyPr wrap="square">
            <a:spAutoFit/>
          </a:bodyPr>
          <a:lstStyle/>
          <a:p>
            <a:r>
              <a:rPr lang="ru-RU" sz="2400" b="1" dirty="0" err="1">
                <a:latin typeface="Comic Sans MS" panose="030F0702030302020204" pitchFamily="66" charset="0"/>
              </a:rPr>
              <a:t>Відтак</a:t>
            </a:r>
            <a:r>
              <a:rPr lang="ru-RU" sz="2400" b="1" dirty="0">
                <a:latin typeface="Comic Sans MS" panose="030F0702030302020204" pitchFamily="66" charset="0"/>
              </a:rPr>
              <a:t> </a:t>
            </a:r>
            <a:r>
              <a:rPr lang="ru-RU" sz="2400" b="1" dirty="0" err="1">
                <a:latin typeface="Comic Sans MS" panose="030F0702030302020204" pitchFamily="66" charset="0"/>
              </a:rPr>
              <a:t>відновлення</a:t>
            </a:r>
            <a:r>
              <a:rPr lang="ru-RU" sz="2400" b="1" dirty="0">
                <a:latin typeface="Comic Sans MS" panose="030F0702030302020204" pitchFamily="66" charset="0"/>
              </a:rPr>
              <a:t> за </a:t>
            </a:r>
            <a:r>
              <a:rPr lang="ru-RU" sz="2400" b="1" dirty="0" err="1">
                <a:latin typeface="Comic Sans MS" panose="030F0702030302020204" pitchFamily="66" charset="0"/>
              </a:rPr>
              <a:t>рахунок</a:t>
            </a:r>
            <a:r>
              <a:rPr lang="ru-RU" sz="2400" b="1" dirty="0">
                <a:latin typeface="Comic Sans MS" panose="030F0702030302020204" pitchFamily="66" charset="0"/>
              </a:rPr>
              <a:t> </a:t>
            </a:r>
            <a:r>
              <a:rPr lang="ru-RU" sz="2400" b="1" dirty="0" err="1">
                <a:latin typeface="Comic Sans MS" panose="030F0702030302020204" pitchFamily="66" charset="0"/>
              </a:rPr>
              <a:t>держави</a:t>
            </a:r>
            <a:r>
              <a:rPr lang="ru-RU" sz="2400" b="1" dirty="0">
                <a:latin typeface="Comic Sans MS" panose="030F0702030302020204" pitchFamily="66" charset="0"/>
              </a:rPr>
              <a:t> </a:t>
            </a:r>
            <a:r>
              <a:rPr lang="ru-RU" sz="2400" b="1" dirty="0" err="1">
                <a:latin typeface="Comic Sans MS" panose="030F0702030302020204" pitchFamily="66" charset="0"/>
              </a:rPr>
              <a:t>майнового</a:t>
            </a:r>
            <a:r>
              <a:rPr lang="ru-RU" sz="2400" b="1" dirty="0">
                <a:latin typeface="Comic Sans MS" panose="030F0702030302020204" pitchFamily="66" charset="0"/>
              </a:rPr>
              <a:t> та </a:t>
            </a:r>
            <a:r>
              <a:rPr lang="ru-RU" sz="2400" b="1" dirty="0" err="1">
                <a:latin typeface="Comic Sans MS" panose="030F0702030302020204" pitchFamily="66" charset="0"/>
              </a:rPr>
              <a:t>іншого</a:t>
            </a:r>
            <a:r>
              <a:rPr lang="ru-RU" sz="2400" b="1" dirty="0">
                <a:latin typeface="Comic Sans MS" panose="030F0702030302020204" pitchFamily="66" charset="0"/>
              </a:rPr>
              <a:t> стану </a:t>
            </a:r>
            <a:r>
              <a:rPr lang="ru-RU" sz="2400" b="1" dirty="0" err="1">
                <a:latin typeface="Comic Sans MS" panose="030F0702030302020204" pitchFamily="66" charset="0"/>
              </a:rPr>
              <a:t>репатріантів</a:t>
            </a:r>
            <a:r>
              <a:rPr lang="ru-RU" sz="2400" b="1" dirty="0">
                <a:latin typeface="Comic Sans MS" panose="030F0702030302020204" pitchFamily="66" charset="0"/>
              </a:rPr>
              <a:t>, </a:t>
            </a:r>
            <a:r>
              <a:rPr lang="ru-RU" sz="2400" b="1" dirty="0" err="1">
                <a:latin typeface="Comic Sans MS" panose="030F0702030302020204" pitchFamily="66" charset="0"/>
              </a:rPr>
              <a:t>яким</a:t>
            </a:r>
            <a:r>
              <a:rPr lang="ru-RU" sz="2400" b="1" dirty="0">
                <a:latin typeface="Comic Sans MS" panose="030F0702030302020204" pitchFamily="66" charset="0"/>
              </a:rPr>
              <a:t> </a:t>
            </a:r>
            <a:r>
              <a:rPr lang="ru-RU" sz="2400" b="1" dirty="0" err="1">
                <a:latin typeface="Comic Sans MS" panose="030F0702030302020204" pitchFamily="66" charset="0"/>
              </a:rPr>
              <a:t>цей</a:t>
            </a:r>
            <a:r>
              <a:rPr lang="ru-RU" sz="2400" b="1" dirty="0">
                <a:latin typeface="Comic Sans MS" panose="030F0702030302020204" pitchFamily="66" charset="0"/>
              </a:rPr>
              <a:t> стан </a:t>
            </a:r>
            <a:r>
              <a:rPr lang="ru-RU" sz="2400" b="1" dirty="0" err="1">
                <a:latin typeface="Comic Sans MS" panose="030F0702030302020204" pitchFamily="66" charset="0"/>
              </a:rPr>
              <a:t>був</a:t>
            </a:r>
            <a:r>
              <a:rPr lang="ru-RU" sz="2400" b="1" dirty="0">
                <a:latin typeface="Comic Sans MS" panose="030F0702030302020204" pitchFamily="66" charset="0"/>
              </a:rPr>
              <a:t> до моменту </a:t>
            </a:r>
            <a:r>
              <a:rPr lang="ru-RU" sz="2400" b="1" dirty="0" err="1">
                <a:latin typeface="Comic Sans MS" panose="030F0702030302020204" pitchFamily="66" charset="0"/>
              </a:rPr>
              <a:t>депортації</a:t>
            </a:r>
            <a:r>
              <a:rPr lang="ru-RU" sz="2400" b="1" dirty="0">
                <a:latin typeface="Comic Sans MS" panose="030F0702030302020204" pitchFamily="66" charset="0"/>
              </a:rPr>
              <a:t>, </a:t>
            </a:r>
            <a:r>
              <a:rPr lang="ru-RU" sz="2400" b="1" dirty="0" err="1">
                <a:latin typeface="Comic Sans MS" panose="030F0702030302020204" pitchFamily="66" charset="0"/>
              </a:rPr>
              <a:t>набувало</a:t>
            </a:r>
            <a:r>
              <a:rPr lang="ru-RU" sz="2400" b="1" dirty="0">
                <a:latin typeface="Comic Sans MS" panose="030F0702030302020204" pitchFamily="66" charset="0"/>
              </a:rPr>
              <a:t> </a:t>
            </a:r>
            <a:r>
              <a:rPr lang="ru-RU" sz="2400" b="1" dirty="0" err="1">
                <a:latin typeface="Comic Sans MS" panose="030F0702030302020204" pitchFamily="66" charset="0"/>
              </a:rPr>
              <a:t>необхідної</a:t>
            </a:r>
            <a:r>
              <a:rPr lang="ru-RU" sz="2400" b="1" dirty="0">
                <a:latin typeface="Comic Sans MS" panose="030F0702030302020204" pitchFamily="66" charset="0"/>
              </a:rPr>
              <a:t> </a:t>
            </a:r>
            <a:r>
              <a:rPr lang="ru-RU" sz="2400" b="1" dirty="0" err="1">
                <a:latin typeface="Comic Sans MS" panose="030F0702030302020204" pitchFamily="66" charset="0"/>
              </a:rPr>
              <a:t>легітимності</a:t>
            </a:r>
            <a:r>
              <a:rPr lang="ru-RU" sz="2400" b="1" dirty="0">
                <a:latin typeface="Comic Sans MS" panose="030F0702030302020204" pitchFamily="66" charset="0"/>
              </a:rPr>
              <a:t>.</a:t>
            </a:r>
          </a:p>
        </p:txBody>
      </p:sp>
      <p:sp>
        <p:nvSpPr>
          <p:cNvPr id="2" name="Прямоугольник 1"/>
          <p:cNvSpPr/>
          <p:nvPr/>
        </p:nvSpPr>
        <p:spPr>
          <a:xfrm>
            <a:off x="565355" y="1113667"/>
            <a:ext cx="11061289" cy="1015663"/>
          </a:xfrm>
          <a:prstGeom prst="rect">
            <a:avLst/>
          </a:prstGeom>
          <a:solidFill>
            <a:schemeClr val="bg1"/>
          </a:solidFill>
          <a:ln>
            <a:solidFill>
              <a:schemeClr val="accent1"/>
            </a:solidFill>
          </a:ln>
        </p:spPr>
        <p:txBody>
          <a:bodyPr wrap="square">
            <a:spAutoFit/>
          </a:bodyPr>
          <a:lstStyle/>
          <a:p>
            <a:r>
              <a:rPr lang="ru-RU" sz="2000" b="1" dirty="0">
                <a:latin typeface="Comic Sans MS" panose="030F0702030302020204" pitchFamily="66" charset="0"/>
              </a:rPr>
              <a:t>14 листопада 1989 р. - </a:t>
            </a:r>
            <a:r>
              <a:rPr lang="uk-UA" sz="2000" b="1" dirty="0">
                <a:latin typeface="Comic Sans MS" panose="030F0702030302020204" pitchFamily="66" charset="0"/>
              </a:rPr>
              <a:t>Верховна Рада СРСР  прийняла Декларацію «Про визнання незаконними і злочинними репресивних актів проти народів, підданих примусовому переселенню, і забезпечення їх прав» </a:t>
            </a:r>
            <a:endParaRPr lang="uk-UA" sz="2000" dirty="0"/>
          </a:p>
        </p:txBody>
      </p:sp>
      <p:sp>
        <p:nvSpPr>
          <p:cNvPr id="7" name="Прямоугольник 6"/>
          <p:cNvSpPr/>
          <p:nvPr/>
        </p:nvSpPr>
        <p:spPr>
          <a:xfrm>
            <a:off x="565354" y="2395368"/>
            <a:ext cx="11061289" cy="1015663"/>
          </a:xfrm>
          <a:prstGeom prst="rect">
            <a:avLst/>
          </a:prstGeom>
          <a:solidFill>
            <a:schemeClr val="bg1"/>
          </a:solidFill>
          <a:ln>
            <a:solidFill>
              <a:schemeClr val="accent1"/>
            </a:solidFill>
          </a:ln>
        </p:spPr>
        <p:txBody>
          <a:bodyPr wrap="square">
            <a:spAutoFit/>
          </a:bodyPr>
          <a:lstStyle/>
          <a:p>
            <a:r>
              <a:rPr lang="uk-UA" sz="2000" b="1" dirty="0">
                <a:latin typeface="Comic Sans MS" panose="030F0702030302020204" pitchFamily="66" charset="0"/>
              </a:rPr>
              <a:t>14 листопада 1989 р. - Декларація Верховної Ради СРСР «Про визнання незаконни-ми та злочинними репресивних актів проти народів, які зазнали примусового переселення, та забезпечення їхніх прав». </a:t>
            </a:r>
            <a:endParaRPr lang="uk-UA" sz="2000" dirty="0"/>
          </a:p>
        </p:txBody>
      </p:sp>
      <p:sp>
        <p:nvSpPr>
          <p:cNvPr id="8" name="Прямоугольник 7"/>
          <p:cNvSpPr/>
          <p:nvPr/>
        </p:nvSpPr>
        <p:spPr>
          <a:xfrm>
            <a:off x="565352" y="3554791"/>
            <a:ext cx="11061289" cy="1200329"/>
          </a:xfrm>
          <a:prstGeom prst="rect">
            <a:avLst/>
          </a:prstGeom>
          <a:solidFill>
            <a:schemeClr val="bg1"/>
          </a:solidFill>
          <a:ln>
            <a:solidFill>
              <a:srgbClr val="002060"/>
            </a:solidFill>
          </a:ln>
        </p:spPr>
        <p:txBody>
          <a:bodyPr wrap="square">
            <a:spAutoFit/>
          </a:bodyPr>
          <a:lstStyle/>
          <a:p>
            <a:r>
              <a:rPr lang="uk-UA" b="1" dirty="0">
                <a:latin typeface="Comic Sans MS" panose="030F0702030302020204" pitchFamily="66" charset="0"/>
              </a:rPr>
              <a:t>14 березня 1992 р. - постанова Кабінету Міністрів України «Про створення фонду </a:t>
            </a:r>
            <a:r>
              <a:rPr lang="uk-UA" b="1" dirty="0" err="1">
                <a:latin typeface="Comic Sans MS" panose="030F0702030302020204" pitchFamily="66" charset="0"/>
              </a:rPr>
              <a:t>депорто-ваних</a:t>
            </a:r>
            <a:r>
              <a:rPr lang="uk-UA" b="1" dirty="0">
                <a:latin typeface="Comic Sans MS" panose="030F0702030302020204" pitchFamily="66" charset="0"/>
              </a:rPr>
              <a:t> народів Криму» </a:t>
            </a:r>
          </a:p>
          <a:p>
            <a:r>
              <a:rPr lang="uk-UA" b="1" dirty="0">
                <a:latin typeface="Comic Sans MS" panose="030F0702030302020204" pitchFamily="66" charset="0"/>
              </a:rPr>
              <a:t>24 березня 1992 р - постанова Кабінету Міністрів України «Про затвердження положення про республіканську комісію у справах депортованих народів Криму» </a:t>
            </a:r>
            <a:endParaRPr lang="en-US" b="1" dirty="0">
              <a:latin typeface="Comic Sans MS" panose="030F0702030302020204" pitchFamily="66" charset="0"/>
            </a:endParaRPr>
          </a:p>
        </p:txBody>
      </p:sp>
    </p:spTree>
    <p:extLst>
      <p:ext uri="{BB962C8B-B14F-4D97-AF65-F5344CB8AC3E}">
        <p14:creationId xmlns:p14="http://schemas.microsoft.com/office/powerpoint/2010/main" val="12197926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216"/>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3272150" y="0"/>
            <a:ext cx="5647700" cy="461665"/>
          </a:xfrm>
          <a:prstGeom prst="rect">
            <a:avLst/>
          </a:prstGeom>
          <a:solidFill>
            <a:schemeClr val="bg1"/>
          </a:solidFill>
          <a:ln>
            <a:solidFill>
              <a:srgbClr val="002060"/>
            </a:solidFill>
          </a:ln>
        </p:spPr>
        <p:txBody>
          <a:bodyPr wrap="none">
            <a:spAutoFit/>
          </a:bodyPr>
          <a:lstStyle/>
          <a:p>
            <a:r>
              <a:rPr lang="uk-UA" sz="2400" b="1" dirty="0">
                <a:latin typeface="Comic Sans MS" panose="030F0702030302020204" pitchFamily="66" charset="0"/>
              </a:rPr>
              <a:t>ОСНОВНІ ПЕРІОДИ ПОВЕРНЕННЯ</a:t>
            </a:r>
            <a:endParaRPr lang="ru-RU" sz="2400" b="1" dirty="0">
              <a:latin typeface="Comic Sans MS" panose="030F0702030302020204" pitchFamily="66" charset="0"/>
            </a:endParaRPr>
          </a:p>
        </p:txBody>
      </p:sp>
      <p:sp>
        <p:nvSpPr>
          <p:cNvPr id="7" name="Прямоугольник 6"/>
          <p:cNvSpPr/>
          <p:nvPr/>
        </p:nvSpPr>
        <p:spPr>
          <a:xfrm>
            <a:off x="190269" y="5733925"/>
            <a:ext cx="11357718" cy="1015663"/>
          </a:xfrm>
          <a:prstGeom prst="rect">
            <a:avLst/>
          </a:prstGeom>
          <a:solidFill>
            <a:schemeClr val="bg1"/>
          </a:solidFill>
          <a:ln>
            <a:solidFill>
              <a:srgbClr val="002060"/>
            </a:solidFill>
          </a:ln>
        </p:spPr>
        <p:txBody>
          <a:bodyPr wrap="square">
            <a:spAutoFit/>
          </a:bodyPr>
          <a:lstStyle/>
          <a:p>
            <a:r>
              <a:rPr lang="uk-UA" sz="2000" b="1" dirty="0">
                <a:latin typeface="Arial Black" panose="020B0A04020102020204" pitchFamily="34" charset="0"/>
              </a:rPr>
              <a:t>ІІІ період (від 1992 р.) </a:t>
            </a:r>
            <a:r>
              <a:rPr lang="uk-UA" sz="2000" b="1" dirty="0">
                <a:latin typeface="Comic Sans MS" panose="030F0702030302020204" pitchFamily="66" charset="0"/>
              </a:rPr>
              <a:t>– спад репатріації з характерними ознаками міждержавної міграції: перетин державних кордонів, набуття громадянства, валютно-фінансова криза доби становлення національних економік та ін., з втратою масовості в 1994 р.</a:t>
            </a:r>
            <a:endParaRPr lang="ru-RU" sz="2000" b="1" dirty="0">
              <a:latin typeface="Comic Sans MS" panose="030F0702030302020204" pitchFamily="66" charset="0"/>
            </a:endParaRPr>
          </a:p>
        </p:txBody>
      </p:sp>
      <p:sp>
        <p:nvSpPr>
          <p:cNvPr id="8" name="Прямоугольник 7"/>
          <p:cNvSpPr/>
          <p:nvPr/>
        </p:nvSpPr>
        <p:spPr>
          <a:xfrm>
            <a:off x="4775295" y="1049752"/>
            <a:ext cx="7154428" cy="1323439"/>
          </a:xfrm>
          <a:prstGeom prst="rect">
            <a:avLst/>
          </a:prstGeom>
          <a:solidFill>
            <a:schemeClr val="bg1"/>
          </a:solidFill>
          <a:ln>
            <a:solidFill>
              <a:srgbClr val="002060"/>
            </a:solidFill>
          </a:ln>
        </p:spPr>
        <p:txBody>
          <a:bodyPr wrap="square">
            <a:spAutoFit/>
          </a:bodyPr>
          <a:lstStyle/>
          <a:p>
            <a:r>
              <a:rPr lang="uk-UA" sz="2000" b="1" dirty="0">
                <a:latin typeface="Arial Black" panose="020B0A04020102020204" pitchFamily="34" charset="0"/>
              </a:rPr>
              <a:t>І період </a:t>
            </a:r>
            <a:r>
              <a:rPr lang="uk-UA" sz="2000" b="1" dirty="0">
                <a:latin typeface="Arial Black" panose="020B0A04020102020204" pitchFamily="34" charset="0"/>
                <a:cs typeface="Arial" panose="020B0604020202020204" pitchFamily="34" charset="0"/>
              </a:rPr>
              <a:t>(до 1 січня 1989 р.) </a:t>
            </a:r>
            <a:r>
              <a:rPr lang="uk-UA" sz="2000" b="1" dirty="0">
                <a:latin typeface="Comic Sans MS" panose="030F0702030302020204" pitchFamily="66" charset="0"/>
              </a:rPr>
              <a:t>– приховане повер-нення без державної підтримки, часом всупереч зако-нодавству, з активізацією повернення та громадської активності, починаючи від 1987 р.</a:t>
            </a:r>
          </a:p>
        </p:txBody>
      </p:sp>
      <p:sp>
        <p:nvSpPr>
          <p:cNvPr id="9" name="Прямоугольник 8"/>
          <p:cNvSpPr/>
          <p:nvPr/>
        </p:nvSpPr>
        <p:spPr>
          <a:xfrm>
            <a:off x="293271" y="3692803"/>
            <a:ext cx="7154428" cy="1938992"/>
          </a:xfrm>
          <a:prstGeom prst="rect">
            <a:avLst/>
          </a:prstGeom>
          <a:solidFill>
            <a:schemeClr val="bg1"/>
          </a:solidFill>
          <a:ln>
            <a:solidFill>
              <a:srgbClr val="002060"/>
            </a:solidFill>
          </a:ln>
        </p:spPr>
        <p:txBody>
          <a:bodyPr wrap="square">
            <a:spAutoFit/>
          </a:bodyPr>
          <a:lstStyle/>
          <a:p>
            <a:r>
              <a:rPr lang="uk-UA" sz="2000" b="1" dirty="0">
                <a:latin typeface="Arial Black" panose="020B0A04020102020204" pitchFamily="34" charset="0"/>
              </a:rPr>
              <a:t>ІІ період (1989–1991 рр.) </a:t>
            </a:r>
            <a:r>
              <a:rPr lang="uk-UA" sz="2000" b="1" dirty="0">
                <a:latin typeface="Comic Sans MS" panose="030F0702030302020204" pitchFamily="66" charset="0"/>
              </a:rPr>
              <a:t>– масове неорганізоване повернення в період розпаду СРСР з характерними ознаками високого рівня громадської активності: за-</a:t>
            </a:r>
            <a:r>
              <a:rPr lang="uk-UA" sz="2000" b="1" dirty="0" err="1">
                <a:latin typeface="Comic Sans MS" panose="030F0702030302020204" pitchFamily="66" charset="0"/>
              </a:rPr>
              <a:t>хоплення</a:t>
            </a:r>
            <a:r>
              <a:rPr lang="uk-UA" sz="2000" b="1" dirty="0">
                <a:latin typeface="Comic Sans MS" panose="030F0702030302020204" pitchFamily="66" charset="0"/>
              </a:rPr>
              <a:t> земельних ділянок, масові акції протесту, сутички з правоохоронцями, місцевими жителями тощо.</a:t>
            </a:r>
          </a:p>
        </p:txBody>
      </p:sp>
      <p:pic>
        <p:nvPicPr>
          <p:cNvPr id="10" name="Picture 2" descr="&amp;Kcy;&amp;acy;&amp;rcy;&amp;tcy;&amp;icy;&amp;ncy;&amp;kcy;&amp;icy; &amp;pcy;&amp;ocy; &amp;zcy;&amp;acy;&amp;pcy;&amp;rcy;&amp;ocy;&amp;scy;&amp;ucy; &amp;pcy;&amp;ocy;&amp;vcy;&amp;iecy;&amp;rcy;&amp;ncy;&amp;iecy;&amp;ncy;&amp;ncy;&amp;yacy; &amp;kcy;&amp;rcy;&amp;icy;&amp;mcy;&amp;scy;&amp;softcy;&amp;kcy;&amp;icy;&amp;khcy; &amp;tcy;&amp;acy;&amp;tcy;&amp;acy;&amp;rcy; &amp;ucy; &amp;kcy;&amp;rcy;&amp;icy;&amp;mcy; &amp;pcy;&amp;iukcy;&amp;scy;&amp;lcy;&amp;yacy; &amp;dcy;&amp;iecy;&amp;pcy;&amp;ocy;&amp;rcy;&amp;tcy;&amp;acy;&amp;tscy;&amp;iukcy;&amp;yicy;"/>
          <p:cNvPicPr>
            <a:picLocks noChangeAspect="1" noChangeArrowheads="1"/>
          </p:cNvPicPr>
          <p:nvPr/>
        </p:nvPicPr>
        <p:blipFill>
          <a:blip r:embed="rId3" cstate="print"/>
          <a:srcRect/>
          <a:stretch>
            <a:fillRect/>
          </a:stretch>
        </p:blipFill>
        <p:spPr bwMode="auto">
          <a:xfrm>
            <a:off x="315326" y="575870"/>
            <a:ext cx="4219748" cy="3014803"/>
          </a:xfrm>
          <a:prstGeom prst="rect">
            <a:avLst/>
          </a:prstGeom>
          <a:noFill/>
        </p:spPr>
      </p:pic>
      <p:pic>
        <p:nvPicPr>
          <p:cNvPr id="11" name="Picture 4" descr="&amp;Pcy;&amp;ocy;&amp;khcy;&amp;ocy;&amp;zhcy;&amp;iecy;&amp;iecy; &amp;icy;&amp;zcy;&amp;ocy;&amp;bcy;&amp;rcy;&amp;acy;&amp;zhcy;&amp;iecy;&amp;ncy;&amp;icy;&amp;iecy;"/>
          <p:cNvPicPr>
            <a:picLocks noChangeAspect="1" noChangeArrowheads="1"/>
          </p:cNvPicPr>
          <p:nvPr/>
        </p:nvPicPr>
        <p:blipFill>
          <a:blip r:embed="rId4" cstate="print"/>
          <a:srcRect/>
          <a:stretch>
            <a:fillRect/>
          </a:stretch>
        </p:blipFill>
        <p:spPr bwMode="auto">
          <a:xfrm>
            <a:off x="7556682" y="2659703"/>
            <a:ext cx="4373041" cy="2788585"/>
          </a:xfrm>
          <a:prstGeom prst="rect">
            <a:avLst/>
          </a:prstGeom>
          <a:noFill/>
        </p:spPr>
      </p:pic>
    </p:spTree>
    <p:extLst>
      <p:ext uri="{BB962C8B-B14F-4D97-AF65-F5344CB8AC3E}">
        <p14:creationId xmlns:p14="http://schemas.microsoft.com/office/powerpoint/2010/main" val="21921456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pic>
        <p:nvPicPr>
          <p:cNvPr id="6" name="Рисунок 5"/>
          <p:cNvPicPr>
            <a:picLocks noChangeAspect="1"/>
          </p:cNvPicPr>
          <p:nvPr/>
        </p:nvPicPr>
        <p:blipFill>
          <a:blip r:embed="rId3"/>
          <a:stretch>
            <a:fillRect/>
          </a:stretch>
        </p:blipFill>
        <p:spPr>
          <a:xfrm>
            <a:off x="168693" y="731713"/>
            <a:ext cx="5629433" cy="3663211"/>
          </a:xfrm>
          <a:prstGeom prst="rect">
            <a:avLst/>
          </a:prstGeom>
        </p:spPr>
      </p:pic>
      <p:pic>
        <p:nvPicPr>
          <p:cNvPr id="8" name="Рисунок 7"/>
          <p:cNvPicPr>
            <a:picLocks noChangeAspect="1"/>
          </p:cNvPicPr>
          <p:nvPr/>
        </p:nvPicPr>
        <p:blipFill>
          <a:blip r:embed="rId4"/>
          <a:stretch>
            <a:fillRect/>
          </a:stretch>
        </p:blipFill>
        <p:spPr>
          <a:xfrm>
            <a:off x="6301889" y="706063"/>
            <a:ext cx="5629433" cy="3818224"/>
          </a:xfrm>
          <a:prstGeom prst="rect">
            <a:avLst/>
          </a:prstGeom>
        </p:spPr>
      </p:pic>
      <p:pic>
        <p:nvPicPr>
          <p:cNvPr id="9" name="Объект 7"/>
          <p:cNvPicPr>
            <a:picLocks noChangeAspect="1"/>
          </p:cNvPicPr>
          <p:nvPr/>
        </p:nvPicPr>
        <p:blipFill>
          <a:blip r:embed="rId5"/>
          <a:stretch>
            <a:fillRect/>
          </a:stretch>
        </p:blipFill>
        <p:spPr>
          <a:xfrm>
            <a:off x="3543300" y="3401347"/>
            <a:ext cx="5105400" cy="3344406"/>
          </a:xfrm>
          <a:prstGeom prst="rect">
            <a:avLst/>
          </a:prstGeom>
        </p:spPr>
      </p:pic>
      <p:sp>
        <p:nvSpPr>
          <p:cNvPr id="2" name="Прямоугольник 1"/>
          <p:cNvSpPr/>
          <p:nvPr/>
        </p:nvSpPr>
        <p:spPr>
          <a:xfrm>
            <a:off x="4228341" y="60153"/>
            <a:ext cx="3735318" cy="461665"/>
          </a:xfrm>
          <a:prstGeom prst="rect">
            <a:avLst/>
          </a:prstGeom>
          <a:solidFill>
            <a:schemeClr val="bg1"/>
          </a:solidFill>
          <a:ln>
            <a:solidFill>
              <a:srgbClr val="002060"/>
            </a:solidFill>
          </a:ln>
        </p:spPr>
        <p:txBody>
          <a:bodyPr wrap="none">
            <a:spAutoFit/>
          </a:bodyPr>
          <a:lstStyle/>
          <a:p>
            <a:r>
              <a:rPr lang="uk-UA" sz="2400" b="1" dirty="0">
                <a:latin typeface="Comic Sans MS" panose="030F0702030302020204" pitchFamily="66" charset="0"/>
              </a:rPr>
              <a:t>ПЕРШІ КРОКИ ВДОМА</a:t>
            </a:r>
            <a:endParaRPr lang="ru-RU" sz="2400" b="1" dirty="0">
              <a:latin typeface="Comic Sans MS" panose="030F0702030302020204" pitchFamily="66" charset="0"/>
            </a:endParaRPr>
          </a:p>
        </p:txBody>
      </p:sp>
    </p:spTree>
    <p:extLst>
      <p:ext uri="{BB962C8B-B14F-4D97-AF65-F5344CB8AC3E}">
        <p14:creationId xmlns:p14="http://schemas.microsoft.com/office/powerpoint/2010/main" val="11181738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3"/>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378571" y="380219"/>
            <a:ext cx="6396798" cy="2677656"/>
          </a:xfrm>
          <a:prstGeom prst="rect">
            <a:avLst/>
          </a:prstGeom>
        </p:spPr>
        <p:txBody>
          <a:bodyPr wrap="square">
            <a:spAutoFit/>
          </a:bodyPr>
          <a:lstStyle/>
          <a:p>
            <a:r>
              <a:rPr lang="uk-UA" sz="2400" b="1" dirty="0">
                <a:latin typeface="Comic Sans MS" panose="030F0702030302020204" pitchFamily="66" charset="0"/>
              </a:rPr>
              <a:t>Щороку 18 травня у світі відзначають пам'ять жертв депортації </a:t>
            </a:r>
            <a:r>
              <a:rPr lang="uk-UA" sz="2400" b="1" dirty="0" err="1">
                <a:latin typeface="Comic Sans MS" panose="030F0702030302020204" pitchFamily="66" charset="0"/>
              </a:rPr>
              <a:t>кримців</a:t>
            </a:r>
            <a:r>
              <a:rPr lang="uk-UA" sz="2400" b="1" dirty="0">
                <a:latin typeface="Comic Sans MS" panose="030F0702030302020204" pitchFamily="66" charset="0"/>
              </a:rPr>
              <a:t>. </a:t>
            </a:r>
          </a:p>
          <a:p>
            <a:r>
              <a:rPr lang="uk-UA" sz="2400" b="1" dirty="0">
                <a:latin typeface="Comic Sans MS" panose="030F0702030302020204" pitchFamily="66" charset="0"/>
              </a:rPr>
              <a:t>В Україні з 2014 року цього дня офіційно відзначають День боротьби за права кримськотатарського народу, </a:t>
            </a:r>
          </a:p>
          <a:p>
            <a:r>
              <a:rPr lang="uk-UA" sz="2400" b="1" dirty="0">
                <a:latin typeface="Comic Sans MS" panose="030F0702030302020204" pitchFamily="66" charset="0"/>
              </a:rPr>
              <a:t>а з 2016 року — День пам'яті жертв геноциду кримськотатарського народу</a:t>
            </a:r>
            <a:r>
              <a:rPr lang="ru-RU" sz="2400" b="1" dirty="0">
                <a:latin typeface="Comic Sans MS" panose="030F0702030302020204" pitchFamily="66" charset="0"/>
              </a:rPr>
              <a:t>.</a:t>
            </a:r>
          </a:p>
        </p:txBody>
      </p:sp>
      <p:pic>
        <p:nvPicPr>
          <p:cNvPr id="2054" name="Picture 6" descr="194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71197" y="195046"/>
            <a:ext cx="4286250" cy="304800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kherson.fm/wp-content/uploads/genocy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476" y="3250658"/>
            <a:ext cx="6594678" cy="3297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600980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02694"/>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27245" y="2171312"/>
            <a:ext cx="9930581" cy="2800767"/>
          </a:xfrm>
          <a:prstGeom prst="rect">
            <a:avLst/>
          </a:prstGeom>
        </p:spPr>
        <p:txBody>
          <a:bodyPr wrap="square">
            <a:spAutoFit/>
          </a:bodyPr>
          <a:lstStyle/>
          <a:p>
            <a:r>
              <a:rPr lang="uk-UA" sz="2200" b="1" dirty="0">
                <a:latin typeface="Comic Sans MS" panose="030F0702030302020204" pitchFamily="66" charset="0"/>
              </a:rPr>
              <a:t>1. Які вплинули на скорочення чисельності населення в Україні за роки незалежності? (обрати 4 правильні відповіді)</a:t>
            </a:r>
          </a:p>
          <a:p>
            <a:r>
              <a:rPr lang="uk-UA" sz="2200" b="1" dirty="0">
                <a:latin typeface="Comic Sans MS" panose="030F0702030302020204" pitchFamily="66" charset="0"/>
              </a:rPr>
              <a:t>1 економічна та соціальна кризи 1990-х років; </a:t>
            </a:r>
          </a:p>
          <a:p>
            <a:r>
              <a:rPr lang="uk-UA" sz="2200" b="1" dirty="0">
                <a:latin typeface="Comic Sans MS" panose="030F0702030302020204" pitchFamily="66" charset="0"/>
              </a:rPr>
              <a:t>2 падіння темпів народжуваності;  </a:t>
            </a:r>
          </a:p>
          <a:p>
            <a:r>
              <a:rPr lang="uk-UA" sz="2200" b="1" dirty="0">
                <a:latin typeface="Comic Sans MS" panose="030F0702030302020204" pitchFamily="66" charset="0"/>
              </a:rPr>
              <a:t>3 високий коефіцієнт смертності у кінці ХХ століття; </a:t>
            </a:r>
          </a:p>
          <a:p>
            <a:r>
              <a:rPr lang="uk-UA" sz="2200" b="1" dirty="0">
                <a:latin typeface="Comic Sans MS" panose="030F0702030302020204" pitchFamily="66" charset="0"/>
              </a:rPr>
              <a:t>4 неактивна еміграція з України.</a:t>
            </a:r>
            <a:endParaRPr lang="en-US" sz="2200" b="1" dirty="0">
              <a:latin typeface="Comic Sans MS" panose="030F0702030302020204" pitchFamily="66" charset="0"/>
            </a:endParaRPr>
          </a:p>
          <a:p>
            <a:r>
              <a:rPr lang="uk-UA" sz="2200" b="1" dirty="0">
                <a:latin typeface="Comic Sans MS" panose="030F0702030302020204" pitchFamily="66" charset="0"/>
              </a:rPr>
              <a:t>5 поступове зростання життєвого рівня населення</a:t>
            </a:r>
          </a:p>
          <a:p>
            <a:r>
              <a:rPr lang="uk-UA" sz="2200" b="1" dirty="0">
                <a:latin typeface="Comic Sans MS" panose="030F0702030302020204" pitchFamily="66" charset="0"/>
              </a:rPr>
              <a:t>6 уведення в обіг національної валюти - гривні</a:t>
            </a:r>
            <a:endParaRPr lang="en-US" sz="2200" b="1" dirty="0">
              <a:latin typeface="Comic Sans MS" panose="030F0702030302020204" pitchFamily="66" charset="0"/>
            </a:endParaRPr>
          </a:p>
        </p:txBody>
      </p:sp>
      <p:sp>
        <p:nvSpPr>
          <p:cNvPr id="5" name="Прямоугольник 4"/>
          <p:cNvSpPr/>
          <p:nvPr/>
        </p:nvSpPr>
        <p:spPr>
          <a:xfrm>
            <a:off x="3558175" y="5196341"/>
            <a:ext cx="7871826" cy="1107996"/>
          </a:xfrm>
          <a:prstGeom prst="rect">
            <a:avLst/>
          </a:prstGeom>
        </p:spPr>
        <p:txBody>
          <a:bodyPr wrap="square">
            <a:spAutoFit/>
          </a:bodyPr>
          <a:lstStyle/>
          <a:p>
            <a:r>
              <a:rPr lang="uk-UA" sz="2200" b="1" dirty="0">
                <a:latin typeface="Comic Sans MS" panose="030F0702030302020204" pitchFamily="66" charset="0"/>
              </a:rPr>
              <a:t>1 економічна та соціальна кризи 1990-х років; </a:t>
            </a:r>
          </a:p>
          <a:p>
            <a:r>
              <a:rPr lang="uk-UA" sz="2200" b="1" dirty="0">
                <a:latin typeface="Comic Sans MS" panose="030F0702030302020204" pitchFamily="66" charset="0"/>
              </a:rPr>
              <a:t>2 падіння темпів народжуваності;  </a:t>
            </a:r>
          </a:p>
          <a:p>
            <a:r>
              <a:rPr lang="uk-UA" sz="2200" b="1" dirty="0">
                <a:latin typeface="Comic Sans MS" panose="030F0702030302020204" pitchFamily="66" charset="0"/>
              </a:rPr>
              <a:t>3 високий коефіцієнт смертності у кінці ХХ століття; </a:t>
            </a:r>
          </a:p>
        </p:txBody>
      </p:sp>
      <p:sp>
        <p:nvSpPr>
          <p:cNvPr id="6" name="TextBox 5"/>
          <p:cNvSpPr txBox="1"/>
          <p:nvPr/>
        </p:nvSpPr>
        <p:spPr>
          <a:xfrm>
            <a:off x="227245" y="602444"/>
            <a:ext cx="11737509" cy="1323439"/>
          </a:xfrm>
          <a:prstGeom prst="rect">
            <a:avLst/>
          </a:prstGeom>
          <a:solidFill>
            <a:schemeClr val="bg1"/>
          </a:solidFill>
          <a:ln>
            <a:solidFill>
              <a:srgbClr val="002060"/>
            </a:solidFill>
          </a:ln>
        </p:spPr>
        <p:txBody>
          <a:bodyPr wrap="none" rtlCol="0">
            <a:spAutoFit/>
          </a:bodyPr>
          <a:lstStyle/>
          <a:p>
            <a:r>
              <a:rPr lang="uk-UA" sz="2000" dirty="0">
                <a:latin typeface="Comic Sans MS" panose="030F0702030302020204" pitchFamily="66" charset="0"/>
              </a:rPr>
              <a:t>1) Які основні зміни відбулися у складі населення України в перші десять років незалежності?</a:t>
            </a:r>
          </a:p>
          <a:p>
            <a:r>
              <a:rPr lang="uk-UA" sz="2000" dirty="0">
                <a:latin typeface="Comic Sans MS" panose="030F0702030302020204" pitchFamily="66" charset="0"/>
              </a:rPr>
              <a:t>2) Які основні чинники впливали на демографічну ситуацію в Україні?</a:t>
            </a:r>
          </a:p>
          <a:p>
            <a:r>
              <a:rPr lang="uk-UA" sz="2000" dirty="0">
                <a:latin typeface="Comic Sans MS" panose="030F0702030302020204" pitchFamily="66" charset="0"/>
              </a:rPr>
              <a:t>3) Які соціальні групи були найбільш вразливими під час кризи 90-х рр.?</a:t>
            </a:r>
          </a:p>
          <a:p>
            <a:r>
              <a:rPr lang="uk-UA" sz="2000" dirty="0">
                <a:latin typeface="Comic Sans MS" panose="030F0702030302020204" pitchFamily="66" charset="0"/>
              </a:rPr>
              <a:t>4) Яку позицію займало керівництво України щодо повернення кримських татар?</a:t>
            </a:r>
            <a:endParaRPr lang="en-US" sz="2000" dirty="0">
              <a:latin typeface="Comic Sans MS" panose="030F0702030302020204" pitchFamily="66" charset="0"/>
            </a:endParaRPr>
          </a:p>
        </p:txBody>
      </p:sp>
      <p:sp>
        <p:nvSpPr>
          <p:cNvPr id="7" name="TextBox 6"/>
          <p:cNvSpPr txBox="1"/>
          <p:nvPr/>
        </p:nvSpPr>
        <p:spPr>
          <a:xfrm>
            <a:off x="4763729" y="-26181"/>
            <a:ext cx="2207656" cy="461665"/>
          </a:xfrm>
          <a:prstGeom prst="rect">
            <a:avLst/>
          </a:prstGeom>
          <a:solidFill>
            <a:schemeClr val="bg1"/>
          </a:solidFill>
          <a:ln>
            <a:solidFill>
              <a:srgbClr val="002060"/>
            </a:solidFill>
          </a:ln>
        </p:spPr>
        <p:txBody>
          <a:bodyPr wrap="none" rtlCol="0">
            <a:spAutoFit/>
          </a:bodyPr>
          <a:lstStyle/>
          <a:p>
            <a:r>
              <a:rPr lang="uk-UA" sz="2400" b="1" dirty="0">
                <a:latin typeface="Comic Sans MS" panose="030F0702030302020204" pitchFamily="66" charset="0"/>
              </a:rPr>
              <a:t>ЗАПИТАННЯ</a:t>
            </a:r>
            <a:endParaRPr lang="en-US" sz="2400" b="1" dirty="0">
              <a:latin typeface="Comic Sans MS" panose="030F0702030302020204" pitchFamily="66" charset="0"/>
            </a:endParaRPr>
          </a:p>
        </p:txBody>
      </p:sp>
    </p:spTree>
    <p:extLst>
      <p:ext uri="{BB962C8B-B14F-4D97-AF65-F5344CB8AC3E}">
        <p14:creationId xmlns:p14="http://schemas.microsoft.com/office/powerpoint/2010/main" val="428015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animBg="1"/>
      <p:bldP spid="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Презентации по культуре и искусству. Шаблоны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34647" y="0"/>
            <a:ext cx="11522706" cy="4524315"/>
          </a:xfrm>
          <a:prstGeom prst="rect">
            <a:avLst/>
          </a:prstGeom>
          <a:noFill/>
        </p:spPr>
        <p:txBody>
          <a:bodyPr wrap="none" rtlCol="0">
            <a:spAutoFit/>
          </a:bodyPr>
          <a:lstStyle/>
          <a:p>
            <a:r>
              <a:rPr lang="uk-UA" sz="2400" b="1" dirty="0">
                <a:latin typeface="Comic Sans MS" panose="030F0702030302020204" pitchFamily="66" charset="0"/>
              </a:rPr>
              <a:t>Становище в соціальній сфері в 90-х роках:</a:t>
            </a:r>
          </a:p>
          <a:p>
            <a:endParaRPr lang="uk-UA" sz="2400" b="1" dirty="0">
              <a:latin typeface="Comic Sans MS" panose="030F0702030302020204" pitchFamily="66" charset="0"/>
            </a:endParaRPr>
          </a:p>
          <a:p>
            <a:r>
              <a:rPr lang="uk-UA" sz="2400" b="1" dirty="0">
                <a:latin typeface="Comic Sans MS" panose="030F0702030302020204" pitchFamily="66" charset="0"/>
              </a:rPr>
              <a:t>А поступове зростання життєвого рівня населення, купівельної </a:t>
            </a:r>
            <a:r>
              <a:rPr lang="uk-UA" sz="2400" b="1" dirty="0" err="1">
                <a:latin typeface="Comic Sans MS" panose="030F0702030302020204" pitchFamily="66" charset="0"/>
              </a:rPr>
              <a:t>спромож</a:t>
            </a:r>
            <a:r>
              <a:rPr lang="uk-UA" sz="2400" b="1" dirty="0">
                <a:latin typeface="Comic Sans MS" panose="030F0702030302020204" pitchFamily="66" charset="0"/>
              </a:rPr>
              <a:t>-</a:t>
            </a:r>
          </a:p>
          <a:p>
            <a:r>
              <a:rPr lang="uk-UA" sz="2400" b="1" dirty="0" err="1">
                <a:latin typeface="Comic Sans MS" panose="030F0702030302020204" pitchFamily="66" charset="0"/>
              </a:rPr>
              <a:t>ності</a:t>
            </a:r>
            <a:r>
              <a:rPr lang="uk-UA" sz="2400" b="1" dirty="0">
                <a:latin typeface="Comic Sans MS" panose="030F0702030302020204" pitchFamily="66" charset="0"/>
              </a:rPr>
              <a:t>, суттєве зниження безробіття, початок кількісного збільшення </a:t>
            </a:r>
          </a:p>
          <a:p>
            <a:r>
              <a:rPr lang="uk-UA" sz="2400" b="1" dirty="0">
                <a:latin typeface="Comic Sans MS" panose="030F0702030302020204" pitchFamily="66" charset="0"/>
              </a:rPr>
              <a:t>населення;</a:t>
            </a:r>
          </a:p>
          <a:p>
            <a:r>
              <a:rPr lang="uk-UA" sz="2400" b="1" dirty="0">
                <a:latin typeface="Comic Sans MS" panose="030F0702030302020204" pitchFamily="66" charset="0"/>
              </a:rPr>
              <a:t>Б практична відсутність змін, життєвий рівень населення залишився </a:t>
            </a:r>
          </a:p>
          <a:p>
            <a:r>
              <a:rPr lang="uk-UA" sz="2400" b="1" dirty="0">
                <a:latin typeface="Comic Sans MS" panose="030F0702030302020204" pitchFamily="66" charset="0"/>
              </a:rPr>
              <a:t>стабільно високим, приріст населення, поліпшення умов його життя;</a:t>
            </a:r>
          </a:p>
          <a:p>
            <a:r>
              <a:rPr lang="uk-UA" sz="2400" b="1" dirty="0">
                <a:latin typeface="Comic Sans MS" panose="030F0702030302020204" pitchFamily="66" charset="0"/>
              </a:rPr>
              <a:t>В різке зниження життєвого рівня населення, поява масового безробіття,</a:t>
            </a:r>
          </a:p>
          <a:p>
            <a:r>
              <a:rPr lang="uk-UA" sz="2400" b="1" dirty="0">
                <a:latin typeface="Comic Sans MS" panose="030F0702030302020204" pitchFamily="66" charset="0"/>
              </a:rPr>
              <a:t>зниження рівня соціальної захищеності, значне соціальне розшарування;</a:t>
            </a:r>
          </a:p>
          <a:p>
            <a:r>
              <a:rPr lang="uk-UA" sz="2400" b="1" dirty="0">
                <a:latin typeface="Comic Sans MS" panose="030F0702030302020204" pitchFamily="66" charset="0"/>
              </a:rPr>
              <a:t>Г різке підвищення життєвого рівня населення, подолання економічної</a:t>
            </a:r>
          </a:p>
          <a:p>
            <a:r>
              <a:rPr lang="uk-UA" sz="2400" b="1" dirty="0">
                <a:latin typeface="Comic Sans MS" panose="030F0702030302020204" pitchFamily="66" charset="0"/>
              </a:rPr>
              <a:t>кризи, що викликало досягнення більшістю людей європейського рівня</a:t>
            </a:r>
          </a:p>
          <a:p>
            <a:r>
              <a:rPr lang="uk-UA" sz="2400" b="1" dirty="0">
                <a:latin typeface="Comic Sans MS" panose="030F0702030302020204" pitchFamily="66" charset="0"/>
              </a:rPr>
              <a:t>життя.</a:t>
            </a:r>
            <a:endParaRPr lang="en-US" sz="2400" b="1" dirty="0">
              <a:latin typeface="Comic Sans MS" panose="030F0702030302020204" pitchFamily="66" charset="0"/>
            </a:endParaRPr>
          </a:p>
        </p:txBody>
      </p:sp>
      <p:sp>
        <p:nvSpPr>
          <p:cNvPr id="4" name="Прямоугольник 3"/>
          <p:cNvSpPr/>
          <p:nvPr/>
        </p:nvSpPr>
        <p:spPr>
          <a:xfrm>
            <a:off x="3136489" y="4701882"/>
            <a:ext cx="8116529" cy="1200329"/>
          </a:xfrm>
          <a:prstGeom prst="rect">
            <a:avLst/>
          </a:prstGeom>
        </p:spPr>
        <p:txBody>
          <a:bodyPr wrap="square">
            <a:spAutoFit/>
          </a:bodyPr>
          <a:lstStyle/>
          <a:p>
            <a:r>
              <a:rPr lang="uk-UA" sz="2400" b="1" dirty="0">
                <a:latin typeface="Comic Sans MS" panose="030F0702030302020204" pitchFamily="66" charset="0"/>
              </a:rPr>
              <a:t>В різке зниження життєвого рівня населення, поява масового безробіття, зниження рівня соціальної захищеності, значне соціальне розшарування;</a:t>
            </a:r>
          </a:p>
        </p:txBody>
      </p:sp>
    </p:spTree>
    <p:extLst>
      <p:ext uri="{BB962C8B-B14F-4D97-AF65-F5344CB8AC3E}">
        <p14:creationId xmlns:p14="http://schemas.microsoft.com/office/powerpoint/2010/main" val="413398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737</TotalTime>
  <Words>2897</Words>
  <Application>Microsoft Office PowerPoint</Application>
  <PresentationFormat>Широкий екран</PresentationFormat>
  <Paragraphs>264</Paragraphs>
  <Slides>29</Slides>
  <Notes>0</Notes>
  <HiddenSlides>0</HiddenSlides>
  <MMClips>0</MMClips>
  <ScaleCrop>false</ScaleCrop>
  <HeadingPairs>
    <vt:vector size="6" baseType="variant">
      <vt:variant>
        <vt:lpstr>Використані шрифти</vt:lpstr>
      </vt:variant>
      <vt:variant>
        <vt:i4>7</vt:i4>
      </vt:variant>
      <vt:variant>
        <vt:lpstr>Тема</vt:lpstr>
      </vt:variant>
      <vt:variant>
        <vt:i4>1</vt:i4>
      </vt:variant>
      <vt:variant>
        <vt:lpstr>Заголовки слайдів</vt:lpstr>
      </vt:variant>
      <vt:variant>
        <vt:i4>29</vt:i4>
      </vt:variant>
    </vt:vector>
  </HeadingPairs>
  <TitlesOfParts>
    <vt:vector size="37" baseType="lpstr">
      <vt:lpstr>Arial</vt:lpstr>
      <vt:lpstr>Arial Black</vt:lpstr>
      <vt:lpstr>Calibri</vt:lpstr>
      <vt:lpstr>Calibri Light</vt:lpstr>
      <vt:lpstr>Comic Sans MS</vt:lpstr>
      <vt:lpstr>Open Sans</vt:lpstr>
      <vt:lpstr>Wingdings</vt:lpstr>
      <vt:lpstr>Тема Office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Пользователь Windows</dc:creator>
  <cp:lastModifiedBy>User</cp:lastModifiedBy>
  <cp:revision>106</cp:revision>
  <dcterms:created xsi:type="dcterms:W3CDTF">2020-04-13T06:35:40Z</dcterms:created>
  <dcterms:modified xsi:type="dcterms:W3CDTF">2024-02-13T12:12:19Z</dcterms:modified>
</cp:coreProperties>
</file>