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3" r:id="rId3"/>
    <p:sldId id="256" r:id="rId4"/>
    <p:sldId id="258" r:id="rId5"/>
    <p:sldId id="259" r:id="rId6"/>
    <p:sldId id="261" r:id="rId7"/>
    <p:sldId id="260" r:id="rId8"/>
    <p:sldId id="262" r:id="rId9"/>
    <p:sldId id="263" r:id="rId10"/>
    <p:sldId id="270" r:id="rId11"/>
    <p:sldId id="264" r:id="rId12"/>
    <p:sldId id="284" r:id="rId13"/>
    <p:sldId id="271" r:id="rId14"/>
    <p:sldId id="267" r:id="rId15"/>
    <p:sldId id="272" r:id="rId16"/>
    <p:sldId id="268" r:id="rId17"/>
    <p:sldId id="269" r:id="rId18"/>
    <p:sldId id="282" r:id="rId19"/>
    <p:sldId id="273" r:id="rId20"/>
    <p:sldId id="281" r:id="rId21"/>
    <p:sldId id="274" r:id="rId22"/>
    <p:sldId id="275" r:id="rId23"/>
    <p:sldId id="276" r:id="rId24"/>
    <p:sldId id="278" r:id="rId25"/>
    <p:sldId id="277" r:id="rId26"/>
    <p:sldId id="280" r:id="rId27"/>
    <p:sldId id="279"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11.03.2026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11.03.2026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285728"/>
            <a:ext cx="8889742" cy="1446550"/>
          </a:xfrm>
          <a:prstGeom prst="rect">
            <a:avLst/>
          </a:prstGeom>
          <a:noFill/>
        </p:spPr>
        <p:txBody>
          <a:bodyPr wrap="square" lIns="91440" tIns="45720" rIns="91440" bIns="45720">
            <a:spAutoFit/>
          </a:bodyPr>
          <a:lstStyle/>
          <a:p>
            <a:pPr algn="ctr"/>
            <a:r>
              <a:rPr lang="uk-UA" sz="4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Тема:Шкідники плодових</a:t>
            </a:r>
          </a:p>
          <a:p>
            <a:pPr algn="ctr"/>
            <a:r>
              <a:rPr lang="uk-UA" sz="4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latin typeface="Times New Roman" pitchFamily="18" charset="0"/>
                <a:cs typeface="Times New Roman" pitchFamily="18" charset="0"/>
              </a:rPr>
              <a:t>культур</a:t>
            </a:r>
            <a:endParaRPr lang="ru-RU" sz="4400"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
        <p:nvSpPr>
          <p:cNvPr id="4" name="TextBox 3"/>
          <p:cNvSpPr txBox="1"/>
          <p:nvPr/>
        </p:nvSpPr>
        <p:spPr>
          <a:xfrm>
            <a:off x="285720" y="1928802"/>
            <a:ext cx="6858048" cy="5909310"/>
          </a:xfrm>
          <a:prstGeom prst="rect">
            <a:avLst/>
          </a:prstGeom>
          <a:noFill/>
        </p:spPr>
        <p:txBody>
          <a:bodyPr wrap="square" rtlCol="0">
            <a:spAutoFit/>
          </a:bodyPr>
          <a:lstStyle/>
          <a:p>
            <a:pPr lvl="0"/>
            <a:r>
              <a:rPr lang="ru-RU" sz="2400" dirty="0" smtClean="0">
                <a:latin typeface="Times New Roman" pitchFamily="18" charset="0"/>
                <a:cs typeface="Times New Roman" pitchFamily="18" charset="0"/>
              </a:rPr>
              <a:t>1. </a:t>
            </a:r>
            <a:r>
              <a:rPr lang="uk-UA" sz="2400" dirty="0" smtClean="0">
                <a:latin typeface="Times New Roman" pitchFamily="18" charset="0"/>
                <a:cs typeface="Times New Roman" pitchFamily="18" charset="0"/>
              </a:rPr>
              <a:t>Кров’яна  та зелена яблунева попелиці</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2. Каліфорнійська та яблунева комоподібна щитівки</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3. Яблунева горностаєва міль</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4. Яблунева та сливова плодожерки</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5. Розанова листовійка</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6. Білан жилкуватий</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7. Кільчастий шовкопряд та зимовий п’ядун</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8. Букарка, казарка</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9. Вишнева муха</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10. Яблуневий плодовий пильщик</a:t>
            </a:r>
            <a:endParaRPr lang="ru-RU" sz="2400" dirty="0" smtClean="0">
              <a:latin typeface="Times New Roman" pitchFamily="18" charset="0"/>
              <a:cs typeface="Times New Roman" pitchFamily="18" charset="0"/>
            </a:endParaRPr>
          </a:p>
          <a:p>
            <a:pPr lvl="0"/>
            <a:r>
              <a:rPr lang="uk-UA" sz="2400" dirty="0" smtClean="0">
                <a:latin typeface="Times New Roman" pitchFamily="18" charset="0"/>
                <a:cs typeface="Times New Roman" pitchFamily="18" charset="0"/>
              </a:rPr>
              <a:t>11. Бурий плодовий кліщ</a:t>
            </a:r>
            <a:endParaRPr lang="ru-RU" sz="2400" dirty="0" smtClean="0">
              <a:latin typeface="Times New Roman" pitchFamily="18" charset="0"/>
              <a:cs typeface="Times New Roman" pitchFamily="18" charset="0"/>
            </a:endParaRPr>
          </a:p>
          <a:p>
            <a:r>
              <a:rPr lang="uk-UA" sz="2400" dirty="0" smtClean="0">
                <a:latin typeface="Times New Roman" pitchFamily="18" charset="0"/>
                <a:cs typeface="Times New Roman" pitchFamily="18" charset="0"/>
              </a:rPr>
              <a:t>12. Система заходів захисту</a:t>
            </a:r>
            <a:endParaRPr lang="ru-RU" sz="2400" b="1" dirty="0" smtClean="0">
              <a:latin typeface="Times New Roman" pitchFamily="18" charset="0"/>
              <a:cs typeface="Times New Roman" pitchFamily="18" charset="0"/>
            </a:endParaRPr>
          </a:p>
          <a:p>
            <a:pPr marL="342900" indent="-342900">
              <a:buAutoNum type="arabicPeriod"/>
            </a:pPr>
            <a:endParaRPr lang="uk-UA" sz="2400" b="1" dirty="0" smtClean="0">
              <a:latin typeface="Times New Roman" pitchFamily="18" charset="0"/>
              <a:cs typeface="Times New Roman" pitchFamily="18" charset="0"/>
            </a:endParaRPr>
          </a:p>
          <a:p>
            <a:pPr marL="342900" indent="-342900">
              <a:buAutoNum type="arabicPeriod"/>
            </a:pPr>
            <a:endParaRPr lang="ru-RU" sz="2400" dirty="0" smtClean="0">
              <a:latin typeface="Times New Roman" pitchFamily="18" charset="0"/>
              <a:cs typeface="Times New Roman" pitchFamily="18" charset="0"/>
            </a:endParaRPr>
          </a:p>
          <a:p>
            <a:pPr marL="342900" indent="-342900">
              <a:buAutoNum type="arabicPeriod"/>
            </a:pP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Autofit/>
          </a:bodyPr>
          <a:lstStyle/>
          <a:p>
            <a:pPr algn="just">
              <a:spcBef>
                <a:spcPts val="0"/>
              </a:spcBef>
            </a:pPr>
            <a:r>
              <a:rPr lang="ru-RU" sz="2100" dirty="0" smtClean="0">
                <a:solidFill>
                  <a:schemeClr val="tx1"/>
                </a:solidFill>
                <a:latin typeface="Times New Roman" pitchFamily="18" charset="0"/>
                <a:cs typeface="Times New Roman" pitchFamily="18" charset="0"/>
              </a:rPr>
              <a:t>      </a:t>
            </a:r>
            <a:r>
              <a:rPr lang="uk-UA" sz="2100" b="1" dirty="0" smtClean="0">
                <a:solidFill>
                  <a:schemeClr val="tx1"/>
                </a:solidFill>
                <a:latin typeface="Times New Roman" pitchFamily="18" charset="0"/>
                <a:cs typeface="Times New Roman" pitchFamily="18" charset="0"/>
              </a:rPr>
              <a:t>Кров’яна попелиця </a:t>
            </a:r>
            <a:r>
              <a:rPr lang="ru-RU" sz="2100" dirty="0" smtClean="0">
                <a:solidFill>
                  <a:schemeClr val="tx1"/>
                </a:solidFill>
                <a:latin typeface="Times New Roman" pitchFamily="18" charset="0"/>
                <a:cs typeface="Times New Roman" pitchFamily="18" charset="0"/>
              </a:rPr>
              <a:t>— </a:t>
            </a:r>
            <a:r>
              <a:rPr lang="en-US" sz="2100" i="1" dirty="0" err="1" smtClean="0">
                <a:solidFill>
                  <a:schemeClr val="tx1"/>
                </a:solidFill>
                <a:latin typeface="Times New Roman" pitchFamily="18" charset="0"/>
                <a:cs typeface="Times New Roman" pitchFamily="18" charset="0"/>
              </a:rPr>
              <a:t>Eriosoma</a:t>
            </a:r>
            <a:r>
              <a:rPr lang="en-US" sz="2100" i="1" dirty="0" smtClean="0">
                <a:solidFill>
                  <a:schemeClr val="tx1"/>
                </a:solidFill>
                <a:latin typeface="Times New Roman" pitchFamily="18" charset="0"/>
                <a:cs typeface="Times New Roman" pitchFamily="18" charset="0"/>
              </a:rPr>
              <a:t> </a:t>
            </a:r>
            <a:r>
              <a:rPr lang="en-US" sz="2100" i="1" dirty="0" err="1" smtClean="0">
                <a:solidFill>
                  <a:schemeClr val="tx1"/>
                </a:solidFill>
                <a:latin typeface="Times New Roman" pitchFamily="18" charset="0"/>
                <a:cs typeface="Times New Roman" pitchFamily="18" charset="0"/>
              </a:rPr>
              <a:t>lanigerum</a:t>
            </a:r>
            <a:r>
              <a:rPr lang="en-US" sz="2100" i="1" dirty="0" smtClean="0">
                <a:solidFill>
                  <a:schemeClr val="tx1"/>
                </a:solidFill>
                <a:latin typeface="Times New Roman" pitchFamily="18" charset="0"/>
                <a:cs typeface="Times New Roman" pitchFamily="18" charset="0"/>
              </a:rPr>
              <a:t> </a:t>
            </a:r>
            <a:r>
              <a:rPr lang="ru-RU" sz="2100" i="1" dirty="0" smtClean="0">
                <a:solidFill>
                  <a:schemeClr val="tx1"/>
                </a:solidFill>
                <a:latin typeface="Times New Roman" pitchFamily="18" charset="0"/>
                <a:cs typeface="Times New Roman" pitchFamily="18" charset="0"/>
              </a:rPr>
              <a:t>На</a:t>
            </a:r>
            <a:r>
              <a:rPr lang="en-US" sz="2100" i="1" dirty="0" err="1" smtClean="0">
                <a:solidFill>
                  <a:schemeClr val="tx1"/>
                </a:solidFill>
                <a:latin typeface="Times New Roman" pitchFamily="18" charset="0"/>
                <a:cs typeface="Times New Roman" pitchFamily="18" charset="0"/>
              </a:rPr>
              <a:t>usm</a:t>
            </a:r>
            <a:r>
              <a:rPr lang="en-US" sz="2100" i="1" dirty="0" smtClean="0">
                <a:solidFill>
                  <a:schemeClr val="tx1"/>
                </a:solidFill>
                <a:latin typeface="Times New Roman" pitchFamily="18" charset="0"/>
                <a:cs typeface="Times New Roman" pitchFamily="18" charset="0"/>
              </a:rPr>
              <a:t>. </a:t>
            </a:r>
            <a:r>
              <a:rPr lang="en-US" sz="2100" dirty="0" smtClean="0">
                <a:solidFill>
                  <a:schemeClr val="tx1"/>
                </a:solidFill>
                <a:latin typeface="Times New Roman" pitchFamily="18" charset="0"/>
                <a:cs typeface="Times New Roman" pitchFamily="18" charset="0"/>
              </a:rPr>
              <a:t>(</a:t>
            </a:r>
            <a:r>
              <a:rPr lang="ru-RU" sz="2100" dirty="0" smtClean="0">
                <a:solidFill>
                  <a:schemeClr val="tx1"/>
                </a:solidFill>
                <a:latin typeface="Times New Roman" pitchFamily="18" charset="0"/>
                <a:cs typeface="Times New Roman" pitchFamily="18" charset="0"/>
              </a:rPr>
              <a:t>ряд </a:t>
            </a:r>
            <a:r>
              <a:rPr lang="en-US" sz="2100" i="1" dirty="0" err="1" smtClean="0">
                <a:solidFill>
                  <a:schemeClr val="tx1"/>
                </a:solidFill>
                <a:latin typeface="Times New Roman" pitchFamily="18" charset="0"/>
                <a:cs typeface="Times New Roman" pitchFamily="18" charset="0"/>
              </a:rPr>
              <a:t>Homoptera</a:t>
            </a:r>
            <a:r>
              <a:rPr lang="en-US" sz="2100" i="1" dirty="0" smtClean="0">
                <a:solidFill>
                  <a:schemeClr val="tx1"/>
                </a:solidFill>
                <a:latin typeface="Times New Roman" pitchFamily="18" charset="0"/>
                <a:cs typeface="Times New Roman" pitchFamily="18" charset="0"/>
              </a:rPr>
              <a:t>,</a:t>
            </a:r>
            <a:r>
              <a:rPr lang="en-US"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род. </a:t>
            </a:r>
            <a:r>
              <a:rPr lang="ru-RU" sz="2100" dirty="0" err="1" smtClean="0">
                <a:solidFill>
                  <a:schemeClr val="tx1"/>
                </a:solidFill>
                <a:latin typeface="Times New Roman" pitchFamily="18" charset="0"/>
                <a:cs typeface="Times New Roman" pitchFamily="18" charset="0"/>
              </a:rPr>
              <a:t>пемфіги</a:t>
            </a:r>
            <a:r>
              <a:rPr lang="ru-RU" sz="2100" dirty="0" smtClean="0">
                <a:solidFill>
                  <a:schemeClr val="tx1"/>
                </a:solidFill>
                <a:latin typeface="Times New Roman" pitchFamily="18" charset="0"/>
                <a:cs typeface="Times New Roman" pitchFamily="18" charset="0"/>
              </a:rPr>
              <a:t> — </a:t>
            </a:r>
            <a:r>
              <a:rPr lang="en-US" sz="2100" i="1" dirty="0" err="1" smtClean="0">
                <a:solidFill>
                  <a:schemeClr val="tx1"/>
                </a:solidFill>
                <a:latin typeface="Times New Roman" pitchFamily="18" charset="0"/>
                <a:cs typeface="Times New Roman" pitchFamily="18" charset="0"/>
              </a:rPr>
              <a:t>Pemphigidae</a:t>
            </a:r>
            <a:r>
              <a:rPr lang="en-US" sz="2100" i="1" dirty="0" smtClean="0">
                <a:solidFill>
                  <a:schemeClr val="tx1"/>
                </a:solidFill>
                <a:latin typeface="Times New Roman" pitchFamily="18" charset="0"/>
                <a:cs typeface="Times New Roman" pitchFamily="18" charset="0"/>
              </a:rPr>
              <a:t>)</a:t>
            </a:r>
            <a:r>
              <a:rPr lang="en-US"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На </a:t>
            </a:r>
            <a:r>
              <a:rPr lang="uk-UA" sz="2100" dirty="0" smtClean="0">
                <a:solidFill>
                  <a:schemeClr val="tx1"/>
                </a:solidFill>
                <a:latin typeface="Times New Roman" pitchFamily="18" charset="0"/>
                <a:cs typeface="Times New Roman" pitchFamily="18" charset="0"/>
              </a:rPr>
              <a:t>території України поширена в Запорізькій, Херсонській, Миколаївській, Одеській, Закарпатській областях і в Криму. Пошкоджує яблуню всіх сортів, дуже рідко айву, грушу, горобину, кизильник, іргу. Об’єкт внутрішнього і зовнішнього карантину. Батьківщина кров’яної попелиці — Північна Америка, звідки її завезено до Європи, 1862 року проникла в Україну</a:t>
            </a:r>
            <a:r>
              <a:rPr lang="ru-RU" sz="2100" dirty="0" smtClean="0">
                <a:solidFill>
                  <a:schemeClr val="tx1"/>
                </a:solidFill>
                <a:latin typeface="Times New Roman" pitchFamily="18" charset="0"/>
                <a:cs typeface="Times New Roman" pitchFamily="18" charset="0"/>
              </a:rPr>
              <a:t>.</a:t>
            </a:r>
            <a:endParaRPr lang="ru-RU" sz="2100" dirty="0" smtClean="0">
              <a:solidFill>
                <a:schemeClr val="tx1"/>
              </a:solidFill>
              <a:latin typeface="Times New Roman" pitchFamily="18" charset="0"/>
              <a:cs typeface="Times New Roman" pitchFamily="18" charset="0"/>
            </a:endParaRPr>
          </a:p>
        </p:txBody>
      </p:sp>
      <p:pic>
        <p:nvPicPr>
          <p:cNvPr id="8194" name="Picture 2" descr="D:\Лекции\ентомологія лекції\Лекції новий варіант по єнтомології\шкідники\кровяна попелиця.jpg"/>
          <p:cNvPicPr>
            <a:picLocks noChangeAspect="1" noChangeArrowheads="1"/>
          </p:cNvPicPr>
          <p:nvPr/>
        </p:nvPicPr>
        <p:blipFill>
          <a:blip r:embed="rId2"/>
          <a:srcRect/>
          <a:stretch>
            <a:fillRect/>
          </a:stretch>
        </p:blipFill>
        <p:spPr bwMode="auto">
          <a:xfrm>
            <a:off x="1785918" y="2357430"/>
            <a:ext cx="5929354" cy="2786082"/>
          </a:xfrm>
          <a:prstGeom prst="rect">
            <a:avLst/>
          </a:prstGeom>
          <a:noFill/>
        </p:spPr>
      </p:pic>
      <p:sp>
        <p:nvSpPr>
          <p:cNvPr id="4" name="Прямоугольник 3"/>
          <p:cNvSpPr/>
          <p:nvPr/>
        </p:nvSpPr>
        <p:spPr>
          <a:xfrm>
            <a:off x="0" y="5149840"/>
            <a:ext cx="9144000" cy="1708160"/>
          </a:xfrm>
          <a:prstGeom prst="rect">
            <a:avLst/>
          </a:prstGeom>
        </p:spPr>
        <p:txBody>
          <a:bodyPr wrap="square">
            <a:spAutoFit/>
          </a:bodyPr>
          <a:lstStyle/>
          <a:p>
            <a:pPr algn="just"/>
            <a:r>
              <a:rPr lang="uk-UA" sz="1900" dirty="0" smtClean="0">
                <a:latin typeface="Times New Roman" pitchFamily="18" charset="0"/>
                <a:cs typeface="Times New Roman" pitchFamily="18" charset="0"/>
              </a:rPr>
              <a:t>     </a:t>
            </a:r>
            <a:r>
              <a:rPr lang="uk-UA" sz="2100" dirty="0" smtClean="0">
                <a:latin typeface="Times New Roman" pitchFamily="18" charset="0"/>
                <a:cs typeface="Times New Roman" pitchFamily="18" charset="0"/>
              </a:rPr>
              <a:t>Безкрила партеногенетична самиця бурого кольору; довжина тіла — до 2,5 мм. Крилата партеногенетична самиця трохи більша, видовжена. Самиці й самці, що розвиваються восени (</a:t>
            </a:r>
            <a:r>
              <a:rPr lang="uk-UA" sz="2100" dirty="0" err="1" smtClean="0">
                <a:latin typeface="Times New Roman" pitchFamily="18" charset="0"/>
                <a:cs typeface="Times New Roman" pitchFamily="18" charset="0"/>
              </a:rPr>
              <a:t>амфігонне</a:t>
            </a:r>
            <a:r>
              <a:rPr lang="uk-UA" sz="2100" dirty="0" smtClean="0">
                <a:latin typeface="Times New Roman" pitchFamily="18" charset="0"/>
                <a:cs typeface="Times New Roman" pitchFamily="18" charset="0"/>
              </a:rPr>
              <a:t> покоління), </a:t>
            </a:r>
            <a:r>
              <a:rPr lang="uk-UA" sz="2100" dirty="0" err="1" smtClean="0">
                <a:latin typeface="Times New Roman" pitchFamily="18" charset="0"/>
                <a:cs typeface="Times New Roman" pitchFamily="18" charset="0"/>
              </a:rPr>
              <a:t>безхоботкові</a:t>
            </a:r>
            <a:r>
              <a:rPr lang="uk-UA" sz="2100" dirty="0" smtClean="0">
                <a:latin typeface="Times New Roman" pitchFamily="18" charset="0"/>
                <a:cs typeface="Times New Roman" pitchFamily="18" charset="0"/>
              </a:rPr>
              <a:t>, тіло самиць до 1,1 мм завдовжки, червоно-жовте, у самців — 0,6 мм, світло-зелене, в білому пушку. </a:t>
            </a:r>
            <a:endParaRPr lang="uk-UA" sz="2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Autofit/>
          </a:bodyPr>
          <a:lstStyle/>
          <a:p>
            <a:pPr algn="just">
              <a:spcBef>
                <a:spcPts val="0"/>
              </a:spcBef>
            </a:pPr>
            <a:r>
              <a:rPr lang="ru-RU" sz="2400" dirty="0" smtClean="0">
                <a:solidFill>
                  <a:schemeClr val="tx1"/>
                </a:solidFill>
                <a:latin typeface="Times New Roman" pitchFamily="18" charset="0"/>
                <a:cs typeface="Times New Roman" pitchFamily="18" charset="0"/>
              </a:rPr>
              <a:t>          </a:t>
            </a:r>
            <a:r>
              <a:rPr lang="uk-UA" sz="2400" dirty="0" smtClean="0">
                <a:solidFill>
                  <a:schemeClr val="tx1"/>
                </a:solidFill>
                <a:latin typeface="Times New Roman" pitchFamily="18" charset="0"/>
                <a:cs typeface="Times New Roman" pitchFamily="18" charset="0"/>
              </a:rPr>
              <a:t>Чисельність шкідника обмежує специфічний паразит із родини </a:t>
            </a:r>
            <a:r>
              <a:rPr lang="uk-UA" sz="2400" dirty="0" err="1" smtClean="0">
                <a:solidFill>
                  <a:schemeClr val="tx1"/>
                </a:solidFill>
                <a:latin typeface="Times New Roman" pitchFamily="18" charset="0"/>
                <a:cs typeface="Times New Roman" pitchFamily="18" charset="0"/>
              </a:rPr>
              <a:t>хальцид</a:t>
            </a:r>
            <a:r>
              <a:rPr lang="uk-UA" sz="2400" dirty="0" smtClean="0">
                <a:solidFill>
                  <a:schemeClr val="tx1"/>
                </a:solidFill>
                <a:latin typeface="Times New Roman" pitchFamily="18" charset="0"/>
                <a:cs typeface="Times New Roman" pitchFamily="18" charset="0"/>
              </a:rPr>
              <a:t> </a:t>
            </a:r>
            <a:r>
              <a:rPr lang="ru-RU" sz="2400" dirty="0" smtClean="0">
                <a:solidFill>
                  <a:schemeClr val="tx1"/>
                </a:solidFill>
                <a:latin typeface="Times New Roman" pitchFamily="18" charset="0"/>
                <a:cs typeface="Times New Roman" pitchFamily="18" charset="0"/>
              </a:rPr>
              <a:t>— </a:t>
            </a:r>
            <a:r>
              <a:rPr lang="en-US" sz="2400" i="1" dirty="0" err="1" smtClean="0">
                <a:solidFill>
                  <a:schemeClr val="tx1"/>
                </a:solidFill>
                <a:latin typeface="Times New Roman" pitchFamily="18" charset="0"/>
                <a:cs typeface="Times New Roman" pitchFamily="18" charset="0"/>
              </a:rPr>
              <a:t>Aphelinus</a:t>
            </a:r>
            <a:r>
              <a:rPr lang="en-US" sz="2400" i="1" dirty="0" smtClean="0">
                <a:solidFill>
                  <a:schemeClr val="tx1"/>
                </a:solidFill>
                <a:latin typeface="Times New Roman" pitchFamily="18" charset="0"/>
                <a:cs typeface="Times New Roman" pitchFamily="18" charset="0"/>
              </a:rPr>
              <a:t> </a:t>
            </a:r>
            <a:r>
              <a:rPr lang="en-US" sz="2400" i="1" dirty="0" err="1" smtClean="0">
                <a:solidFill>
                  <a:schemeClr val="tx1"/>
                </a:solidFill>
                <a:latin typeface="Times New Roman" pitchFamily="18" charset="0"/>
                <a:cs typeface="Times New Roman" pitchFamily="18" charset="0"/>
              </a:rPr>
              <a:t>mali</a:t>
            </a:r>
            <a:r>
              <a:rPr lang="en-US" sz="2400" i="1" dirty="0" smtClean="0">
                <a:solidFill>
                  <a:schemeClr val="tx1"/>
                </a:solidFill>
                <a:latin typeface="Times New Roman" pitchFamily="18" charset="0"/>
                <a:cs typeface="Times New Roman" pitchFamily="18" charset="0"/>
              </a:rPr>
              <a:t> </a:t>
            </a:r>
            <a:r>
              <a:rPr lang="en-US" sz="2400" i="1" dirty="0" err="1" smtClean="0">
                <a:solidFill>
                  <a:schemeClr val="tx1"/>
                </a:solidFill>
                <a:latin typeface="Times New Roman" pitchFamily="18" charset="0"/>
                <a:cs typeface="Times New Roman" pitchFamily="18" charset="0"/>
              </a:rPr>
              <a:t>Hald</a:t>
            </a:r>
            <a:r>
              <a:rPr lang="en-US" sz="2400" i="1" dirty="0" smtClean="0">
                <a:solidFill>
                  <a:schemeClr val="tx1"/>
                </a:solidFill>
                <a:latin typeface="Times New Roman" pitchFamily="18" charset="0"/>
                <a:cs typeface="Times New Roman" pitchFamily="18" charset="0"/>
              </a:rPr>
              <a:t>., </a:t>
            </a:r>
            <a:r>
              <a:rPr lang="uk-UA" sz="2400" dirty="0" smtClean="0">
                <a:solidFill>
                  <a:schemeClr val="tx1"/>
                </a:solidFill>
                <a:latin typeface="Times New Roman" pitchFamily="18" charset="0"/>
                <a:cs typeface="Times New Roman" pitchFamily="18" charset="0"/>
              </a:rPr>
              <a:t>завезений до Європи з </a:t>
            </a:r>
            <a:r>
              <a:rPr lang="ru-RU" sz="2400" dirty="0" smtClean="0">
                <a:solidFill>
                  <a:schemeClr val="tx1"/>
                </a:solidFill>
                <a:latin typeface="Times New Roman" pitchFamily="18" charset="0"/>
                <a:cs typeface="Times New Roman" pitchFamily="18" charset="0"/>
              </a:rPr>
              <a:t>Америки </a:t>
            </a:r>
            <a:r>
              <a:rPr lang="ru-RU" sz="2400" dirty="0" smtClean="0">
                <a:solidFill>
                  <a:schemeClr val="tx1"/>
                </a:solidFill>
                <a:latin typeface="Times New Roman" pitchFamily="18" charset="0"/>
                <a:cs typeface="Times New Roman" pitchFamily="18" charset="0"/>
              </a:rPr>
              <a:t>в 1920 р.</a:t>
            </a:r>
          </a:p>
          <a:p>
            <a:pPr algn="just">
              <a:spcBef>
                <a:spcPts val="0"/>
              </a:spcBef>
            </a:pPr>
            <a:r>
              <a:rPr lang="ru-RU" sz="2400" dirty="0" smtClean="0">
                <a:solidFill>
                  <a:srgbClr val="FF0000"/>
                </a:solidFill>
                <a:latin typeface="Times New Roman" pitchFamily="18" charset="0"/>
                <a:cs typeface="Times New Roman" pitchFamily="18" charset="0"/>
              </a:rPr>
              <a:t>       Заходи </a:t>
            </a:r>
            <a:r>
              <a:rPr lang="uk-UA" sz="2400" dirty="0" smtClean="0">
                <a:solidFill>
                  <a:srgbClr val="FF0000"/>
                </a:solidFill>
                <a:latin typeface="Times New Roman" pitchFamily="18" charset="0"/>
                <a:cs typeface="Times New Roman" pitchFamily="18" charset="0"/>
              </a:rPr>
              <a:t>захисту. </a:t>
            </a:r>
            <a:r>
              <a:rPr lang="uk-UA" sz="2400" dirty="0" smtClean="0">
                <a:solidFill>
                  <a:schemeClr val="tx1"/>
                </a:solidFill>
                <a:latin typeface="Times New Roman" pitchFamily="18" charset="0"/>
                <a:cs typeface="Times New Roman" pitchFamily="18" charset="0"/>
              </a:rPr>
              <a:t>Використання їздця афелінуса. Для цього восени заготовляють гілки з загиблою попелицею, заселеною паразитом, і зберігають у неопалюваному приміщенні до весни. Під час цвітіння яблуні гілки розвішують у кронах, заселених попелицями.</a:t>
            </a:r>
          </a:p>
          <a:p>
            <a:pPr algn="just">
              <a:spcBef>
                <a:spcPts val="0"/>
              </a:spcBef>
            </a:pPr>
            <a:r>
              <a:rPr lang="ru-RU" sz="2400" dirty="0" smtClean="0">
                <a:solidFill>
                  <a:schemeClr val="tx1"/>
                </a:solidFill>
                <a:latin typeface="Times New Roman" pitchFamily="18" charset="0"/>
                <a:cs typeface="Times New Roman" pitchFamily="18" charset="0"/>
              </a:rPr>
              <a:t>       </a:t>
            </a:r>
            <a:r>
              <a:rPr lang="ru-RU" sz="2400" dirty="0" smtClean="0">
                <a:solidFill>
                  <a:schemeClr val="tx1"/>
                </a:solidFill>
                <a:latin typeface="Times New Roman" pitchFamily="18" charset="0"/>
                <a:cs typeface="Times New Roman" pitchFamily="18" charset="0"/>
              </a:rPr>
              <a:t>За </a:t>
            </a:r>
            <a:r>
              <a:rPr lang="uk-UA" sz="2400" dirty="0" smtClean="0">
                <a:solidFill>
                  <a:schemeClr val="tx1"/>
                </a:solidFill>
                <a:latin typeface="Times New Roman" pitchFamily="18" charset="0"/>
                <a:cs typeface="Times New Roman" pitchFamily="18" charset="0"/>
              </a:rPr>
              <a:t>відсутності афелінуса — обприскування дерев інсектицидами </a:t>
            </a:r>
            <a:r>
              <a:rPr lang="ru-RU" sz="2400" dirty="0" err="1" smtClean="0">
                <a:solidFill>
                  <a:schemeClr val="tx1"/>
                </a:solidFill>
                <a:latin typeface="Times New Roman" pitchFamily="18" charset="0"/>
                <a:cs typeface="Times New Roman" pitchFamily="18" charset="0"/>
              </a:rPr>
              <a:t>Альтекс</a:t>
            </a:r>
            <a:r>
              <a:rPr lang="ru-RU" sz="2400" dirty="0" smtClean="0">
                <a:solidFill>
                  <a:schemeClr val="tx1"/>
                </a:solidFill>
                <a:latin typeface="Times New Roman" pitchFamily="18" charset="0"/>
                <a:cs typeface="Times New Roman" pitchFamily="18" charset="0"/>
              </a:rPr>
              <a:t> </a:t>
            </a:r>
            <a:r>
              <a:rPr lang="ru-RU" sz="2400" dirty="0" smtClean="0">
                <a:solidFill>
                  <a:schemeClr val="tx1"/>
                </a:solidFill>
                <a:latin typeface="Times New Roman" pitchFamily="18" charset="0"/>
                <a:cs typeface="Times New Roman" pitchFamily="18" charset="0"/>
              </a:rPr>
              <a:t>100, к.е., Бомбардир, в.г., </a:t>
            </a:r>
            <a:r>
              <a:rPr lang="ru-RU" sz="2400" dirty="0" err="1" smtClean="0">
                <a:solidFill>
                  <a:schemeClr val="tx1"/>
                </a:solidFill>
                <a:latin typeface="Times New Roman" pitchFamily="18" charset="0"/>
                <a:cs typeface="Times New Roman" pitchFamily="18" charset="0"/>
              </a:rPr>
              <a:t>Варант</a:t>
            </a:r>
            <a:r>
              <a:rPr lang="ru-RU" sz="2400" dirty="0" smtClean="0">
                <a:solidFill>
                  <a:schemeClr val="tx1"/>
                </a:solidFill>
                <a:latin typeface="Times New Roman" pitchFamily="18" charset="0"/>
                <a:cs typeface="Times New Roman" pitchFamily="18" charset="0"/>
              </a:rPr>
              <a:t> 200, в.р.к., </a:t>
            </a:r>
            <a:r>
              <a:rPr lang="ru-RU" sz="2400" dirty="0" err="1" smtClean="0">
                <a:solidFill>
                  <a:schemeClr val="tx1"/>
                </a:solidFill>
                <a:latin typeface="Times New Roman" pitchFamily="18" charset="0"/>
                <a:cs typeface="Times New Roman" pitchFamily="18" charset="0"/>
              </a:rPr>
              <a:t>Децис</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ф-Люкс</a:t>
            </a:r>
            <a:r>
              <a:rPr lang="ru-RU" sz="2400" dirty="0" smtClean="0">
                <a:solidFill>
                  <a:schemeClr val="tx1"/>
                </a:solidFill>
                <a:latin typeface="Times New Roman" pitchFamily="18" charset="0"/>
                <a:cs typeface="Times New Roman" pitchFamily="18" charset="0"/>
              </a:rPr>
              <a:t>, к.е., </a:t>
            </a:r>
            <a:r>
              <a:rPr lang="ru-RU" sz="2400" dirty="0" err="1" smtClean="0">
                <a:solidFill>
                  <a:schemeClr val="tx1"/>
                </a:solidFill>
                <a:latin typeface="Times New Roman" pitchFamily="18" charset="0"/>
                <a:cs typeface="Times New Roman" pitchFamily="18" charset="0"/>
              </a:rPr>
              <a:t>Дурсбан</a:t>
            </a:r>
            <a:r>
              <a:rPr lang="ru-RU" sz="2400" dirty="0" smtClean="0">
                <a:solidFill>
                  <a:schemeClr val="tx1"/>
                </a:solidFill>
                <a:latin typeface="Times New Roman" pitchFamily="18" charset="0"/>
                <a:cs typeface="Times New Roman" pitchFamily="18" charset="0"/>
              </a:rPr>
              <a:t> 480, к.е., </a:t>
            </a:r>
            <a:r>
              <a:rPr lang="ru-RU" sz="2400" dirty="0" err="1" smtClean="0">
                <a:solidFill>
                  <a:schemeClr val="tx1"/>
                </a:solidFill>
                <a:latin typeface="Times New Roman" pitchFamily="18" charset="0"/>
                <a:cs typeface="Times New Roman" pitchFamily="18" charset="0"/>
              </a:rPr>
              <a:t>Зеніт</a:t>
            </a:r>
            <a:r>
              <a:rPr lang="ru-RU" sz="2400" dirty="0" smtClean="0">
                <a:solidFill>
                  <a:schemeClr val="tx1"/>
                </a:solidFill>
                <a:latin typeface="Times New Roman" pitchFamily="18" charset="0"/>
                <a:cs typeface="Times New Roman" pitchFamily="18" charset="0"/>
              </a:rPr>
              <a:t>, в.р.к., </a:t>
            </a:r>
            <a:r>
              <a:rPr lang="ru-RU" sz="2400" dirty="0" err="1" smtClean="0">
                <a:solidFill>
                  <a:schemeClr val="tx1"/>
                </a:solidFill>
                <a:latin typeface="Times New Roman" pitchFamily="18" charset="0"/>
                <a:cs typeface="Times New Roman" pitchFamily="18" charset="0"/>
              </a:rPr>
              <a:t>Золон</a:t>
            </a:r>
            <a:r>
              <a:rPr lang="ru-RU" sz="2400" dirty="0" smtClean="0">
                <a:solidFill>
                  <a:schemeClr val="tx1"/>
                </a:solidFill>
                <a:latin typeface="Times New Roman" pitchFamily="18" charset="0"/>
                <a:cs typeface="Times New Roman" pitchFamily="18" charset="0"/>
              </a:rPr>
              <a:t> 35, к.е., </a:t>
            </a:r>
            <a:r>
              <a:rPr lang="ru-RU" sz="2400" dirty="0" err="1" smtClean="0">
                <a:solidFill>
                  <a:schemeClr val="tx1"/>
                </a:solidFill>
                <a:latin typeface="Times New Roman" pitchFamily="18" charset="0"/>
                <a:cs typeface="Times New Roman" pitchFamily="18" charset="0"/>
              </a:rPr>
              <a:t>Конфідор</a:t>
            </a:r>
            <a:r>
              <a:rPr lang="ru-RU" sz="2400" dirty="0" smtClean="0">
                <a:solidFill>
                  <a:schemeClr val="tx1"/>
                </a:solidFill>
                <a:latin typeface="Times New Roman" pitchFamily="18" charset="0"/>
                <a:cs typeface="Times New Roman" pitchFamily="18" charset="0"/>
              </a:rPr>
              <a:t> Мак </a:t>
            </a:r>
            <a:r>
              <a:rPr lang="ru-RU" sz="2400" dirty="0" err="1" smtClean="0">
                <a:solidFill>
                  <a:schemeClr val="tx1"/>
                </a:solidFill>
                <a:latin typeface="Times New Roman" pitchFamily="18" charset="0"/>
                <a:cs typeface="Times New Roman" pitchFamily="18" charset="0"/>
              </a:rPr>
              <a:t>сі</a:t>
            </a:r>
            <a:r>
              <a:rPr lang="ru-RU" sz="2400" dirty="0" smtClean="0">
                <a:solidFill>
                  <a:schemeClr val="tx1"/>
                </a:solidFill>
                <a:latin typeface="Times New Roman" pitchFamily="18" charset="0"/>
                <a:cs typeface="Times New Roman" pitchFamily="18" charset="0"/>
              </a:rPr>
              <a:t>, в.г., </a:t>
            </a:r>
            <a:r>
              <a:rPr lang="ru-RU" sz="2400" dirty="0" err="1" smtClean="0">
                <a:solidFill>
                  <a:schemeClr val="tx1"/>
                </a:solidFill>
                <a:latin typeface="Times New Roman" pitchFamily="18" charset="0"/>
                <a:cs typeface="Times New Roman" pitchFamily="18" charset="0"/>
              </a:rPr>
              <a:t>Моспілан</a:t>
            </a:r>
            <a:r>
              <a:rPr lang="ru-RU" sz="2400" dirty="0" smtClean="0">
                <a:solidFill>
                  <a:schemeClr val="tx1"/>
                </a:solidFill>
                <a:latin typeface="Times New Roman" pitchFamily="18" charset="0"/>
                <a:cs typeface="Times New Roman" pitchFamily="18" charset="0"/>
              </a:rPr>
              <a:t>, р.п., Маршал 25, к.е., </a:t>
            </a:r>
            <a:r>
              <a:rPr lang="ru-RU" sz="2400" dirty="0" err="1" smtClean="0">
                <a:solidFill>
                  <a:schemeClr val="tx1"/>
                </a:solidFill>
                <a:latin typeface="Times New Roman" pitchFamily="18" charset="0"/>
                <a:cs typeface="Times New Roman" pitchFamily="18" charset="0"/>
              </a:rPr>
              <a:t>Нупрід</a:t>
            </a:r>
            <a:r>
              <a:rPr lang="ru-RU" sz="2400" dirty="0" smtClean="0">
                <a:solidFill>
                  <a:schemeClr val="tx1"/>
                </a:solidFill>
                <a:latin typeface="Times New Roman" pitchFamily="18" charset="0"/>
                <a:cs typeface="Times New Roman" pitchFamily="18" charset="0"/>
              </a:rPr>
              <a:t> 200, к.с., </a:t>
            </a:r>
            <a:r>
              <a:rPr lang="uk-UA" sz="2400" dirty="0" smtClean="0">
                <a:solidFill>
                  <a:schemeClr val="tx1"/>
                </a:solidFill>
                <a:latin typeface="Times New Roman" pitchFamily="18" charset="0"/>
                <a:cs typeface="Times New Roman" pitchFamily="18" charset="0"/>
              </a:rPr>
              <a:t>або іншими контактними препаратами.</a:t>
            </a:r>
          </a:p>
          <a:p>
            <a:pPr algn="just">
              <a:spcBef>
                <a:spcPts val="0"/>
              </a:spcBef>
            </a:pPr>
            <a:r>
              <a:rPr lang="uk-UA" sz="2400" dirty="0" smtClean="0">
                <a:solidFill>
                  <a:schemeClr val="tx1"/>
                </a:solidFill>
                <a:latin typeface="Times New Roman" pitchFamily="18" charset="0"/>
                <a:cs typeface="Times New Roman" pitchFamily="18" charset="0"/>
              </a:rPr>
              <a:t>      В осередках попелиці рано навесні можна обробити ґрунт у радіусі до 30 см навколо стовбура, а також кореневої шийки й нижньої частини стовбура контактним препаратом, щоб знищити личинок, які виходять після зимівлі з ґрунту </a:t>
            </a:r>
            <a:r>
              <a:rPr lang="ru-RU" sz="2400" dirty="0" smtClean="0">
                <a:solidFill>
                  <a:schemeClr val="tx1"/>
                </a:solidFill>
                <a:latin typeface="Times New Roman" pitchFamily="18" charset="0"/>
                <a:cs typeface="Times New Roman" pitchFamily="18" charset="0"/>
              </a:rPr>
              <a:t>в </a:t>
            </a:r>
            <a:r>
              <a:rPr lang="ru-RU" sz="2400" dirty="0" smtClean="0">
                <a:solidFill>
                  <a:schemeClr val="tx1"/>
                </a:solidFill>
                <a:latin typeface="Times New Roman" pitchFamily="18" charset="0"/>
                <a:cs typeface="Times New Roman" pitchFamily="18" charset="0"/>
              </a:rPr>
              <a:t>крону дерева. </a:t>
            </a:r>
            <a:endParaRPr lang="ru-RU" sz="2400" dirty="0">
              <a:solidFill>
                <a:schemeClr val="tx1"/>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Фото\Вредители для лекций по єнтомологии\зел яблунева попелиця.jpg"/>
          <p:cNvPicPr>
            <a:picLocks noChangeAspect="1" noChangeArrowheads="1"/>
          </p:cNvPicPr>
          <p:nvPr/>
        </p:nvPicPr>
        <p:blipFill>
          <a:blip r:embed="rId2"/>
          <a:srcRect/>
          <a:stretch>
            <a:fillRect/>
          </a:stretch>
        </p:blipFill>
        <p:spPr bwMode="auto">
          <a:xfrm>
            <a:off x="0" y="0"/>
            <a:ext cx="4500562" cy="3500438"/>
          </a:xfrm>
          <a:prstGeom prst="rect">
            <a:avLst/>
          </a:prstGeom>
          <a:noFill/>
        </p:spPr>
      </p:pic>
      <p:sp>
        <p:nvSpPr>
          <p:cNvPr id="8" name="Прямоугольник 7"/>
          <p:cNvSpPr/>
          <p:nvPr/>
        </p:nvSpPr>
        <p:spPr>
          <a:xfrm>
            <a:off x="0" y="3071810"/>
            <a:ext cx="9144000" cy="353943"/>
          </a:xfrm>
          <a:prstGeom prst="rect">
            <a:avLst/>
          </a:prstGeom>
        </p:spPr>
        <p:txBody>
          <a:bodyPr wrap="square">
            <a:spAutoFit/>
          </a:bodyPr>
          <a:lstStyle/>
          <a:p>
            <a:pPr algn="just"/>
            <a:endParaRPr lang="ru-RU" sz="1700" dirty="0" smtClean="0"/>
          </a:p>
        </p:txBody>
      </p:sp>
      <p:sp>
        <p:nvSpPr>
          <p:cNvPr id="9" name="Прямоугольник 8"/>
          <p:cNvSpPr/>
          <p:nvPr/>
        </p:nvSpPr>
        <p:spPr>
          <a:xfrm>
            <a:off x="0" y="3441680"/>
            <a:ext cx="9144000" cy="3416320"/>
          </a:xfrm>
          <a:prstGeom prst="rect">
            <a:avLst/>
          </a:prstGeom>
        </p:spPr>
        <p:txBody>
          <a:bodyPr wrap="square">
            <a:spAutoFit/>
          </a:bodyPr>
          <a:lstStyle/>
          <a:p>
            <a:pPr algn="just"/>
            <a:r>
              <a:rPr lang="ru-RU" b="1"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Зелена </a:t>
            </a:r>
            <a:r>
              <a:rPr lang="uk-UA" sz="2400" b="1" dirty="0" smtClean="0">
                <a:latin typeface="Times New Roman" pitchFamily="18" charset="0"/>
                <a:cs typeface="Times New Roman" pitchFamily="18" charset="0"/>
              </a:rPr>
              <a:t>яблунева попелиця </a:t>
            </a:r>
            <a:r>
              <a:rPr lang="ru-RU" sz="2400" dirty="0" smtClean="0">
                <a:latin typeface="Times New Roman" pitchFamily="18" charset="0"/>
                <a:cs typeface="Times New Roman" pitchFamily="18" charset="0"/>
              </a:rPr>
              <a:t>— </a:t>
            </a:r>
            <a:r>
              <a:rPr lang="en-US" sz="2400" i="1" dirty="0" smtClean="0">
                <a:latin typeface="Times New Roman" pitchFamily="18" charset="0"/>
                <a:cs typeface="Times New Roman" pitchFamily="18" charset="0"/>
              </a:rPr>
              <a:t>Aphis </a:t>
            </a:r>
            <a:r>
              <a:rPr lang="en-US" sz="2400" i="1" dirty="0" err="1" smtClean="0">
                <a:latin typeface="Times New Roman" pitchFamily="18" charset="0"/>
                <a:cs typeface="Times New Roman" pitchFamily="18" charset="0"/>
              </a:rPr>
              <a:t>pomi</a:t>
            </a:r>
            <a:r>
              <a:rPr lang="en-US" sz="2400" i="1" dirty="0" smtClean="0">
                <a:latin typeface="Times New Roman" pitchFamily="18" charset="0"/>
                <a:cs typeface="Times New Roman" pitchFamily="18" charset="0"/>
              </a:rPr>
              <a:t> Deg.</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ряд </a:t>
            </a:r>
            <a:r>
              <a:rPr lang="en-US" sz="2400" i="1" dirty="0" err="1" smtClean="0">
                <a:latin typeface="Times New Roman" pitchFamily="18" charset="0"/>
                <a:cs typeface="Times New Roman" pitchFamily="18" charset="0"/>
              </a:rPr>
              <a:t>Homoptera</a:t>
            </a:r>
            <a:r>
              <a:rPr lang="en-US" sz="2400" i="1"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род. </a:t>
            </a:r>
            <a:r>
              <a:rPr lang="ru-RU" sz="2400" dirty="0" err="1" smtClean="0">
                <a:latin typeface="Times New Roman" pitchFamily="18" charset="0"/>
                <a:cs typeface="Times New Roman" pitchFamily="18" charset="0"/>
              </a:rPr>
              <a:t>афіди</a:t>
            </a:r>
            <a:r>
              <a:rPr lang="ru-RU" sz="2400" dirty="0" smtClean="0">
                <a:latin typeface="Times New Roman" pitchFamily="18" charset="0"/>
                <a:cs typeface="Times New Roman" pitchFamily="18" charset="0"/>
              </a:rPr>
              <a:t> — </a:t>
            </a:r>
            <a:r>
              <a:rPr lang="en-US" sz="2400" i="1" dirty="0" err="1" smtClean="0">
                <a:latin typeface="Times New Roman" pitchFamily="18" charset="0"/>
                <a:cs typeface="Times New Roman" pitchFamily="18" charset="0"/>
              </a:rPr>
              <a:t>Aphidida</a:t>
            </a:r>
            <a:r>
              <a:rPr lang="ru-RU" sz="2400" i="1" dirty="0" smtClean="0">
                <a:latin typeface="Times New Roman" pitchFamily="18" charset="0"/>
                <a:cs typeface="Times New Roman" pitchFamily="18" charset="0"/>
              </a:rPr>
              <a:t>е). </a:t>
            </a:r>
            <a:r>
              <a:rPr lang="uk-UA" sz="2400" dirty="0" smtClean="0">
                <a:latin typeface="Times New Roman" pitchFamily="18" charset="0"/>
                <a:cs typeface="Times New Roman" pitchFamily="18" charset="0"/>
              </a:rPr>
              <a:t>Поширена повсюдно в ареалі яблуні. Пошкоджує яблуню, грушу, айву, мушмулу, глід, горобину, іргу</a:t>
            </a: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кизильник.</a:t>
            </a:r>
          </a:p>
          <a:p>
            <a:pPr algn="just"/>
            <a:r>
              <a:rPr lang="ru-RU" sz="2400"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Попелиці однотонно-зелені. Безкрилі партеногенетичні самиці завдовжки 2 мм. Вони крупніші за яйцеродних самиць, що з’являються восени. Останні більш видовжені, безкрилі — завдовжки до 1,6 мм; самці — 1,2 мм. Личинки буро-зелені; яйця видовжені</a:t>
            </a:r>
            <a:r>
              <a:rPr lang="ru-RU"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pic>
        <p:nvPicPr>
          <p:cNvPr id="10" name="Picture 3" descr="D:\Фото\Вредители для лекций по єнтомологии\зелена яблунева попелиця.jpg"/>
          <p:cNvPicPr>
            <a:picLocks noChangeAspect="1" noChangeArrowheads="1"/>
          </p:cNvPicPr>
          <p:nvPr/>
        </p:nvPicPr>
        <p:blipFill>
          <a:blip r:embed="rId3"/>
          <a:srcRect/>
          <a:stretch>
            <a:fillRect/>
          </a:stretch>
        </p:blipFill>
        <p:spPr bwMode="auto">
          <a:xfrm>
            <a:off x="4429092" y="0"/>
            <a:ext cx="4714908" cy="350043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142852"/>
            <a:ext cx="9144000" cy="5495948"/>
          </a:xfrm>
        </p:spPr>
        <p:txBody>
          <a:bodyPr>
            <a:noAutofit/>
          </a:bodyPr>
          <a:lstStyle/>
          <a:p>
            <a:pPr algn="just">
              <a:spcBef>
                <a:spcPts val="0"/>
              </a:spcBef>
            </a:pPr>
            <a:r>
              <a:rPr lang="uk-UA" sz="2300" dirty="0" smtClean="0">
                <a:latin typeface="Times New Roman" pitchFamily="18" charset="0"/>
                <a:cs typeface="Times New Roman" pitchFamily="18" charset="0"/>
              </a:rPr>
              <a:t>    </a:t>
            </a:r>
            <a:r>
              <a:rPr lang="uk-UA" sz="2500" dirty="0" smtClean="0">
                <a:solidFill>
                  <a:schemeClr val="tx1"/>
                </a:solidFill>
                <a:latin typeface="Times New Roman" pitchFamily="18" charset="0"/>
                <a:cs typeface="Times New Roman" pitchFamily="18" charset="0"/>
              </a:rPr>
              <a:t>Низькі температури й рясні зливові опади негативно впливають на розвиток шкідника. Його розмноження може обмежуватись також діяльністю різних ентомофагів, серед яких найефективніші </a:t>
            </a:r>
            <a:r>
              <a:rPr lang="uk-UA" sz="2500" dirty="0" err="1" smtClean="0">
                <a:solidFill>
                  <a:schemeClr val="tx1"/>
                </a:solidFill>
                <a:latin typeface="Times New Roman" pitchFamily="18" charset="0"/>
                <a:cs typeface="Times New Roman" pitchFamily="18" charset="0"/>
              </a:rPr>
              <a:t>кокцинеліди</a:t>
            </a:r>
            <a:r>
              <a:rPr lang="uk-UA" sz="2500" dirty="0" smtClean="0">
                <a:solidFill>
                  <a:schemeClr val="tx1"/>
                </a:solidFill>
                <a:latin typeface="Times New Roman" pitchFamily="18" charset="0"/>
                <a:cs typeface="Times New Roman" pitchFamily="18" charset="0"/>
              </a:rPr>
              <a:t>, </a:t>
            </a:r>
            <a:r>
              <a:rPr lang="uk-UA" sz="2500" dirty="0" err="1" smtClean="0">
                <a:solidFill>
                  <a:schemeClr val="tx1"/>
                </a:solidFill>
                <a:latin typeface="Times New Roman" pitchFamily="18" charset="0"/>
                <a:cs typeface="Times New Roman" pitchFamily="18" charset="0"/>
              </a:rPr>
              <a:t>сирфіди</a:t>
            </a:r>
            <a:r>
              <a:rPr lang="uk-UA" sz="2500" dirty="0" smtClean="0">
                <a:solidFill>
                  <a:schemeClr val="tx1"/>
                </a:solidFill>
                <a:latin typeface="Times New Roman" pitchFamily="18" charset="0"/>
                <a:cs typeface="Times New Roman" pitchFamily="18" charset="0"/>
              </a:rPr>
              <a:t>, золотоочки, клопи й перетинчастокрилі паразити.</a:t>
            </a:r>
          </a:p>
          <a:p>
            <a:pPr algn="just">
              <a:spcBef>
                <a:spcPts val="0"/>
              </a:spcBef>
            </a:pPr>
            <a:r>
              <a:rPr lang="uk-UA" sz="2500" dirty="0" smtClean="0">
                <a:solidFill>
                  <a:schemeClr val="tx1"/>
                </a:solidFill>
                <a:latin typeface="Times New Roman" pitchFamily="18" charset="0"/>
                <a:cs typeface="Times New Roman" pitchFamily="18" charset="0"/>
              </a:rPr>
              <a:t>    Економічний поріг шкідливості зеленої яблуневої попелиці — 15 колоній на 100 листків після цвітіння деревних культур</a:t>
            </a:r>
          </a:p>
          <a:p>
            <a:pPr algn="just">
              <a:spcBef>
                <a:spcPts val="0"/>
              </a:spcBef>
            </a:pPr>
            <a:r>
              <a:rPr lang="uk-UA" sz="2500" dirty="0" smtClean="0">
                <a:solidFill>
                  <a:schemeClr val="tx1"/>
                </a:solidFill>
                <a:latin typeface="Times New Roman" pitchFamily="18" charset="0"/>
                <a:cs typeface="Times New Roman" pitchFamily="18" charset="0"/>
              </a:rPr>
              <a:t>    </a:t>
            </a:r>
            <a:r>
              <a:rPr lang="uk-UA" sz="2500" dirty="0" smtClean="0">
                <a:solidFill>
                  <a:srgbClr val="C00000"/>
                </a:solidFill>
                <a:latin typeface="Times New Roman" pitchFamily="18" charset="0"/>
                <a:cs typeface="Times New Roman" pitchFamily="18" charset="0"/>
              </a:rPr>
              <a:t>Заходи захисту. </a:t>
            </a:r>
            <a:r>
              <a:rPr lang="uk-UA" sz="2500" dirty="0" smtClean="0">
                <a:solidFill>
                  <a:schemeClr val="tx1"/>
                </a:solidFill>
                <a:latin typeface="Times New Roman" pitchFamily="18" charset="0"/>
                <a:cs typeface="Times New Roman" pitchFamily="18" charset="0"/>
              </a:rPr>
              <a:t>Видалення прикореневих вовчків, на яких зимують яйця шкідника. Практикують ранньовесняне обприскування яблунь до розпукування бруньок Препаратом 30 В, к. е. Якщо цього не робили, слід в період висування — відокремлення бутонів проти </a:t>
            </a:r>
            <a:r>
              <a:rPr lang="ru-RU" sz="2500" dirty="0" smtClean="0">
                <a:solidFill>
                  <a:schemeClr val="tx1"/>
                </a:solidFill>
                <a:latin typeface="Times New Roman" pitchFamily="18" charset="0"/>
                <a:cs typeface="Times New Roman" pitchFamily="18" charset="0"/>
              </a:rPr>
              <a:t>личинок </a:t>
            </a:r>
            <a:r>
              <a:rPr lang="ru-RU" sz="2500" dirty="0" err="1" smtClean="0">
                <a:solidFill>
                  <a:schemeClr val="tx1"/>
                </a:solidFill>
                <a:latin typeface="Times New Roman" pitchFamily="18" charset="0"/>
                <a:cs typeface="Times New Roman" pitchFamily="18" charset="0"/>
              </a:rPr>
              <a:t>Альтексом</a:t>
            </a:r>
            <a:r>
              <a:rPr lang="ru-RU" sz="2500" dirty="0" smtClean="0">
                <a:solidFill>
                  <a:schemeClr val="tx1"/>
                </a:solidFill>
                <a:latin typeface="Times New Roman" pitchFamily="18" charset="0"/>
                <a:cs typeface="Times New Roman" pitchFamily="18" charset="0"/>
              </a:rPr>
              <a:t> 100, к.е., БІ-58 </a:t>
            </a:r>
            <a:r>
              <a:rPr lang="uk-UA" sz="2500" dirty="0" smtClean="0">
                <a:solidFill>
                  <a:schemeClr val="tx1"/>
                </a:solidFill>
                <a:latin typeface="Times New Roman" pitchFamily="18" charset="0"/>
                <a:cs typeface="Times New Roman" pitchFamily="18" charset="0"/>
              </a:rPr>
              <a:t>Новим</a:t>
            </a:r>
            <a:r>
              <a:rPr lang="ru-RU" sz="2500" dirty="0" smtClean="0">
                <a:solidFill>
                  <a:schemeClr val="tx1"/>
                </a:solidFill>
                <a:latin typeface="Times New Roman" pitchFamily="18" charset="0"/>
                <a:cs typeface="Times New Roman" pitchFamily="18" charset="0"/>
              </a:rPr>
              <a:t>, </a:t>
            </a:r>
            <a:r>
              <a:rPr lang="ru-RU" sz="2500" dirty="0" smtClean="0">
                <a:solidFill>
                  <a:schemeClr val="tx1"/>
                </a:solidFill>
                <a:latin typeface="Times New Roman" pitchFamily="18" charset="0"/>
                <a:cs typeface="Times New Roman" pitchFamily="18" charset="0"/>
              </a:rPr>
              <a:t>к.е., </a:t>
            </a:r>
            <a:r>
              <a:rPr lang="ru-RU" sz="2500" dirty="0" err="1" smtClean="0">
                <a:solidFill>
                  <a:schemeClr val="tx1"/>
                </a:solidFill>
                <a:latin typeface="Times New Roman" pitchFamily="18" charset="0"/>
                <a:cs typeface="Times New Roman" pitchFamily="18" charset="0"/>
              </a:rPr>
              <a:t>Біммером</a:t>
            </a:r>
            <a:r>
              <a:rPr lang="ru-RU" sz="2500" dirty="0" smtClean="0">
                <a:solidFill>
                  <a:schemeClr val="tx1"/>
                </a:solidFill>
                <a:latin typeface="Times New Roman" pitchFamily="18" charset="0"/>
                <a:cs typeface="Times New Roman" pitchFamily="18" charset="0"/>
              </a:rPr>
              <a:t>, к.е., Бомбардиром, в.г., </a:t>
            </a:r>
            <a:r>
              <a:rPr lang="ru-RU" sz="2500" dirty="0" err="1" smtClean="0">
                <a:solidFill>
                  <a:schemeClr val="tx1"/>
                </a:solidFill>
                <a:latin typeface="Times New Roman" pitchFamily="18" charset="0"/>
                <a:cs typeface="Times New Roman" pitchFamily="18" charset="0"/>
              </a:rPr>
              <a:t>Варантом</a:t>
            </a:r>
            <a:r>
              <a:rPr lang="ru-RU" sz="2500" dirty="0" smtClean="0">
                <a:solidFill>
                  <a:schemeClr val="tx1"/>
                </a:solidFill>
                <a:latin typeface="Times New Roman" pitchFamily="18" charset="0"/>
                <a:cs typeface="Times New Roman" pitchFamily="18" charset="0"/>
              </a:rPr>
              <a:t> 200, в.р.к., </a:t>
            </a:r>
            <a:r>
              <a:rPr lang="ru-RU" sz="2500" dirty="0" err="1" smtClean="0">
                <a:solidFill>
                  <a:schemeClr val="tx1"/>
                </a:solidFill>
                <a:latin typeface="Times New Roman" pitchFamily="18" charset="0"/>
                <a:cs typeface="Times New Roman" pitchFamily="18" charset="0"/>
              </a:rPr>
              <a:t>Зенітом</a:t>
            </a:r>
            <a:r>
              <a:rPr lang="ru-RU" sz="2500" dirty="0" smtClean="0">
                <a:solidFill>
                  <a:schemeClr val="tx1"/>
                </a:solidFill>
                <a:latin typeface="Times New Roman" pitchFamily="18" charset="0"/>
                <a:cs typeface="Times New Roman" pitchFamily="18" charset="0"/>
              </a:rPr>
              <a:t>, в.р.к., </a:t>
            </a:r>
            <a:r>
              <a:rPr lang="ru-RU" sz="2500" dirty="0" err="1" smtClean="0">
                <a:solidFill>
                  <a:schemeClr val="tx1"/>
                </a:solidFill>
                <a:latin typeface="Times New Roman" pitchFamily="18" charset="0"/>
                <a:cs typeface="Times New Roman" pitchFamily="18" charset="0"/>
              </a:rPr>
              <a:t>Золоном</a:t>
            </a:r>
            <a:r>
              <a:rPr lang="ru-RU" sz="2500" dirty="0" smtClean="0">
                <a:solidFill>
                  <a:schemeClr val="tx1"/>
                </a:solidFill>
                <a:latin typeface="Times New Roman" pitchFamily="18" charset="0"/>
                <a:cs typeface="Times New Roman" pitchFamily="18" charset="0"/>
              </a:rPr>
              <a:t> 35, к.е., </a:t>
            </a:r>
            <a:r>
              <a:rPr lang="ru-RU" sz="2500" dirty="0" err="1" smtClean="0">
                <a:solidFill>
                  <a:schemeClr val="tx1"/>
                </a:solidFill>
                <a:latin typeface="Times New Roman" pitchFamily="18" charset="0"/>
                <a:cs typeface="Times New Roman" pitchFamily="18" charset="0"/>
              </a:rPr>
              <a:t>Децисом</a:t>
            </a:r>
            <a:r>
              <a:rPr lang="ru-RU" sz="2500" dirty="0" smtClean="0">
                <a:solidFill>
                  <a:schemeClr val="tx1"/>
                </a:solidFill>
                <a:latin typeface="Times New Roman" pitchFamily="18" charset="0"/>
                <a:cs typeface="Times New Roman" pitchFamily="18" charset="0"/>
              </a:rPr>
              <a:t> </a:t>
            </a:r>
            <a:r>
              <a:rPr lang="ru-RU" sz="2500" dirty="0" err="1" smtClean="0">
                <a:solidFill>
                  <a:schemeClr val="tx1"/>
                </a:solidFill>
                <a:latin typeface="Times New Roman" pitchFamily="18" charset="0"/>
                <a:cs typeface="Times New Roman" pitchFamily="18" charset="0"/>
              </a:rPr>
              <a:t>ф-Люкс</a:t>
            </a:r>
            <a:r>
              <a:rPr lang="ru-RU" sz="2500" dirty="0" smtClean="0">
                <a:solidFill>
                  <a:schemeClr val="tx1"/>
                </a:solidFill>
                <a:latin typeface="Times New Roman" pitchFamily="18" charset="0"/>
                <a:cs typeface="Times New Roman" pitchFamily="18" charset="0"/>
              </a:rPr>
              <a:t>, к.е., </a:t>
            </a:r>
            <a:r>
              <a:rPr lang="ru-RU" sz="2500" dirty="0" err="1" smtClean="0">
                <a:solidFill>
                  <a:schemeClr val="tx1"/>
                </a:solidFill>
                <a:latin typeface="Times New Roman" pitchFamily="18" charset="0"/>
                <a:cs typeface="Times New Roman" pitchFamily="18" charset="0"/>
              </a:rPr>
              <a:t>Дурсбаном</a:t>
            </a:r>
            <a:r>
              <a:rPr lang="ru-RU" sz="2500" dirty="0" smtClean="0">
                <a:solidFill>
                  <a:schemeClr val="tx1"/>
                </a:solidFill>
                <a:latin typeface="Times New Roman" pitchFamily="18" charset="0"/>
                <a:cs typeface="Times New Roman" pitchFamily="18" charset="0"/>
              </a:rPr>
              <a:t> 480, к.е., </a:t>
            </a:r>
            <a:r>
              <a:rPr lang="ru-RU" sz="2500" dirty="0" err="1" smtClean="0">
                <a:solidFill>
                  <a:schemeClr val="tx1"/>
                </a:solidFill>
                <a:latin typeface="Times New Roman" pitchFamily="18" charset="0"/>
                <a:cs typeface="Times New Roman" pitchFamily="18" charset="0"/>
              </a:rPr>
              <a:t>Діазиноном</a:t>
            </a:r>
            <a:r>
              <a:rPr lang="ru-RU" sz="2500" dirty="0" smtClean="0">
                <a:solidFill>
                  <a:schemeClr val="tx1"/>
                </a:solidFill>
                <a:latin typeface="Times New Roman" pitchFamily="18" charset="0"/>
                <a:cs typeface="Times New Roman" pitchFamily="18" charset="0"/>
              </a:rPr>
              <a:t>, к.е., </a:t>
            </a:r>
            <a:r>
              <a:rPr lang="ru-RU" sz="2500" dirty="0" err="1" smtClean="0">
                <a:solidFill>
                  <a:schemeClr val="tx1"/>
                </a:solidFill>
                <a:latin typeface="Times New Roman" pitchFamily="18" charset="0"/>
                <a:cs typeface="Times New Roman" pitchFamily="18" charset="0"/>
              </a:rPr>
              <a:t>Енжіо</a:t>
            </a:r>
            <a:r>
              <a:rPr lang="ru-RU" sz="2500" dirty="0" smtClean="0">
                <a:solidFill>
                  <a:schemeClr val="tx1"/>
                </a:solidFill>
                <a:latin typeface="Times New Roman" pitchFamily="18" charset="0"/>
                <a:cs typeface="Times New Roman" pitchFamily="18" charset="0"/>
              </a:rPr>
              <a:t> 247 </a:t>
            </a:r>
            <a:r>
              <a:rPr lang="en-US" sz="2500" dirty="0" smtClean="0">
                <a:solidFill>
                  <a:schemeClr val="tx1"/>
                </a:solidFill>
                <a:latin typeface="Times New Roman" pitchFamily="18" charset="0"/>
                <a:cs typeface="Times New Roman" pitchFamily="18" charset="0"/>
              </a:rPr>
              <a:t>SC, </a:t>
            </a:r>
            <a:r>
              <a:rPr lang="ru-RU" sz="2500" dirty="0" smtClean="0">
                <a:solidFill>
                  <a:schemeClr val="tx1"/>
                </a:solidFill>
                <a:latin typeface="Times New Roman" pitchFamily="18" charset="0"/>
                <a:cs typeface="Times New Roman" pitchFamily="18" charset="0"/>
              </a:rPr>
              <a:t>к.с., Маршалом 25, к.е., </a:t>
            </a:r>
            <a:r>
              <a:rPr lang="ru-RU" sz="2500" dirty="0" err="1" smtClean="0">
                <a:solidFill>
                  <a:schemeClr val="tx1"/>
                </a:solidFill>
                <a:latin typeface="Times New Roman" pitchFamily="18" charset="0"/>
                <a:cs typeface="Times New Roman" pitchFamily="18" charset="0"/>
              </a:rPr>
              <a:t>Нупрідом</a:t>
            </a:r>
            <a:r>
              <a:rPr lang="ru-RU" sz="2500" dirty="0" smtClean="0">
                <a:solidFill>
                  <a:schemeClr val="tx1"/>
                </a:solidFill>
                <a:latin typeface="Times New Roman" pitchFamily="18" charset="0"/>
                <a:cs typeface="Times New Roman" pitchFamily="18" charset="0"/>
              </a:rPr>
              <a:t> 200, к.с., </a:t>
            </a:r>
            <a:r>
              <a:rPr lang="ru-RU" sz="2500" dirty="0" err="1" smtClean="0">
                <a:solidFill>
                  <a:schemeClr val="tx1"/>
                </a:solidFill>
                <a:latin typeface="Times New Roman" pitchFamily="18" charset="0"/>
                <a:cs typeface="Times New Roman" pitchFamily="18" charset="0"/>
              </a:rPr>
              <a:t>Пірінексом</a:t>
            </a:r>
            <a:r>
              <a:rPr lang="ru-RU" sz="2500" dirty="0" smtClean="0">
                <a:solidFill>
                  <a:schemeClr val="tx1"/>
                </a:solidFill>
                <a:latin typeface="Times New Roman" pitchFamily="18" charset="0"/>
                <a:cs typeface="Times New Roman" pitchFamily="18" charset="0"/>
              </a:rPr>
              <a:t> 25, </a:t>
            </a:r>
            <a:r>
              <a:rPr lang="ru-RU" sz="2500" dirty="0" err="1" smtClean="0">
                <a:solidFill>
                  <a:schemeClr val="tx1"/>
                </a:solidFill>
                <a:latin typeface="Times New Roman" pitchFamily="18" charset="0"/>
                <a:cs typeface="Times New Roman" pitchFamily="18" charset="0"/>
              </a:rPr>
              <a:t>мк.с</a:t>
            </a:r>
            <a:r>
              <a:rPr lang="ru-RU" sz="2500" dirty="0" smtClean="0">
                <a:solidFill>
                  <a:schemeClr val="tx1"/>
                </a:solidFill>
                <a:latin typeface="Times New Roman" pitchFamily="18" charset="0"/>
                <a:cs typeface="Times New Roman" pitchFamily="18" charset="0"/>
              </a:rPr>
              <a:t>., Шаманом, к.е. </a:t>
            </a:r>
            <a:endParaRPr lang="ru-RU" sz="2500" dirty="0">
              <a:solidFill>
                <a:schemeClr val="tx1"/>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Мои документы\ира\ентомологія лекції\Вредители для лекций по єнтомологии\каліфорнійська щитівкаjpg.jpg"/>
          <p:cNvPicPr>
            <a:picLocks noChangeAspect="1" noChangeArrowheads="1"/>
          </p:cNvPicPr>
          <p:nvPr/>
        </p:nvPicPr>
        <p:blipFill>
          <a:blip r:embed="rId2" cstate="print"/>
          <a:srcRect/>
          <a:stretch>
            <a:fillRect/>
          </a:stretch>
        </p:blipFill>
        <p:spPr bwMode="auto">
          <a:xfrm>
            <a:off x="0" y="0"/>
            <a:ext cx="4429124" cy="3286148"/>
          </a:xfrm>
          <a:prstGeom prst="rect">
            <a:avLst/>
          </a:prstGeom>
          <a:noFill/>
        </p:spPr>
      </p:pic>
      <p:pic>
        <p:nvPicPr>
          <p:cNvPr id="4099" name="Picture 3" descr="D:\Мои документы\ира\ентомологія лекції\Вредители для лекций по єнтомологии\пілд пошкод. каліфорнійсою щитівкою.jpg"/>
          <p:cNvPicPr>
            <a:picLocks noChangeAspect="1" noChangeArrowheads="1"/>
          </p:cNvPicPr>
          <p:nvPr/>
        </p:nvPicPr>
        <p:blipFill>
          <a:blip r:embed="rId3" cstate="print"/>
          <a:srcRect/>
          <a:stretch>
            <a:fillRect/>
          </a:stretch>
        </p:blipFill>
        <p:spPr bwMode="auto">
          <a:xfrm>
            <a:off x="4429124" y="0"/>
            <a:ext cx="4714876" cy="3286148"/>
          </a:xfrm>
          <a:prstGeom prst="rect">
            <a:avLst/>
          </a:prstGeom>
          <a:noFill/>
        </p:spPr>
      </p:pic>
      <p:sp>
        <p:nvSpPr>
          <p:cNvPr id="8" name="Прямоугольник 7"/>
          <p:cNvSpPr/>
          <p:nvPr/>
        </p:nvSpPr>
        <p:spPr>
          <a:xfrm>
            <a:off x="0" y="3286124"/>
            <a:ext cx="9144000" cy="3647152"/>
          </a:xfrm>
          <a:prstGeom prst="rect">
            <a:avLst/>
          </a:prstGeom>
        </p:spPr>
        <p:txBody>
          <a:bodyPr wrap="square">
            <a:spAutoFit/>
          </a:bodyPr>
          <a:lstStyle/>
          <a:p>
            <a:pPr algn="just"/>
            <a:r>
              <a:rPr lang="ru-RU" sz="1900" b="1" dirty="0" smtClean="0">
                <a:latin typeface="Times New Roman" pitchFamily="18" charset="0"/>
                <a:cs typeface="Times New Roman" pitchFamily="18" charset="0"/>
              </a:rPr>
              <a:t>    </a:t>
            </a:r>
            <a:r>
              <a:rPr lang="uk-UA" sz="2100" b="1" dirty="0" smtClean="0">
                <a:latin typeface="Times New Roman" pitchFamily="18" charset="0"/>
                <a:cs typeface="Times New Roman" pitchFamily="18" charset="0"/>
              </a:rPr>
              <a:t>Каліфорнійська щитівка </a:t>
            </a:r>
            <a:r>
              <a:rPr lang="ru-RU" sz="2100"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Quadraspidiotus</a:t>
            </a:r>
            <a:r>
              <a:rPr lang="en-US" sz="2100" i="1"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perniciosus</a:t>
            </a:r>
            <a:r>
              <a:rPr lang="en-US" sz="2100" i="1"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Comst</a:t>
            </a:r>
            <a:r>
              <a:rPr lang="en-US" sz="2100" i="1"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ru-RU" sz="2100" dirty="0" smtClean="0">
                <a:latin typeface="Times New Roman" pitchFamily="18" charset="0"/>
                <a:cs typeface="Times New Roman" pitchFamily="18" charset="0"/>
              </a:rPr>
              <a:t>ряд </a:t>
            </a:r>
            <a:r>
              <a:rPr lang="en-US" sz="2100" i="1" dirty="0" err="1" smtClean="0">
                <a:latin typeface="Times New Roman" pitchFamily="18" charset="0"/>
                <a:cs typeface="Times New Roman" pitchFamily="18" charset="0"/>
              </a:rPr>
              <a:t>Homoptera</a:t>
            </a:r>
            <a:r>
              <a:rPr lang="en-US" sz="2100" i="1"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ru-RU" sz="2100" dirty="0" smtClean="0">
                <a:latin typeface="Times New Roman" pitchFamily="18" charset="0"/>
                <a:cs typeface="Times New Roman" pitchFamily="18" charset="0"/>
              </a:rPr>
              <a:t>род. </a:t>
            </a:r>
            <a:r>
              <a:rPr lang="uk-UA" sz="2100" dirty="0" smtClean="0">
                <a:latin typeface="Times New Roman" pitchFamily="18" charset="0"/>
                <a:cs typeface="Times New Roman" pitchFamily="18" charset="0"/>
              </a:rPr>
              <a:t>щитівки</a:t>
            </a:r>
            <a:r>
              <a:rPr lang="ru-RU" sz="2100" dirty="0" smtClean="0">
                <a:latin typeface="Times New Roman" pitchFamily="18" charset="0"/>
                <a:cs typeface="Times New Roman" pitchFamily="18" charset="0"/>
              </a:rPr>
              <a:t> </a:t>
            </a:r>
            <a:r>
              <a:rPr lang="ru-RU" sz="2100"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Diaspididae</a:t>
            </a:r>
            <a:r>
              <a:rPr lang="en-US" sz="2100" i="1"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uk-UA" sz="2100" dirty="0" smtClean="0">
                <a:latin typeface="Times New Roman" pitchFamily="18" charset="0"/>
                <a:cs typeface="Times New Roman" pitchFamily="18" charset="0"/>
              </a:rPr>
              <a:t>Карантинний шкідник. На території України поширений у 19 областях (Херсонській, Івано-Франківській, Одеській, Тернопільській, Закарпатській, Чернівецькій, Запорізькій, Вінницькій та ін.) і в Криму. </a:t>
            </a:r>
          </a:p>
          <a:p>
            <a:pPr algn="just"/>
            <a:r>
              <a:rPr lang="uk-UA" sz="2100" dirty="0" smtClean="0">
                <a:latin typeface="Times New Roman" pitchFamily="18" charset="0"/>
                <a:cs typeface="Times New Roman" pitchFamily="18" charset="0"/>
              </a:rPr>
              <a:t>    Пошкоджує понад 200 видів рослин (плодово-ягідні, лісові, декоративні) з близько 85 ботанічних родин. Серед них — яблуня, груша, абрикос, персик, вишня, слива, черешня, мигдаль, глід, бузок, липа й ін.</a:t>
            </a:r>
          </a:p>
          <a:p>
            <a:pPr algn="just"/>
            <a:r>
              <a:rPr lang="uk-UA" sz="2100" dirty="0" smtClean="0">
                <a:latin typeface="Times New Roman" pitchFamily="18" charset="0"/>
                <a:cs typeface="Times New Roman" pitchFamily="18" charset="0"/>
              </a:rPr>
              <a:t>    Доросла самиця округлої форми, пласка, лимонно-жовтого кольору. Довжина тіла до 1,3 мм. Щиток сіро-бурий. Самець світло-оранжевий. Личинки овальні, жовтувато-лимонного кольору</a:t>
            </a:r>
            <a:r>
              <a:rPr lang="ru-RU" sz="2100" dirty="0" smtClean="0">
                <a:latin typeface="Times New Roman" pitchFamily="18" charset="0"/>
                <a:cs typeface="Times New Roman" pitchFamily="18" charset="0"/>
              </a:rPr>
              <a:t>.</a:t>
            </a:r>
            <a:endParaRPr lang="ru-RU" sz="21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Autofit/>
          </a:bodyPr>
          <a:lstStyle/>
          <a:p>
            <a:pPr algn="just">
              <a:spcBef>
                <a:spcPts val="0"/>
              </a:spcBef>
            </a:pPr>
            <a:r>
              <a:rPr lang="ru-RU" sz="2000" dirty="0" smtClean="0">
                <a:solidFill>
                  <a:schemeClr val="tx1"/>
                </a:solidFill>
                <a:latin typeface="Times New Roman" pitchFamily="18" charset="0"/>
                <a:cs typeface="Times New Roman" pitchFamily="18" charset="0"/>
              </a:rPr>
              <a:t>     На </a:t>
            </a:r>
            <a:r>
              <a:rPr lang="uk-UA" sz="2000" dirty="0" smtClean="0">
                <a:solidFill>
                  <a:schemeClr val="tx1"/>
                </a:solidFill>
                <a:latin typeface="Times New Roman" pitchFamily="18" charset="0"/>
                <a:cs typeface="Times New Roman" pitchFamily="18" charset="0"/>
              </a:rPr>
              <a:t>інтенсивність</a:t>
            </a:r>
            <a:r>
              <a:rPr lang="ru-RU" sz="2000" dirty="0" smtClean="0">
                <a:solidFill>
                  <a:schemeClr val="tx1"/>
                </a:solidFill>
                <a:latin typeface="Times New Roman" pitchFamily="18" charset="0"/>
                <a:cs typeface="Times New Roman" pitchFamily="18" charset="0"/>
              </a:rPr>
              <a:t> </a:t>
            </a:r>
            <a:r>
              <a:rPr lang="uk-UA" sz="2000" dirty="0" smtClean="0">
                <a:solidFill>
                  <a:schemeClr val="tx1"/>
                </a:solidFill>
                <a:latin typeface="Times New Roman" pitchFamily="18" charset="0"/>
                <a:cs typeface="Times New Roman" pitchFamily="18" charset="0"/>
              </a:rPr>
              <a:t>розвитку</a:t>
            </a:r>
            <a:r>
              <a:rPr lang="ru-RU" sz="2000" dirty="0" smtClean="0">
                <a:solidFill>
                  <a:schemeClr val="tx1"/>
                </a:solidFill>
                <a:latin typeface="Times New Roman" pitchFamily="18" charset="0"/>
                <a:cs typeface="Times New Roman" pitchFamily="18" charset="0"/>
              </a:rPr>
              <a:t> </a:t>
            </a:r>
            <a:r>
              <a:rPr lang="uk-UA" sz="2000" dirty="0" smtClean="0">
                <a:solidFill>
                  <a:schemeClr val="tx1"/>
                </a:solidFill>
                <a:latin typeface="Times New Roman" pitchFamily="18" charset="0"/>
                <a:cs typeface="Times New Roman" pitchFamily="18" charset="0"/>
              </a:rPr>
              <a:t>каліфорнійської щитівки значною мірою впливають погодні умови, </a:t>
            </a:r>
            <a:r>
              <a:rPr lang="ru-RU" sz="2000" dirty="0" smtClean="0">
                <a:solidFill>
                  <a:schemeClr val="tx1"/>
                </a:solidFill>
                <a:latin typeface="Times New Roman" pitchFamily="18" charset="0"/>
                <a:cs typeface="Times New Roman" pitchFamily="18" charset="0"/>
              </a:rPr>
              <a:t>особливо </a:t>
            </a:r>
            <a:r>
              <a:rPr lang="ru-RU" sz="2000" dirty="0" smtClean="0">
                <a:solidFill>
                  <a:schemeClr val="tx1"/>
                </a:solidFill>
                <a:latin typeface="Times New Roman" pitchFamily="18" charset="0"/>
                <a:cs typeface="Times New Roman" pitchFamily="18" charset="0"/>
              </a:rPr>
              <a:t>температура в зимовий та </a:t>
            </a:r>
            <a:r>
              <a:rPr lang="uk-UA" sz="2000" dirty="0" smtClean="0">
                <a:solidFill>
                  <a:schemeClr val="tx1"/>
                </a:solidFill>
                <a:latin typeface="Times New Roman" pitchFamily="18" charset="0"/>
                <a:cs typeface="Times New Roman" pitchFamily="18" charset="0"/>
              </a:rPr>
              <a:t>ранньовесняний  періоди</a:t>
            </a:r>
            <a:r>
              <a:rPr lang="ru-RU" sz="2000" dirty="0" smtClean="0">
                <a:solidFill>
                  <a:schemeClr val="tx1"/>
                </a:solidFill>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коли </a:t>
            </a:r>
            <a:r>
              <a:rPr lang="uk-UA" sz="2000" dirty="0" smtClean="0">
                <a:solidFill>
                  <a:schemeClr val="tx1"/>
                </a:solidFill>
                <a:latin typeface="Times New Roman" pitchFamily="18" charset="0"/>
                <a:cs typeface="Times New Roman" pitchFamily="18" charset="0"/>
              </a:rPr>
              <a:t>відбувається линяння </a:t>
            </a:r>
            <a:r>
              <a:rPr lang="ru-RU" sz="2000" dirty="0" smtClean="0">
                <a:solidFill>
                  <a:schemeClr val="tx1"/>
                </a:solidFill>
                <a:latin typeface="Times New Roman" pitchFamily="18" charset="0"/>
                <a:cs typeface="Times New Roman" pitchFamily="18" charset="0"/>
              </a:rPr>
              <a:t>личинок</a:t>
            </a:r>
            <a:r>
              <a:rPr lang="ru-RU" sz="2000" dirty="0" smtClean="0">
                <a:solidFill>
                  <a:schemeClr val="tx1"/>
                </a:solidFill>
                <a:latin typeface="Times New Roman" pitchFamily="18" charset="0"/>
                <a:cs typeface="Times New Roman" pitchFamily="18" charset="0"/>
              </a:rPr>
              <a:t>. </a:t>
            </a:r>
            <a:r>
              <a:rPr lang="uk-UA" sz="2000" dirty="0" smtClean="0">
                <a:solidFill>
                  <a:schemeClr val="tx1"/>
                </a:solidFill>
                <a:latin typeface="Times New Roman" pitchFamily="18" charset="0"/>
                <a:cs typeface="Times New Roman" pitchFamily="18" charset="0"/>
              </a:rPr>
              <a:t>Зазвичай загибель личинок узимку варіює в межах 20–50% і лише за суворих зим може досягти </a:t>
            </a:r>
            <a:r>
              <a:rPr lang="ru-RU" sz="2000" dirty="0" smtClean="0">
                <a:solidFill>
                  <a:schemeClr val="tx1"/>
                </a:solidFill>
                <a:latin typeface="Times New Roman" pitchFamily="18" charset="0"/>
                <a:cs typeface="Times New Roman" pitchFamily="18" charset="0"/>
              </a:rPr>
              <a:t>70–95</a:t>
            </a:r>
            <a:r>
              <a:rPr lang="ru-RU" sz="2000" dirty="0" smtClean="0">
                <a:solidFill>
                  <a:schemeClr val="tx1"/>
                </a:solidFill>
                <a:latin typeface="Times New Roman" pitchFamily="18" charset="0"/>
                <a:cs typeface="Times New Roman" pitchFamily="18" charset="0"/>
              </a:rPr>
              <a:t>%.</a:t>
            </a:r>
          </a:p>
          <a:p>
            <a:pPr algn="just">
              <a:spcBef>
                <a:spcPts val="0"/>
              </a:spcBef>
            </a:pPr>
            <a:r>
              <a:rPr lang="ru-RU" sz="2000" dirty="0" smtClean="0">
                <a:solidFill>
                  <a:schemeClr val="tx1"/>
                </a:solidFill>
                <a:latin typeface="Times New Roman" pitchFamily="18" charset="0"/>
                <a:cs typeface="Times New Roman" pitchFamily="18" charset="0"/>
              </a:rPr>
              <a:t>     </a:t>
            </a:r>
            <a:r>
              <a:rPr lang="uk-UA" sz="2000" dirty="0" smtClean="0">
                <a:solidFill>
                  <a:schemeClr val="tx1"/>
                </a:solidFill>
                <a:latin typeface="Times New Roman" pitchFamily="18" charset="0"/>
                <a:cs typeface="Times New Roman" pitchFamily="18" charset="0"/>
              </a:rPr>
              <a:t>Серед ентомофагів каліфорнійської щитівки найефективніші паразити </a:t>
            </a:r>
            <a:r>
              <a:rPr lang="uk-UA" sz="2000" dirty="0" err="1" smtClean="0">
                <a:solidFill>
                  <a:schemeClr val="tx1"/>
                </a:solidFill>
                <a:latin typeface="Times New Roman" pitchFamily="18" charset="0"/>
                <a:cs typeface="Times New Roman" pitchFamily="18" charset="0"/>
              </a:rPr>
              <a:t>афітис</a:t>
            </a:r>
            <a:r>
              <a:rPr lang="uk-UA" sz="2000" dirty="0" smtClean="0">
                <a:solidFill>
                  <a:schemeClr val="tx1"/>
                </a:solidFill>
                <a:latin typeface="Times New Roman" pitchFamily="18" charset="0"/>
                <a:cs typeface="Times New Roman" pitchFamily="18" charset="0"/>
              </a:rPr>
              <a:t>, </a:t>
            </a:r>
            <a:r>
              <a:rPr lang="uk-UA" sz="2000" dirty="0" err="1" smtClean="0">
                <a:solidFill>
                  <a:schemeClr val="tx1"/>
                </a:solidFill>
                <a:latin typeface="Times New Roman" pitchFamily="18" charset="0"/>
                <a:cs typeface="Times New Roman" pitchFamily="18" charset="0"/>
              </a:rPr>
              <a:t>тизанус</a:t>
            </a:r>
            <a:r>
              <a:rPr lang="uk-UA" sz="2000" dirty="0" smtClean="0">
                <a:solidFill>
                  <a:schemeClr val="tx1"/>
                </a:solidFill>
                <a:latin typeface="Times New Roman" pitchFamily="18" charset="0"/>
                <a:cs typeface="Times New Roman" pitchFamily="18" charset="0"/>
              </a:rPr>
              <a:t> і </a:t>
            </a:r>
            <a:r>
              <a:rPr lang="uk-UA" sz="2000" dirty="0" err="1" smtClean="0">
                <a:solidFill>
                  <a:schemeClr val="tx1"/>
                </a:solidFill>
                <a:latin typeface="Times New Roman" pitchFamily="18" charset="0"/>
                <a:cs typeface="Times New Roman" pitchFamily="18" charset="0"/>
              </a:rPr>
              <a:t>проспальтеля</a:t>
            </a:r>
            <a:r>
              <a:rPr lang="uk-UA" sz="2000" dirty="0" smtClean="0">
                <a:solidFill>
                  <a:schemeClr val="tx1"/>
                </a:solidFill>
                <a:latin typeface="Times New Roman" pitchFamily="18" charset="0"/>
                <a:cs typeface="Times New Roman" pitchFamily="18" charset="0"/>
              </a:rPr>
              <a:t>.</a:t>
            </a:r>
          </a:p>
          <a:p>
            <a:pPr algn="just">
              <a:spcBef>
                <a:spcPts val="0"/>
              </a:spcBef>
            </a:pPr>
            <a:r>
              <a:rPr lang="ru-RU" sz="2000" dirty="0" smtClean="0">
                <a:solidFill>
                  <a:schemeClr val="tx1"/>
                </a:solidFill>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ЕПШ </a:t>
            </a:r>
            <a:r>
              <a:rPr lang="uk-UA" sz="2000" dirty="0" smtClean="0">
                <a:solidFill>
                  <a:schemeClr val="tx1"/>
                </a:solidFill>
                <a:latin typeface="Times New Roman" pitchFamily="18" charset="0"/>
                <a:cs typeface="Times New Roman" pitchFamily="18" charset="0"/>
              </a:rPr>
              <a:t>щитівки </a:t>
            </a:r>
            <a:r>
              <a:rPr lang="ru-RU" sz="2000" dirty="0" smtClean="0">
                <a:solidFill>
                  <a:schemeClr val="tx1"/>
                </a:solidFill>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1 личинка на 2 м 1–3-річних </a:t>
            </a:r>
            <a:r>
              <a:rPr lang="uk-UA" sz="2000" dirty="0" smtClean="0">
                <a:solidFill>
                  <a:schemeClr val="tx1"/>
                </a:solidFill>
                <a:latin typeface="Times New Roman" pitchFamily="18" charset="0"/>
                <a:cs typeface="Times New Roman" pitchFamily="18" charset="0"/>
              </a:rPr>
              <a:t>гілок до розпукування бруньок</a:t>
            </a:r>
            <a:r>
              <a:rPr lang="ru-RU"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pPr algn="just">
              <a:spcBef>
                <a:spcPts val="0"/>
              </a:spcBef>
            </a:pPr>
            <a:r>
              <a:rPr lang="ru-RU" sz="2000" dirty="0" smtClean="0">
                <a:solidFill>
                  <a:schemeClr val="tx1"/>
                </a:solidFill>
                <a:latin typeface="Times New Roman" pitchFamily="18" charset="0"/>
                <a:cs typeface="Times New Roman" pitchFamily="18" charset="0"/>
              </a:rPr>
              <a:t>    </a:t>
            </a:r>
            <a:r>
              <a:rPr lang="ru-RU" sz="2000" dirty="0" smtClean="0">
                <a:solidFill>
                  <a:srgbClr val="C00000"/>
                </a:solidFill>
                <a:latin typeface="Times New Roman" pitchFamily="18" charset="0"/>
                <a:cs typeface="Times New Roman" pitchFamily="18" charset="0"/>
              </a:rPr>
              <a:t>Заходи </a:t>
            </a:r>
            <a:r>
              <a:rPr lang="uk-UA" sz="2000" dirty="0" smtClean="0">
                <a:solidFill>
                  <a:srgbClr val="C00000"/>
                </a:solidFill>
                <a:latin typeface="Times New Roman" pitchFamily="18" charset="0"/>
                <a:cs typeface="Times New Roman" pitchFamily="18" charset="0"/>
              </a:rPr>
              <a:t>захисту. </a:t>
            </a:r>
            <a:r>
              <a:rPr lang="uk-UA" sz="2000" dirty="0" smtClean="0">
                <a:solidFill>
                  <a:schemeClr val="tx1"/>
                </a:solidFill>
                <a:latin typeface="Times New Roman" pitchFamily="18" charset="0"/>
                <a:cs typeface="Times New Roman" pitchFamily="18" charset="0"/>
              </a:rPr>
              <a:t>Вивезення садивного матеріалу, живців та плодів із зони заселення щитівкою в райони</a:t>
            </a:r>
            <a:r>
              <a:rPr lang="ru-RU" sz="2000" dirty="0" smtClean="0">
                <a:solidFill>
                  <a:schemeClr val="tx1"/>
                </a:solidFill>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де вона </a:t>
            </a:r>
            <a:r>
              <a:rPr lang="uk-UA" sz="2000" dirty="0" smtClean="0">
                <a:solidFill>
                  <a:schemeClr val="tx1"/>
                </a:solidFill>
                <a:latin typeface="Times New Roman" pitchFamily="18" charset="0"/>
                <a:cs typeface="Times New Roman" pitchFamily="18" charset="0"/>
              </a:rPr>
              <a:t>відсутня, тільки після фумігації; систематичні обстеження для виявлення нових осередків шкідника, а при виявленні — їх ліквідація; дотримання карантинних правил при закладанні нових садів; просторова ізоляція молодих насаджень від розсадників близько 1000 м. Очищення стовбурів та скелетних гілок від відмерлої кори, вирізування й спалювання сухих та пошкоджених гілок; внесення добрив та підживлення для підвищення стійкості дерев проти пошкоджень.</a:t>
            </a:r>
          </a:p>
          <a:p>
            <a:pPr algn="just">
              <a:spcBef>
                <a:spcPts val="0"/>
              </a:spcBef>
            </a:pPr>
            <a:r>
              <a:rPr lang="ru-RU" sz="2000" dirty="0" smtClean="0">
                <a:solidFill>
                  <a:schemeClr val="tx1"/>
                </a:solidFill>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У </a:t>
            </a:r>
            <a:r>
              <a:rPr lang="uk-UA" sz="2000" dirty="0" smtClean="0">
                <a:solidFill>
                  <a:schemeClr val="tx1"/>
                </a:solidFill>
                <a:latin typeface="Times New Roman" pitchFamily="18" charset="0"/>
                <a:cs typeface="Times New Roman" pitchFamily="18" charset="0"/>
              </a:rPr>
              <a:t>ранньовесняний період до розпукування бруньок обприскування </a:t>
            </a:r>
            <a:r>
              <a:rPr lang="ru-RU" sz="2000" dirty="0" smtClean="0">
                <a:solidFill>
                  <a:schemeClr val="tx1"/>
                </a:solidFill>
                <a:latin typeface="Times New Roman" pitchFamily="18" charset="0"/>
                <a:cs typeface="Times New Roman" pitchFamily="18" charset="0"/>
              </a:rPr>
              <a:t>дерев </a:t>
            </a:r>
            <a:r>
              <a:rPr lang="ru-RU" sz="2000" dirty="0" smtClean="0">
                <a:solidFill>
                  <a:schemeClr val="tx1"/>
                </a:solidFill>
                <a:latin typeface="Times New Roman" pitchFamily="18" charset="0"/>
                <a:cs typeface="Times New Roman" pitchFamily="18" charset="0"/>
              </a:rPr>
              <a:t>Препаратом 30 В, к.е. За 3–4 </a:t>
            </a:r>
            <a:r>
              <a:rPr lang="uk-UA" sz="2000" dirty="0" smtClean="0">
                <a:solidFill>
                  <a:schemeClr val="tx1"/>
                </a:solidFill>
                <a:latin typeface="Times New Roman" pitchFamily="18" charset="0"/>
                <a:cs typeface="Times New Roman" pitchFamily="18" charset="0"/>
              </a:rPr>
              <a:t>дні до початку виплодження личинок-мандрівниць обробка саду Адміралом, к.е., а під час їх виплодження </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Аплаудом</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з.п</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Біммером</a:t>
            </a:r>
            <a:r>
              <a:rPr lang="ru-RU" sz="2000" dirty="0" smtClean="0">
                <a:solidFill>
                  <a:schemeClr val="tx1"/>
                </a:solidFill>
                <a:latin typeface="Times New Roman" pitchFamily="18" charset="0"/>
                <a:cs typeface="Times New Roman" pitchFamily="18" charset="0"/>
              </a:rPr>
              <a:t>, к.е., </a:t>
            </a:r>
            <a:r>
              <a:rPr lang="ru-RU" sz="2000" dirty="0" err="1" smtClean="0">
                <a:solidFill>
                  <a:schemeClr val="tx1"/>
                </a:solidFill>
                <a:latin typeface="Times New Roman" pitchFamily="18" charset="0"/>
                <a:cs typeface="Times New Roman" pitchFamily="18" charset="0"/>
              </a:rPr>
              <a:t>Данадимом</a:t>
            </a:r>
            <a:r>
              <a:rPr lang="ru-RU" sz="2000" dirty="0" smtClean="0">
                <a:solidFill>
                  <a:schemeClr val="tx1"/>
                </a:solidFill>
                <a:latin typeface="Times New Roman" pitchFamily="18" charset="0"/>
                <a:cs typeface="Times New Roman" pitchFamily="18" charset="0"/>
              </a:rPr>
              <a:t> </a:t>
            </a:r>
            <a:r>
              <a:rPr lang="uk-UA" sz="2000" dirty="0" smtClean="0">
                <a:solidFill>
                  <a:schemeClr val="tx1"/>
                </a:solidFill>
                <a:latin typeface="Times New Roman" pitchFamily="18" charset="0"/>
                <a:cs typeface="Times New Roman" pitchFamily="18" charset="0"/>
              </a:rPr>
              <a:t>стабільним</a:t>
            </a:r>
            <a:r>
              <a:rPr lang="ru-RU" sz="2000" dirty="0" smtClean="0">
                <a:solidFill>
                  <a:schemeClr val="tx1"/>
                </a:solidFill>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к.е., </a:t>
            </a:r>
            <a:r>
              <a:rPr lang="ru-RU" sz="2000" dirty="0" err="1" smtClean="0">
                <a:solidFill>
                  <a:schemeClr val="tx1"/>
                </a:solidFill>
                <a:latin typeface="Times New Roman" pitchFamily="18" charset="0"/>
                <a:cs typeface="Times New Roman" pitchFamily="18" charset="0"/>
              </a:rPr>
              <a:t>Ін</a:t>
            </a:r>
            <a:r>
              <a:rPr lang="ru-RU" sz="2000" dirty="0" smtClean="0">
                <a:solidFill>
                  <a:schemeClr val="tx1"/>
                </a:solidFill>
                <a:latin typeface="Times New Roman" pitchFamily="18" charset="0"/>
                <a:cs typeface="Times New Roman" pitchFamily="18" charset="0"/>
              </a:rPr>
              <a:t> Сетом, в.г., </a:t>
            </a:r>
            <a:r>
              <a:rPr lang="ru-RU" sz="2000" dirty="0" err="1" smtClean="0">
                <a:solidFill>
                  <a:schemeClr val="tx1"/>
                </a:solidFill>
                <a:latin typeface="Times New Roman" pitchFamily="18" charset="0"/>
                <a:cs typeface="Times New Roman" pitchFamily="18" charset="0"/>
              </a:rPr>
              <a:t>Конфідором</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Максі</a:t>
            </a:r>
            <a:r>
              <a:rPr lang="ru-RU" sz="2000" dirty="0" smtClean="0">
                <a:solidFill>
                  <a:schemeClr val="tx1"/>
                </a:solidFill>
                <a:latin typeface="Times New Roman" pitchFamily="18" charset="0"/>
                <a:cs typeface="Times New Roman" pitchFamily="18" charset="0"/>
              </a:rPr>
              <a:t>, в.г., </a:t>
            </a:r>
            <a:r>
              <a:rPr lang="ru-RU" sz="2000" dirty="0" err="1" smtClean="0">
                <a:solidFill>
                  <a:schemeClr val="tx1"/>
                </a:solidFill>
                <a:latin typeface="Times New Roman" pitchFamily="18" charset="0"/>
                <a:cs typeface="Times New Roman" pitchFamily="18" charset="0"/>
              </a:rPr>
              <a:t>Люфоксом</a:t>
            </a:r>
            <a:r>
              <a:rPr lang="ru-RU" sz="2000" dirty="0" smtClean="0">
                <a:solidFill>
                  <a:schemeClr val="tx1"/>
                </a:solidFill>
                <a:latin typeface="Times New Roman" pitchFamily="18" charset="0"/>
                <a:cs typeface="Times New Roman" pitchFamily="18" charset="0"/>
              </a:rPr>
              <a:t> 105 ЕС, к.е., </a:t>
            </a:r>
            <a:r>
              <a:rPr lang="ru-RU" sz="2000" dirty="0" err="1" smtClean="0">
                <a:solidFill>
                  <a:schemeClr val="tx1"/>
                </a:solidFill>
                <a:latin typeface="Times New Roman" pitchFamily="18" charset="0"/>
                <a:cs typeface="Times New Roman" pitchFamily="18" charset="0"/>
              </a:rPr>
              <a:t>Моспіланом</a:t>
            </a:r>
            <a:r>
              <a:rPr lang="ru-RU" sz="2000" dirty="0" smtClean="0">
                <a:solidFill>
                  <a:schemeClr val="tx1"/>
                </a:solidFill>
                <a:latin typeface="Times New Roman" pitchFamily="18" charset="0"/>
                <a:cs typeface="Times New Roman" pitchFamily="18" charset="0"/>
              </a:rPr>
              <a:t>, р.п., </a:t>
            </a:r>
            <a:r>
              <a:rPr lang="ru-RU" sz="2000" dirty="0" err="1" smtClean="0">
                <a:solidFill>
                  <a:schemeClr val="tx1"/>
                </a:solidFill>
                <a:latin typeface="Times New Roman" pitchFamily="18" charset="0"/>
                <a:cs typeface="Times New Roman" pitchFamily="18" charset="0"/>
              </a:rPr>
              <a:t>Нупрідом</a:t>
            </a:r>
            <a:r>
              <a:rPr lang="ru-RU" sz="2000" dirty="0" smtClean="0">
                <a:solidFill>
                  <a:schemeClr val="tx1"/>
                </a:solidFill>
                <a:latin typeface="Times New Roman" pitchFamily="18" charset="0"/>
                <a:cs typeface="Times New Roman" pitchFamily="18" charset="0"/>
              </a:rPr>
              <a:t> 200, к.с., </a:t>
            </a:r>
            <a:r>
              <a:rPr lang="ru-RU" sz="2000" dirty="0" err="1" smtClean="0">
                <a:solidFill>
                  <a:schemeClr val="tx1"/>
                </a:solidFill>
                <a:latin typeface="Times New Roman" pitchFamily="18" charset="0"/>
                <a:cs typeface="Times New Roman" pitchFamily="18" charset="0"/>
              </a:rPr>
              <a:t>Сумітіоном</a:t>
            </a:r>
            <a:r>
              <a:rPr lang="ru-RU" sz="2000" dirty="0" smtClean="0">
                <a:solidFill>
                  <a:schemeClr val="tx1"/>
                </a:solidFill>
                <a:latin typeface="Times New Roman" pitchFamily="18" charset="0"/>
                <a:cs typeface="Times New Roman" pitchFamily="18" charset="0"/>
              </a:rPr>
              <a:t>, к.е.</a:t>
            </a:r>
            <a:r>
              <a:rPr lang="en-US"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Фостраном</a:t>
            </a:r>
            <a:r>
              <a:rPr lang="ru-RU" sz="2000" dirty="0" smtClean="0">
                <a:solidFill>
                  <a:schemeClr val="tx1"/>
                </a:solidFill>
                <a:latin typeface="Times New Roman" pitchFamily="18" charset="0"/>
                <a:cs typeface="Times New Roman" pitchFamily="18" charset="0"/>
              </a:rPr>
              <a:t>, к.е., </a:t>
            </a:r>
            <a:r>
              <a:rPr lang="ru-RU" sz="2000" dirty="0" err="1" smtClean="0">
                <a:solidFill>
                  <a:schemeClr val="tx1"/>
                </a:solidFill>
                <a:latin typeface="Times New Roman" pitchFamily="18" charset="0"/>
                <a:cs typeface="Times New Roman" pitchFamily="18" charset="0"/>
              </a:rPr>
              <a:t>Фуфаноном</a:t>
            </a:r>
            <a:r>
              <a:rPr lang="ru-RU" sz="2000" dirty="0" smtClean="0">
                <a:solidFill>
                  <a:schemeClr val="tx1"/>
                </a:solidFill>
                <a:latin typeface="Times New Roman" pitchFamily="18" charset="0"/>
                <a:cs typeface="Times New Roman" pitchFamily="18" charset="0"/>
              </a:rPr>
              <a:t> 570, к.е.  </a:t>
            </a:r>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4429132"/>
            <a:ext cx="9144000" cy="3143248"/>
          </a:xfrm>
        </p:spPr>
        <p:txBody>
          <a:bodyPr>
            <a:normAutofit/>
          </a:bodyPr>
          <a:lstStyle/>
          <a:p>
            <a:pPr algn="just">
              <a:lnSpc>
                <a:spcPct val="120000"/>
              </a:lnSpc>
              <a:spcBef>
                <a:spcPts val="0"/>
              </a:spcBef>
            </a:pPr>
            <a:r>
              <a:rPr lang="ru-RU" sz="2000" dirty="0" smtClean="0">
                <a:solidFill>
                  <a:schemeClr val="tx1"/>
                </a:solidFill>
                <a:latin typeface="Times New Roman" pitchFamily="18" charset="0"/>
                <a:cs typeface="Times New Roman" pitchFamily="18" charset="0"/>
              </a:rPr>
              <a:t>    </a:t>
            </a:r>
            <a:r>
              <a:rPr lang="uk-UA" sz="2200" dirty="0" smtClean="0">
                <a:solidFill>
                  <a:schemeClr val="tx1"/>
                </a:solidFill>
                <a:latin typeface="Times New Roman" pitchFamily="18" charset="0"/>
                <a:cs typeface="Times New Roman" pitchFamily="18" charset="0"/>
              </a:rPr>
              <a:t>На яблуневій комоподібній щитівці розвивається багато паразитів, особливо з родини </a:t>
            </a:r>
            <a:r>
              <a:rPr lang="uk-UA" sz="2200" dirty="0" err="1" smtClean="0">
                <a:solidFill>
                  <a:schemeClr val="tx1"/>
                </a:solidFill>
                <a:latin typeface="Times New Roman" pitchFamily="18" charset="0"/>
                <a:cs typeface="Times New Roman" pitchFamily="18" charset="0"/>
              </a:rPr>
              <a:t>хальцидоїдних</a:t>
            </a:r>
            <a:r>
              <a:rPr lang="uk-UA" sz="2200" dirty="0" smtClean="0">
                <a:solidFill>
                  <a:schemeClr val="tx1"/>
                </a:solidFill>
                <a:latin typeface="Times New Roman" pitchFamily="18" charset="0"/>
                <a:cs typeface="Times New Roman" pitchFamily="18" charset="0"/>
              </a:rPr>
              <a:t> </a:t>
            </a:r>
            <a:r>
              <a:rPr lang="uk-UA" sz="2200" dirty="0" err="1" smtClean="0">
                <a:solidFill>
                  <a:schemeClr val="tx1"/>
                </a:solidFill>
                <a:latin typeface="Times New Roman" pitchFamily="18" charset="0"/>
                <a:cs typeface="Times New Roman" pitchFamily="18" charset="0"/>
              </a:rPr>
              <a:t>їздців-енциртид</a:t>
            </a:r>
            <a:r>
              <a:rPr lang="uk-UA" sz="2200" dirty="0" smtClean="0">
                <a:solidFill>
                  <a:schemeClr val="tx1"/>
                </a:solidFill>
                <a:latin typeface="Times New Roman" pitchFamily="18" charset="0"/>
                <a:cs typeface="Times New Roman" pitchFamily="18" charset="0"/>
              </a:rPr>
              <a:t>.</a:t>
            </a:r>
          </a:p>
          <a:p>
            <a:pPr algn="just">
              <a:lnSpc>
                <a:spcPct val="120000"/>
              </a:lnSpc>
              <a:spcBef>
                <a:spcPts val="0"/>
              </a:spcBef>
            </a:pPr>
            <a:r>
              <a:rPr lang="uk-UA" sz="2200" dirty="0" smtClean="0">
                <a:solidFill>
                  <a:schemeClr val="tx1"/>
                </a:solidFill>
                <a:latin typeface="Times New Roman" pitchFamily="18" charset="0"/>
                <a:cs typeface="Times New Roman" pitchFamily="18" charset="0"/>
              </a:rPr>
              <a:t>    Економічний поріг шкідливості — 400 щитків самиць шкідника з яйцями на  2 м 1–3-річних гілок пошкоджуваних дерев.</a:t>
            </a:r>
          </a:p>
          <a:p>
            <a:pPr algn="just">
              <a:lnSpc>
                <a:spcPct val="120000"/>
              </a:lnSpc>
              <a:spcBef>
                <a:spcPts val="0"/>
              </a:spcBef>
            </a:pPr>
            <a:r>
              <a:rPr lang="uk-UA" sz="2200" dirty="0" smtClean="0">
                <a:solidFill>
                  <a:srgbClr val="C00000"/>
                </a:solidFill>
                <a:latin typeface="Times New Roman" pitchFamily="18" charset="0"/>
                <a:cs typeface="Times New Roman" pitchFamily="18" charset="0"/>
              </a:rPr>
              <a:t>     Заходи захисту. </a:t>
            </a:r>
            <a:r>
              <a:rPr lang="uk-UA" sz="2200" dirty="0" smtClean="0">
                <a:solidFill>
                  <a:schemeClr val="tx1"/>
                </a:solidFill>
                <a:latin typeface="Times New Roman" pitchFamily="18" charset="0"/>
                <a:cs typeface="Times New Roman" pitchFamily="18" charset="0"/>
              </a:rPr>
              <a:t>Такі самі, як і проти каліфорнійської щитівки.</a:t>
            </a:r>
            <a:endParaRPr lang="uk-UA" sz="2200" dirty="0">
              <a:solidFill>
                <a:schemeClr val="tx1"/>
              </a:solidFill>
              <a:latin typeface="Times New Roman" pitchFamily="18" charset="0"/>
              <a:cs typeface="Times New Roman" pitchFamily="18" charset="0"/>
            </a:endParaRPr>
          </a:p>
        </p:txBody>
      </p:sp>
      <p:sp>
        <p:nvSpPr>
          <p:cNvPr id="4" name="Прямоугольник 3"/>
          <p:cNvSpPr/>
          <p:nvPr/>
        </p:nvSpPr>
        <p:spPr>
          <a:xfrm>
            <a:off x="3428992" y="0"/>
            <a:ext cx="5715008" cy="5000636"/>
          </a:xfrm>
          <a:prstGeom prst="rect">
            <a:avLst/>
          </a:prstGeom>
        </p:spPr>
        <p:txBody>
          <a:bodyPr wrap="square">
            <a:spAutoFit/>
          </a:bodyPr>
          <a:lstStyle/>
          <a:p>
            <a:pPr algn="just"/>
            <a:r>
              <a:rPr lang="ru-RU" b="1" dirty="0" smtClean="0">
                <a:latin typeface="Times New Roman" pitchFamily="18" charset="0"/>
                <a:cs typeface="Times New Roman" pitchFamily="18" charset="0"/>
              </a:rPr>
              <a:t>    </a:t>
            </a:r>
            <a:r>
              <a:rPr lang="uk-UA" sz="2200" b="1" dirty="0" smtClean="0">
                <a:latin typeface="Times New Roman" pitchFamily="18" charset="0"/>
                <a:cs typeface="Times New Roman" pitchFamily="18" charset="0"/>
              </a:rPr>
              <a:t>Яблунева комоподібна щитівка</a:t>
            </a:r>
            <a:r>
              <a:rPr lang="ru-RU" sz="2200" b="1"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Lepidosaphes</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ulmi</a:t>
            </a:r>
            <a:r>
              <a:rPr lang="en-US" sz="2200" i="1" dirty="0" smtClean="0">
                <a:latin typeface="Times New Roman" pitchFamily="18" charset="0"/>
                <a:cs typeface="Times New Roman" pitchFamily="18" charset="0"/>
              </a:rPr>
              <a:t> L. </a:t>
            </a:r>
            <a:r>
              <a:rPr lang="en-US" sz="2200" dirty="0" smtClean="0">
                <a:latin typeface="Times New Roman" pitchFamily="18" charset="0"/>
                <a:cs typeface="Times New Roman" pitchFamily="18" charset="0"/>
              </a:rPr>
              <a:t>(</a:t>
            </a:r>
            <a:r>
              <a:rPr lang="ru-RU" sz="2200" dirty="0" smtClean="0">
                <a:latin typeface="Times New Roman" pitchFamily="18" charset="0"/>
                <a:cs typeface="Times New Roman" pitchFamily="18" charset="0"/>
              </a:rPr>
              <a:t>ряд </a:t>
            </a:r>
            <a:r>
              <a:rPr lang="en-US" sz="2200" i="1" dirty="0" err="1" smtClean="0">
                <a:latin typeface="Times New Roman" pitchFamily="18" charset="0"/>
                <a:cs typeface="Times New Roman" pitchFamily="18" charset="0"/>
              </a:rPr>
              <a:t>Homoptera</a:t>
            </a:r>
            <a:r>
              <a:rPr lang="en-US" sz="2200" i="1"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род. </a:t>
            </a:r>
            <a:r>
              <a:rPr lang="ru-RU" sz="2200" dirty="0" err="1" smtClean="0">
                <a:latin typeface="Times New Roman" pitchFamily="18" charset="0"/>
                <a:cs typeface="Times New Roman" pitchFamily="18" charset="0"/>
              </a:rPr>
              <a:t>щитівки</a:t>
            </a:r>
            <a:r>
              <a:rPr lang="ru-RU" sz="2200" dirty="0" smtClean="0">
                <a:latin typeface="Times New Roman" pitchFamily="18" charset="0"/>
                <a:cs typeface="Times New Roman" pitchFamily="18" charset="0"/>
              </a:rPr>
              <a:t> — </a:t>
            </a:r>
            <a:r>
              <a:rPr lang="en-US" sz="2200" i="1" dirty="0" err="1" smtClean="0">
                <a:latin typeface="Times New Roman" pitchFamily="18" charset="0"/>
                <a:cs typeface="Times New Roman" pitchFamily="18" charset="0"/>
              </a:rPr>
              <a:t>Diaspididae</a:t>
            </a:r>
            <a:r>
              <a:rPr lang="en-US" sz="2200" i="1" dirty="0" smtClean="0">
                <a:latin typeface="Times New Roman" pitchFamily="18" charset="0"/>
                <a:cs typeface="Times New Roman" pitchFamily="18" charset="0"/>
              </a:rPr>
              <a:t>)</a:t>
            </a:r>
            <a:r>
              <a:rPr lang="en-US" sz="2200" dirty="0" smtClean="0">
                <a:latin typeface="Times New Roman" pitchFamily="18" charset="0"/>
                <a:cs typeface="Times New Roman" pitchFamily="18" charset="0"/>
              </a:rPr>
              <a:t>. </a:t>
            </a:r>
            <a:r>
              <a:rPr lang="uk-UA" sz="2200" dirty="0" smtClean="0">
                <a:latin typeface="Times New Roman" pitchFamily="18" charset="0"/>
                <a:cs typeface="Times New Roman" pitchFamily="18" charset="0"/>
              </a:rPr>
              <a:t>Поширена в Україні повсюдно, значної шкоди завдає в степовій та лісостеповій зонах. Пошкоджує різні деревні, чагарникові й інколи трав’янисті рослини. Перевагу віддає яблуні, тополі</a:t>
            </a:r>
            <a:r>
              <a:rPr lang="ru-RU" sz="2200" dirty="0" smtClean="0">
                <a:latin typeface="Times New Roman" pitchFamily="18" charset="0"/>
                <a:cs typeface="Times New Roman" pitchFamily="18" charset="0"/>
              </a:rPr>
              <a:t>. </a:t>
            </a:r>
            <a:endParaRPr lang="ru-RU" sz="2200" dirty="0" smtClean="0">
              <a:latin typeface="Times New Roman" pitchFamily="18" charset="0"/>
              <a:cs typeface="Times New Roman" pitchFamily="18" charset="0"/>
            </a:endParaRPr>
          </a:p>
          <a:p>
            <a:pPr algn="just"/>
            <a:r>
              <a:rPr lang="ru-RU" sz="2200" dirty="0" smtClean="0">
                <a:latin typeface="Times New Roman" pitchFamily="18" charset="0"/>
                <a:cs typeface="Times New Roman" pitchFamily="18" charset="0"/>
              </a:rPr>
              <a:t>     Щиток </a:t>
            </a:r>
            <a:r>
              <a:rPr lang="uk-UA" sz="2200" dirty="0" smtClean="0">
                <a:latin typeface="Times New Roman" pitchFamily="18" charset="0"/>
                <a:cs typeface="Times New Roman" pitchFamily="18" charset="0"/>
              </a:rPr>
              <a:t>самиці завдовжки 3,5–4 мм, коричневий, видовжений; самиця знаходиться в передній, звуженій частині щитка молочно-білого кольору, завдовжки до 1 мм. Щиток самця такий самий, але вдвоє менший; дорослий самець червонувато-сірий.</a:t>
            </a:r>
          </a:p>
          <a:p>
            <a:endParaRPr lang="ru-RU" dirty="0" smtClean="0">
              <a:latin typeface="Times New Roman" pitchFamily="18" charset="0"/>
              <a:cs typeface="Times New Roman" pitchFamily="18" charset="0"/>
            </a:endParaRPr>
          </a:p>
          <a:p>
            <a:endParaRPr lang="ru-RU" dirty="0"/>
          </a:p>
        </p:txBody>
      </p:sp>
      <p:pic>
        <p:nvPicPr>
          <p:cNvPr id="9219" name="Picture 3" descr="D:\Лекции\ентомологія лекції\Лекції новий варіант по єнтомології\шкідники\яблунева компбоподыбна щитывка.jpg"/>
          <p:cNvPicPr>
            <a:picLocks noChangeAspect="1" noChangeArrowheads="1"/>
          </p:cNvPicPr>
          <p:nvPr/>
        </p:nvPicPr>
        <p:blipFill>
          <a:blip r:embed="rId2"/>
          <a:srcRect/>
          <a:stretch>
            <a:fillRect/>
          </a:stretch>
        </p:blipFill>
        <p:spPr bwMode="auto">
          <a:xfrm>
            <a:off x="0" y="0"/>
            <a:ext cx="3500430" cy="428625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3714752"/>
            <a:ext cx="9144000" cy="3143248"/>
          </a:xfrm>
        </p:spPr>
        <p:txBody>
          <a:bodyPr>
            <a:noAutofit/>
          </a:bodyPr>
          <a:lstStyle/>
          <a:p>
            <a:pPr algn="just">
              <a:spcBef>
                <a:spcPts val="0"/>
              </a:spcBef>
            </a:pPr>
            <a:r>
              <a:rPr lang="ru-RU" sz="2100" dirty="0" smtClean="0">
                <a:solidFill>
                  <a:schemeClr val="tx1"/>
                </a:solidFill>
                <a:latin typeface="Times New Roman" pitchFamily="18" charset="0"/>
                <a:cs typeface="Times New Roman" pitchFamily="18" charset="0"/>
              </a:rPr>
              <a:t>     </a:t>
            </a:r>
            <a:r>
              <a:rPr lang="uk-UA" sz="2100" dirty="0" smtClean="0">
                <a:solidFill>
                  <a:schemeClr val="tx1"/>
                </a:solidFill>
                <a:latin typeface="Times New Roman" pitchFamily="18" charset="0"/>
                <a:cs typeface="Times New Roman" pitchFamily="18" charset="0"/>
              </a:rPr>
              <a:t>Чисельність яблуневої молі в садах регулюють ентомофаги — 80 видів перетинчастокрилих і 16 — двокрилих. Із них істотне значення мають спеціалізований паразит </a:t>
            </a:r>
            <a:r>
              <a:rPr lang="uk-UA" sz="2100" dirty="0" err="1" smtClean="0">
                <a:solidFill>
                  <a:schemeClr val="tx1"/>
                </a:solidFill>
                <a:latin typeface="Times New Roman" pitchFamily="18" charset="0"/>
                <a:cs typeface="Times New Roman" pitchFamily="18" charset="0"/>
              </a:rPr>
              <a:t>агеніаспіс</a:t>
            </a:r>
            <a:r>
              <a:rPr lang="uk-UA" sz="2100" dirty="0" smtClean="0">
                <a:solidFill>
                  <a:schemeClr val="tx1"/>
                </a:solidFill>
                <a:latin typeface="Times New Roman" pitchFamily="18" charset="0"/>
                <a:cs typeface="Times New Roman" pitchFamily="18" charset="0"/>
              </a:rPr>
              <a:t>, мухи-тахіни та </a:t>
            </a:r>
            <a:r>
              <a:rPr lang="uk-UA" sz="2100" dirty="0" err="1" smtClean="0">
                <a:solidFill>
                  <a:schemeClr val="tx1"/>
                </a:solidFill>
                <a:latin typeface="Times New Roman" pitchFamily="18" charset="0"/>
                <a:cs typeface="Times New Roman" pitchFamily="18" charset="0"/>
              </a:rPr>
              <a:t>їздці-іхневмоніди</a:t>
            </a:r>
            <a:r>
              <a:rPr lang="uk-UA" sz="2100" dirty="0" smtClean="0">
                <a:solidFill>
                  <a:schemeClr val="tx1"/>
                </a:solidFill>
                <a:latin typeface="Times New Roman" pitchFamily="18" charset="0"/>
                <a:cs typeface="Times New Roman" pitchFamily="18" charset="0"/>
              </a:rPr>
              <a:t>.</a:t>
            </a:r>
          </a:p>
          <a:p>
            <a:pPr algn="just">
              <a:spcBef>
                <a:spcPts val="0"/>
              </a:spcBef>
            </a:pPr>
            <a:r>
              <a:rPr lang="uk-UA" sz="2100" dirty="0" smtClean="0">
                <a:solidFill>
                  <a:srgbClr val="C00000"/>
                </a:solidFill>
                <a:latin typeface="Times New Roman" pitchFamily="18" charset="0"/>
                <a:cs typeface="Times New Roman" pitchFamily="18" charset="0"/>
              </a:rPr>
              <a:t>     Заходи захисту. </a:t>
            </a:r>
            <a:r>
              <a:rPr lang="uk-UA" sz="2100" dirty="0" smtClean="0">
                <a:solidFill>
                  <a:schemeClr val="tx1"/>
                </a:solidFill>
                <a:latin typeface="Times New Roman" pitchFamily="18" charset="0"/>
                <a:cs typeface="Times New Roman" pitchFamily="18" charset="0"/>
              </a:rPr>
              <a:t>Перед розпукуванням бруньок при великій чисельності яйцекладок (ЕПШ — 2 щитки з яйцями на 2 м гілок) обприскування дерев Препаратом 30 В, к. е. Після закінчення цвітіння при заселенні павутинними гніздами 4–6% розеток листків обробка </a:t>
            </a:r>
            <a:r>
              <a:rPr lang="ru-RU" sz="2100" dirty="0" smtClean="0">
                <a:solidFill>
                  <a:schemeClr val="tx1"/>
                </a:solidFill>
                <a:latin typeface="Times New Roman" pitchFamily="18" charset="0"/>
                <a:cs typeface="Times New Roman" pitchFamily="18" charset="0"/>
              </a:rPr>
              <a:t>БІ-58 </a:t>
            </a:r>
            <a:r>
              <a:rPr lang="uk-UA" sz="2100" dirty="0" smtClean="0">
                <a:solidFill>
                  <a:schemeClr val="tx1"/>
                </a:solidFill>
                <a:latin typeface="Times New Roman" pitchFamily="18" charset="0"/>
                <a:cs typeface="Times New Roman" pitchFamily="18" charset="0"/>
              </a:rPr>
              <a:t>Новим</a:t>
            </a:r>
            <a:r>
              <a:rPr lang="ru-RU"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к.е., </a:t>
            </a:r>
            <a:r>
              <a:rPr lang="ru-RU" sz="2100" dirty="0" err="1" smtClean="0">
                <a:solidFill>
                  <a:schemeClr val="tx1"/>
                </a:solidFill>
                <a:latin typeface="Times New Roman" pitchFamily="18" charset="0"/>
                <a:cs typeface="Times New Roman" pitchFamily="18" charset="0"/>
              </a:rPr>
              <a:t>Біммером</a:t>
            </a:r>
            <a:r>
              <a:rPr lang="ru-RU" sz="2100" dirty="0" smtClean="0">
                <a:solidFill>
                  <a:schemeClr val="tx1"/>
                </a:solidFill>
                <a:latin typeface="Times New Roman" pitchFamily="18" charset="0"/>
                <a:cs typeface="Times New Roman" pitchFamily="18" charset="0"/>
              </a:rPr>
              <a:t>, к.е., </a:t>
            </a:r>
            <a:r>
              <a:rPr lang="ru-RU" sz="2100" dirty="0" err="1" smtClean="0">
                <a:solidFill>
                  <a:schemeClr val="tx1"/>
                </a:solidFill>
                <a:latin typeface="Times New Roman" pitchFamily="18" charset="0"/>
                <a:cs typeface="Times New Roman" pitchFamily="18" charset="0"/>
              </a:rPr>
              <a:t>Дурсбаном</a:t>
            </a:r>
            <a:r>
              <a:rPr lang="ru-RU" sz="2100" dirty="0" smtClean="0">
                <a:solidFill>
                  <a:schemeClr val="tx1"/>
                </a:solidFill>
                <a:latin typeface="Times New Roman" pitchFamily="18" charset="0"/>
                <a:cs typeface="Times New Roman" pitchFamily="18" charset="0"/>
              </a:rPr>
              <a:t> 480, к.е., Командором, в.р.к., Матчем 050 ЕС, к.е., </a:t>
            </a:r>
            <a:r>
              <a:rPr lang="ru-RU" sz="2100" dirty="0" err="1" smtClean="0">
                <a:solidFill>
                  <a:schemeClr val="tx1"/>
                </a:solidFill>
                <a:latin typeface="Times New Roman" pitchFamily="18" charset="0"/>
                <a:cs typeface="Times New Roman" pitchFamily="18" charset="0"/>
              </a:rPr>
              <a:t>Моспіланом</a:t>
            </a:r>
            <a:r>
              <a:rPr lang="ru-RU" sz="2100" dirty="0" smtClean="0">
                <a:solidFill>
                  <a:schemeClr val="tx1"/>
                </a:solidFill>
                <a:latin typeface="Times New Roman" pitchFamily="18" charset="0"/>
                <a:cs typeface="Times New Roman" pitchFamily="18" charset="0"/>
              </a:rPr>
              <a:t>, р.п., </a:t>
            </a:r>
            <a:r>
              <a:rPr lang="ru-RU" sz="2100" dirty="0" err="1" smtClean="0">
                <a:solidFill>
                  <a:schemeClr val="tx1"/>
                </a:solidFill>
                <a:latin typeface="Times New Roman" pitchFamily="18" charset="0"/>
                <a:cs typeface="Times New Roman" pitchFamily="18" charset="0"/>
              </a:rPr>
              <a:t>Нурелом</a:t>
            </a:r>
            <a:r>
              <a:rPr lang="ru-RU" sz="2100" dirty="0" smtClean="0">
                <a:solidFill>
                  <a:schemeClr val="tx1"/>
                </a:solidFill>
                <a:latin typeface="Times New Roman" pitchFamily="18" charset="0"/>
                <a:cs typeface="Times New Roman" pitchFamily="18" charset="0"/>
              </a:rPr>
              <a:t> Д, к.е., </a:t>
            </a:r>
            <a:r>
              <a:rPr lang="ru-RU" sz="2100" dirty="0" err="1" smtClean="0">
                <a:solidFill>
                  <a:schemeClr val="tx1"/>
                </a:solidFill>
                <a:latin typeface="Times New Roman" pitchFamily="18" charset="0"/>
                <a:cs typeface="Times New Roman" pitchFamily="18" charset="0"/>
              </a:rPr>
              <a:t>Золоном</a:t>
            </a:r>
            <a:r>
              <a:rPr lang="ru-RU" sz="2100" dirty="0" smtClean="0">
                <a:solidFill>
                  <a:schemeClr val="tx1"/>
                </a:solidFill>
                <a:latin typeface="Times New Roman" pitchFamily="18" charset="0"/>
                <a:cs typeface="Times New Roman" pitchFamily="18" charset="0"/>
              </a:rPr>
              <a:t> 35, к.е., </a:t>
            </a:r>
            <a:r>
              <a:rPr lang="ru-RU" sz="2100" dirty="0" err="1" smtClean="0">
                <a:solidFill>
                  <a:schemeClr val="tx1"/>
                </a:solidFill>
                <a:latin typeface="Times New Roman" pitchFamily="18" charset="0"/>
                <a:cs typeface="Times New Roman" pitchFamily="18" charset="0"/>
              </a:rPr>
              <a:t>Фостраном</a:t>
            </a:r>
            <a:r>
              <a:rPr lang="ru-RU" sz="2100" dirty="0" smtClean="0">
                <a:solidFill>
                  <a:schemeClr val="tx1"/>
                </a:solidFill>
                <a:latin typeface="Times New Roman" pitchFamily="18" charset="0"/>
                <a:cs typeface="Times New Roman" pitchFamily="18" charset="0"/>
              </a:rPr>
              <a:t>, к.е., Шаманом, к.е.</a:t>
            </a:r>
            <a:endParaRPr lang="ru-RU" sz="2100" dirty="0">
              <a:solidFill>
                <a:schemeClr val="tx1"/>
              </a:solidFill>
              <a:latin typeface="Times New Roman" pitchFamily="18" charset="0"/>
              <a:cs typeface="Times New Roman" pitchFamily="18" charset="0"/>
            </a:endParaRPr>
          </a:p>
        </p:txBody>
      </p:sp>
      <p:sp>
        <p:nvSpPr>
          <p:cNvPr id="4" name="Прямоугольник 3"/>
          <p:cNvSpPr/>
          <p:nvPr/>
        </p:nvSpPr>
        <p:spPr>
          <a:xfrm>
            <a:off x="4286248" y="0"/>
            <a:ext cx="4857752" cy="4062651"/>
          </a:xfrm>
          <a:prstGeom prst="rect">
            <a:avLst/>
          </a:prstGeom>
        </p:spPr>
        <p:txBody>
          <a:bodyPr wrap="square">
            <a:spAutoFit/>
          </a:bodyPr>
          <a:lstStyle/>
          <a:p>
            <a:pPr algn="just"/>
            <a:r>
              <a:rPr lang="ru-RU" b="1" dirty="0" smtClean="0">
                <a:latin typeface="Times New Roman" pitchFamily="18" charset="0"/>
                <a:cs typeface="Times New Roman" pitchFamily="18" charset="0"/>
              </a:rPr>
              <a:t>    </a:t>
            </a:r>
            <a:r>
              <a:rPr lang="uk-UA" sz="2000" b="1" dirty="0" smtClean="0">
                <a:latin typeface="Times New Roman" pitchFamily="18" charset="0"/>
                <a:cs typeface="Times New Roman" pitchFamily="18" charset="0"/>
              </a:rPr>
              <a:t>Яблунева горностаєва міль </a:t>
            </a:r>
            <a:r>
              <a:rPr lang="ru-RU"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Yponomeuta</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malinellus</a:t>
            </a:r>
            <a:r>
              <a:rPr lang="en-US" sz="2000" i="1" dirty="0" smtClean="0">
                <a:latin typeface="Times New Roman" pitchFamily="18" charset="0"/>
                <a:cs typeface="Times New Roman" pitchFamily="18" charset="0"/>
              </a:rPr>
              <a:t> Zell. </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ряд </a:t>
            </a:r>
            <a:r>
              <a:rPr lang="en-US" sz="2000" i="1" dirty="0" smtClean="0">
                <a:latin typeface="Times New Roman" pitchFamily="18" charset="0"/>
                <a:cs typeface="Times New Roman" pitchFamily="18" charset="0"/>
              </a:rPr>
              <a:t>Lepidoptera, </a:t>
            </a:r>
            <a:r>
              <a:rPr lang="ru-RU" sz="2000" dirty="0" smtClean="0">
                <a:latin typeface="Times New Roman" pitchFamily="18" charset="0"/>
                <a:cs typeface="Times New Roman" pitchFamily="18" charset="0"/>
              </a:rPr>
              <a:t>род. </a:t>
            </a:r>
            <a:r>
              <a:rPr lang="uk-UA" sz="2000" dirty="0" smtClean="0">
                <a:latin typeface="Times New Roman" pitchFamily="18" charset="0"/>
                <a:cs typeface="Times New Roman" pitchFamily="18" charset="0"/>
              </a:rPr>
              <a:t>справжні горностаєві мол</a:t>
            </a:r>
            <a:r>
              <a:rPr lang="ru-RU" sz="2000" dirty="0" err="1" smtClean="0">
                <a:latin typeface="Times New Roman" pitchFamily="18" charset="0"/>
                <a:cs typeface="Times New Roman" pitchFamily="18" charset="0"/>
              </a:rPr>
              <a:t>і</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Yponomeutidae</a:t>
            </a:r>
            <a:r>
              <a:rPr lang="en-US" sz="2000" i="1"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Завдає великої шкоди яблуневим садам в усіх зонах України. </a:t>
            </a:r>
            <a:r>
              <a:rPr lang="ru-RU" sz="2000" dirty="0" smtClean="0">
                <a:latin typeface="Times New Roman" pitchFamily="18" charset="0"/>
                <a:cs typeface="Times New Roman" pitchFamily="18" charset="0"/>
              </a:rPr>
              <a:t>Монофаг</a:t>
            </a:r>
            <a:r>
              <a:rPr lang="ru-RU" sz="2000" dirty="0" smtClean="0">
                <a:latin typeface="Times New Roman" pitchFamily="18" charset="0"/>
                <a:cs typeface="Times New Roman" pitchFamily="18" charset="0"/>
              </a:rPr>
              <a:t>. </a:t>
            </a:r>
          </a:p>
          <a:p>
            <a:pPr algn="just"/>
            <a:r>
              <a:rPr lang="ru-RU"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Дрібний білосніжний метелик, 18–22 мм у розмаху крил; Гусениця до 18 мм завдовжки, забарвлення від темно-сірого до жовто-білого; на спині 2 ряди бородавок. Лялечка бурувато-жовта, в білому коконі</a:t>
            </a:r>
            <a:r>
              <a:rPr lang="ru-RU"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dirty="0"/>
          </a:p>
        </p:txBody>
      </p:sp>
      <p:pic>
        <p:nvPicPr>
          <p:cNvPr id="10242" name="Picture 2" descr="D:\Лекции\ентомологія лекції\Лекції новий варіант по єнтомології\шкідники\яблунева горностаева мыль.jpg"/>
          <p:cNvPicPr>
            <a:picLocks noChangeAspect="1" noChangeArrowheads="1"/>
          </p:cNvPicPr>
          <p:nvPr/>
        </p:nvPicPr>
        <p:blipFill>
          <a:blip r:embed="rId2"/>
          <a:srcRect/>
          <a:stretch>
            <a:fillRect/>
          </a:stretch>
        </p:blipFill>
        <p:spPr bwMode="auto">
          <a:xfrm>
            <a:off x="0" y="0"/>
            <a:ext cx="4286250" cy="364329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8" descr="P1010083"/>
          <p:cNvPicPr>
            <a:picLocks noChangeAspect="1" noChangeArrowheads="1"/>
          </p:cNvPicPr>
          <p:nvPr/>
        </p:nvPicPr>
        <p:blipFill>
          <a:blip r:embed="rId2" cstate="print"/>
          <a:srcRect/>
          <a:stretch>
            <a:fillRect/>
          </a:stretch>
        </p:blipFill>
        <p:spPr bwMode="auto">
          <a:xfrm>
            <a:off x="0" y="0"/>
            <a:ext cx="5643570" cy="3786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18" name="Picture 6" descr="P1010082"/>
          <p:cNvPicPr>
            <a:picLocks noChangeAspect="1" noChangeArrowheads="1"/>
          </p:cNvPicPr>
          <p:nvPr/>
        </p:nvPicPr>
        <p:blipFill>
          <a:blip r:embed="rId3" cstate="print"/>
          <a:srcRect l="38850" t="30176" r="34204" b="35132"/>
          <a:stretch>
            <a:fillRect/>
          </a:stretch>
        </p:blipFill>
        <p:spPr bwMode="auto">
          <a:xfrm>
            <a:off x="0" y="0"/>
            <a:ext cx="2209800" cy="2133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21" name="Picture 9" descr="P1010005"/>
          <p:cNvPicPr>
            <a:picLocks noChangeAspect="1" noChangeArrowheads="1"/>
          </p:cNvPicPr>
          <p:nvPr/>
        </p:nvPicPr>
        <p:blipFill>
          <a:blip r:embed="rId4" cstate="print"/>
          <a:srcRect l="39780" t="33893" r="36992" b="33893"/>
          <a:stretch>
            <a:fillRect/>
          </a:stretch>
        </p:blipFill>
        <p:spPr bwMode="auto">
          <a:xfrm>
            <a:off x="3286116" y="1714488"/>
            <a:ext cx="1905000" cy="1981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3428992" y="1928802"/>
            <a:ext cx="1571636" cy="461665"/>
          </a:xfrm>
          <a:prstGeom prst="rect">
            <a:avLst/>
          </a:prstGeom>
          <a:noFill/>
        </p:spPr>
        <p:txBody>
          <a:bodyPr wrap="square" rtlCol="0">
            <a:spAutoFit/>
          </a:bodyPr>
          <a:lstStyle/>
          <a:p>
            <a:pPr algn="ctr"/>
            <a:r>
              <a:rPr lang="uk-UA" sz="2400" dirty="0" smtClean="0">
                <a:latin typeface="Times New Roman" pitchFamily="18" charset="0"/>
                <a:cs typeface="Times New Roman" pitchFamily="18" charset="0"/>
              </a:rPr>
              <a:t>фаза яйця</a:t>
            </a:r>
            <a:endParaRPr lang="ru-RU" sz="2400" dirty="0">
              <a:latin typeface="Times New Roman" pitchFamily="18" charset="0"/>
              <a:cs typeface="Times New Roman" pitchFamily="18" charset="0"/>
            </a:endParaRPr>
          </a:p>
        </p:txBody>
      </p:sp>
      <p:sp>
        <p:nvSpPr>
          <p:cNvPr id="8" name="TextBox 7"/>
          <p:cNvSpPr txBox="1"/>
          <p:nvPr/>
        </p:nvSpPr>
        <p:spPr>
          <a:xfrm>
            <a:off x="1142976" y="1643050"/>
            <a:ext cx="875304" cy="461665"/>
          </a:xfrm>
          <a:prstGeom prst="rect">
            <a:avLst/>
          </a:prstGeom>
          <a:noFill/>
        </p:spPr>
        <p:txBody>
          <a:bodyPr wrap="none" rtlCol="0">
            <a:spAutoFit/>
          </a:bodyPr>
          <a:lstStyle/>
          <a:p>
            <a:pPr algn="ctr"/>
            <a:r>
              <a:rPr lang="uk-UA" sz="2400" dirty="0" smtClean="0">
                <a:latin typeface="Times New Roman" pitchFamily="18" charset="0"/>
                <a:cs typeface="Times New Roman" pitchFamily="18" charset="0"/>
              </a:rPr>
              <a:t>імаго</a:t>
            </a:r>
            <a:endParaRPr lang="ru-RU" sz="2400" dirty="0">
              <a:latin typeface="Times New Roman" pitchFamily="18" charset="0"/>
              <a:cs typeface="Times New Roman" pitchFamily="18" charset="0"/>
            </a:endParaRPr>
          </a:p>
        </p:txBody>
      </p:sp>
      <p:sp>
        <p:nvSpPr>
          <p:cNvPr id="9" name="Прямоугольник 8"/>
          <p:cNvSpPr/>
          <p:nvPr/>
        </p:nvSpPr>
        <p:spPr>
          <a:xfrm>
            <a:off x="0" y="3571876"/>
            <a:ext cx="9144000" cy="3062377"/>
          </a:xfrm>
          <a:prstGeom prst="rect">
            <a:avLst/>
          </a:prstGeom>
        </p:spPr>
        <p:txBody>
          <a:bodyPr wrap="square">
            <a:spAutoFit/>
          </a:bodyPr>
          <a:lstStyle/>
          <a:p>
            <a:pPr algn="just">
              <a:spcBef>
                <a:spcPts val="0"/>
              </a:spcBef>
            </a:pPr>
            <a:r>
              <a:rPr lang="ru-RU" sz="1700" b="1" dirty="0" smtClean="0">
                <a:latin typeface="Times New Roman" pitchFamily="18" charset="0"/>
                <a:cs typeface="Times New Roman" pitchFamily="18" charset="0"/>
              </a:rPr>
              <a:t>     </a:t>
            </a:r>
            <a:endParaRPr lang="ru-RU" sz="1700" dirty="0" smtClean="0">
              <a:latin typeface="Times New Roman" pitchFamily="18" charset="0"/>
              <a:cs typeface="Times New Roman" pitchFamily="18" charset="0"/>
            </a:endParaRPr>
          </a:p>
          <a:p>
            <a:pPr algn="just">
              <a:spcBef>
                <a:spcPts val="0"/>
              </a:spcBef>
            </a:pPr>
            <a:r>
              <a:rPr lang="ru-RU" sz="1700" dirty="0" smtClean="0">
                <a:latin typeface="Times New Roman" pitchFamily="18" charset="0"/>
                <a:cs typeface="Times New Roman" pitchFamily="18" charset="0"/>
              </a:rPr>
              <a:t>    </a:t>
            </a:r>
            <a:r>
              <a:rPr lang="uk-UA" sz="2200" dirty="0" smtClean="0">
                <a:latin typeface="Times New Roman" pitchFamily="18" charset="0"/>
                <a:cs typeface="Times New Roman" pitchFamily="18" charset="0"/>
              </a:rPr>
              <a:t>Метелик 18–22 мм у розмаху крил. Яйця пласкі, білі, до 1 мм в діаметрі. Гусениці до 20 мм завдовжки, блідо-рожеві. Лялечка 9–12 мм завдовжки, світло-коричнева. </a:t>
            </a:r>
          </a:p>
          <a:p>
            <a:pPr algn="just">
              <a:spcBef>
                <a:spcPts val="0"/>
              </a:spcBef>
            </a:pPr>
            <a:r>
              <a:rPr lang="uk-UA" sz="2200" dirty="0" smtClean="0">
                <a:latin typeface="Times New Roman" pitchFamily="18" charset="0"/>
                <a:cs typeface="Times New Roman" pitchFamily="18" charset="0"/>
              </a:rPr>
              <a:t>     Гусениць та личинок яблуневої плодожерки знищують різні паразитичні перетинчастокрилі (</a:t>
            </a:r>
            <a:r>
              <a:rPr lang="uk-UA" sz="2200" dirty="0" err="1" smtClean="0">
                <a:latin typeface="Times New Roman" pitchFamily="18" charset="0"/>
                <a:cs typeface="Times New Roman" pitchFamily="18" charset="0"/>
              </a:rPr>
              <a:t>іхневмоніди</a:t>
            </a:r>
            <a:r>
              <a:rPr lang="uk-UA" sz="2200" dirty="0" smtClean="0">
                <a:latin typeface="Times New Roman" pitchFamily="18" charset="0"/>
                <a:cs typeface="Times New Roman" pitchFamily="18" charset="0"/>
              </a:rPr>
              <a:t> </a:t>
            </a:r>
            <a:r>
              <a:rPr lang="uk-UA" sz="2200" dirty="0" err="1" smtClean="0">
                <a:latin typeface="Times New Roman" pitchFamily="18" charset="0"/>
                <a:cs typeface="Times New Roman" pitchFamily="18" charset="0"/>
              </a:rPr>
              <a:t>трихома</a:t>
            </a:r>
            <a:r>
              <a:rPr lang="uk-UA" sz="2200" dirty="0" smtClean="0">
                <a:latin typeface="Times New Roman" pitchFamily="18" charset="0"/>
                <a:cs typeface="Times New Roman" pitchFamily="18" charset="0"/>
              </a:rPr>
              <a:t>, </a:t>
            </a:r>
            <a:r>
              <a:rPr lang="uk-UA" sz="2200" dirty="0" err="1" smtClean="0">
                <a:latin typeface="Times New Roman" pitchFamily="18" charset="0"/>
                <a:cs typeface="Times New Roman" pitchFamily="18" charset="0"/>
              </a:rPr>
              <a:t>пімпла</a:t>
            </a:r>
            <a:r>
              <a:rPr lang="uk-UA" sz="2200" dirty="0" smtClean="0">
                <a:latin typeface="Times New Roman" pitchFamily="18" charset="0"/>
                <a:cs typeface="Times New Roman" pitchFamily="18" charset="0"/>
              </a:rPr>
              <a:t>; </a:t>
            </a:r>
            <a:r>
              <a:rPr lang="uk-UA" sz="2200" dirty="0" err="1" smtClean="0">
                <a:latin typeface="Times New Roman" pitchFamily="18" charset="0"/>
                <a:cs typeface="Times New Roman" pitchFamily="18" charset="0"/>
              </a:rPr>
              <a:t>браконіди</a:t>
            </a:r>
            <a:r>
              <a:rPr lang="uk-UA" sz="2200" dirty="0" smtClean="0">
                <a:latin typeface="Times New Roman" pitchFamily="18" charset="0"/>
                <a:cs typeface="Times New Roman" pitchFamily="18" charset="0"/>
              </a:rPr>
              <a:t> </a:t>
            </a:r>
            <a:r>
              <a:rPr lang="uk-UA" sz="2200" dirty="0" err="1" smtClean="0">
                <a:latin typeface="Times New Roman" pitchFamily="18" charset="0"/>
                <a:cs typeface="Times New Roman" pitchFamily="18" charset="0"/>
              </a:rPr>
              <a:t>мікродус</a:t>
            </a:r>
            <a:r>
              <a:rPr lang="uk-UA" sz="2200" dirty="0" smtClean="0">
                <a:latin typeface="Times New Roman" pitchFamily="18" charset="0"/>
                <a:cs typeface="Times New Roman" pitchFamily="18" charset="0"/>
              </a:rPr>
              <a:t> червононогий, </a:t>
            </a:r>
            <a:r>
              <a:rPr lang="uk-UA" sz="2200" dirty="0" err="1" smtClean="0">
                <a:latin typeface="Times New Roman" pitchFamily="18" charset="0"/>
                <a:cs typeface="Times New Roman" pitchFamily="18" charset="0"/>
              </a:rPr>
              <a:t>пристомерус</a:t>
            </a:r>
            <a:r>
              <a:rPr lang="uk-UA" sz="2200" dirty="0" smtClean="0">
                <a:latin typeface="Times New Roman" pitchFamily="18" charset="0"/>
                <a:cs typeface="Times New Roman" pitchFamily="18" charset="0"/>
              </a:rPr>
              <a:t> й ін.) й двокрилі (особливо тахіна </a:t>
            </a:r>
            <a:r>
              <a:rPr lang="uk-UA" sz="2200" dirty="0" err="1" smtClean="0">
                <a:latin typeface="Times New Roman" pitchFamily="18" charset="0"/>
                <a:cs typeface="Times New Roman" pitchFamily="18" charset="0"/>
              </a:rPr>
              <a:t>неоплектос</a:t>
            </a:r>
            <a:r>
              <a:rPr lang="uk-UA" sz="2200" dirty="0" smtClean="0">
                <a:latin typeface="Times New Roman" pitchFamily="18" charset="0"/>
                <a:cs typeface="Times New Roman" pitchFamily="18" charset="0"/>
              </a:rPr>
              <a:t>). В яйцях паразитують види трихограми (жовта, </a:t>
            </a:r>
            <a:r>
              <a:rPr lang="uk-UA" sz="2200" dirty="0" err="1" smtClean="0">
                <a:latin typeface="Times New Roman" pitchFamily="18" charset="0"/>
                <a:cs typeface="Times New Roman" pitchFamily="18" charset="0"/>
              </a:rPr>
              <a:t>безсамцева</a:t>
            </a:r>
            <a:r>
              <a:rPr lang="uk-UA" sz="2200" dirty="0" smtClean="0">
                <a:latin typeface="Times New Roman" pitchFamily="18" charset="0"/>
                <a:cs typeface="Times New Roman" pitchFamily="18" charset="0"/>
              </a:rPr>
              <a:t>), а також </a:t>
            </a:r>
            <a:r>
              <a:rPr lang="uk-UA" sz="2200" dirty="0" err="1" smtClean="0">
                <a:latin typeface="Times New Roman" pitchFamily="18" charset="0"/>
                <a:cs typeface="Times New Roman" pitchFamily="18" charset="0"/>
              </a:rPr>
              <a:t>браконід</a:t>
            </a:r>
            <a:r>
              <a:rPr lang="uk-UA" sz="2200" dirty="0" smtClean="0">
                <a:latin typeface="Times New Roman" pitchFamily="18" charset="0"/>
                <a:cs typeface="Times New Roman" pitchFamily="18" charset="0"/>
              </a:rPr>
              <a:t> </a:t>
            </a:r>
            <a:r>
              <a:rPr lang="uk-UA" sz="2200" dirty="0" err="1" smtClean="0">
                <a:latin typeface="Times New Roman" pitchFamily="18" charset="0"/>
                <a:cs typeface="Times New Roman" pitchFamily="18" charset="0"/>
              </a:rPr>
              <a:t>аскогастер</a:t>
            </a:r>
            <a:r>
              <a:rPr lang="ru-RU"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sp>
        <p:nvSpPr>
          <p:cNvPr id="10" name="Прямоугольник 9"/>
          <p:cNvSpPr/>
          <p:nvPr/>
        </p:nvSpPr>
        <p:spPr>
          <a:xfrm>
            <a:off x="5715008" y="357166"/>
            <a:ext cx="3428992" cy="2800767"/>
          </a:xfrm>
          <a:prstGeom prst="rect">
            <a:avLst/>
          </a:prstGeom>
        </p:spPr>
        <p:txBody>
          <a:bodyPr wrap="square">
            <a:spAutoFit/>
          </a:bodyPr>
          <a:lstStyle/>
          <a:p>
            <a:pPr algn="just"/>
            <a:r>
              <a:rPr lang="ru-RU" sz="2200" b="1" dirty="0" smtClean="0">
                <a:latin typeface="Times New Roman" pitchFamily="18" charset="0"/>
                <a:cs typeface="Times New Roman" pitchFamily="18" charset="0"/>
              </a:rPr>
              <a:t>  </a:t>
            </a:r>
            <a:r>
              <a:rPr lang="uk-UA" sz="2200" b="1" dirty="0" smtClean="0">
                <a:latin typeface="Times New Roman" pitchFamily="18" charset="0"/>
                <a:cs typeface="Times New Roman" pitchFamily="18" charset="0"/>
              </a:rPr>
              <a:t>Яблунева плодожерка </a:t>
            </a:r>
            <a:r>
              <a:rPr lang="ru-RU"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Laspeyresia</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pomonella</a:t>
            </a:r>
            <a:r>
              <a:rPr lang="en-US" sz="2200" i="1" dirty="0" smtClean="0">
                <a:latin typeface="Times New Roman" pitchFamily="18" charset="0"/>
                <a:cs typeface="Times New Roman" pitchFamily="18" charset="0"/>
              </a:rPr>
              <a:t> L.</a:t>
            </a:r>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ряд </a:t>
            </a:r>
            <a:r>
              <a:rPr lang="en-US" sz="2200" i="1" dirty="0" smtClean="0">
                <a:latin typeface="Times New Roman" pitchFamily="18" charset="0"/>
                <a:cs typeface="Times New Roman" pitchFamily="18" charset="0"/>
              </a:rPr>
              <a:t>Lepidoptera, </a:t>
            </a:r>
            <a:r>
              <a:rPr lang="ru-RU" sz="2200" dirty="0" smtClean="0">
                <a:latin typeface="Times New Roman" pitchFamily="18" charset="0"/>
                <a:cs typeface="Times New Roman" pitchFamily="18" charset="0"/>
              </a:rPr>
              <a:t>род. </a:t>
            </a:r>
            <a:r>
              <a:rPr lang="uk-UA" sz="2200" dirty="0" smtClean="0">
                <a:latin typeface="Times New Roman" pitchFamily="18" charset="0"/>
                <a:cs typeface="Times New Roman" pitchFamily="18" charset="0"/>
              </a:rPr>
              <a:t>листовійки</a:t>
            </a:r>
            <a:r>
              <a:rPr lang="ru-RU"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Tortri</a:t>
            </a:r>
            <a:r>
              <a:rPr lang="ru-RU" sz="2200" i="1" dirty="0" err="1" smtClean="0">
                <a:latin typeface="Times New Roman" pitchFamily="18" charset="0"/>
                <a:cs typeface="Times New Roman" pitchFamily="18" charset="0"/>
              </a:rPr>
              <a:t>сі</a:t>
            </a:r>
            <a:r>
              <a:rPr lang="en-US" sz="2200" i="1" dirty="0" smtClean="0">
                <a:latin typeface="Times New Roman" pitchFamily="18" charset="0"/>
                <a:cs typeface="Times New Roman" pitchFamily="18" charset="0"/>
              </a:rPr>
              <a:t>d</a:t>
            </a:r>
            <a:r>
              <a:rPr lang="ru-RU" sz="2200" i="1" dirty="0" err="1" smtClean="0">
                <a:latin typeface="Times New Roman" pitchFamily="18" charset="0"/>
                <a:cs typeface="Times New Roman" pitchFamily="18" charset="0"/>
              </a:rPr>
              <a:t>ае</a:t>
            </a:r>
            <a:r>
              <a:rPr lang="ru-RU" sz="2200" i="1" dirty="0" smtClean="0">
                <a:latin typeface="Times New Roman" pitchFamily="18" charset="0"/>
                <a:cs typeface="Times New Roman" pitchFamily="18" charset="0"/>
              </a:rPr>
              <a:t>). </a:t>
            </a:r>
            <a:r>
              <a:rPr lang="uk-UA" sz="2200" dirty="0" smtClean="0">
                <a:latin typeface="Times New Roman" pitchFamily="18" charset="0"/>
                <a:cs typeface="Times New Roman" pitchFamily="18" charset="0"/>
              </a:rPr>
              <a:t>Поширена в Україні повсюдно. Пошкоджує яблуню, грушу, айву, інколи </a:t>
            </a:r>
            <a:r>
              <a:rPr lang="ru-RU" sz="2200" dirty="0" smtClean="0">
                <a:latin typeface="Times New Roman" pitchFamily="18" charset="0"/>
                <a:cs typeface="Times New Roman" pitchFamily="18" charset="0"/>
              </a:rPr>
              <a:t>абрикос</a:t>
            </a:r>
            <a:r>
              <a:rPr lang="ru-RU" sz="2200" dirty="0" smtClean="0">
                <a:latin typeface="Times New Roman" pitchFamily="18" charset="0"/>
                <a:cs typeface="Times New Roman" pitchFamily="18" charset="0"/>
              </a:rPr>
              <a:t>, сливу. </a:t>
            </a:r>
            <a:endParaRPr lang="ru-RU" sz="22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Autofit/>
          </a:bodyPr>
          <a:lstStyle/>
          <a:p>
            <a:pPr algn="just">
              <a:spcBef>
                <a:spcPts val="0"/>
              </a:spcBef>
            </a:pPr>
            <a:r>
              <a:rPr lang="ru-RU" sz="1600" dirty="0" smtClean="0">
                <a:solidFill>
                  <a:schemeClr val="tx1"/>
                </a:solidFill>
                <a:latin typeface="Times New Roman" pitchFamily="18" charset="0"/>
                <a:cs typeface="Times New Roman" pitchFamily="18" charset="0"/>
              </a:rPr>
              <a:t>        </a:t>
            </a:r>
            <a:r>
              <a:rPr lang="uk-UA" sz="2600" dirty="0" smtClean="0">
                <a:solidFill>
                  <a:srgbClr val="FF0000"/>
                </a:solidFill>
                <a:latin typeface="Times New Roman" pitchFamily="18" charset="0"/>
                <a:cs typeface="Times New Roman" pitchFamily="18" charset="0"/>
              </a:rPr>
              <a:t>Заходи захисту. </a:t>
            </a:r>
            <a:r>
              <a:rPr lang="uk-UA" sz="2600" dirty="0" smtClean="0">
                <a:solidFill>
                  <a:schemeClr val="tx1"/>
                </a:solidFill>
                <a:latin typeface="Times New Roman" pitchFamily="18" charset="0"/>
                <a:cs typeface="Times New Roman" pitchFamily="18" charset="0"/>
              </a:rPr>
              <a:t>При закладанні нових садів — розміщення кварталів літніх сортів на віддалені не менше як 100 м від кварталів з осінніми й зимовими сортами. Після збирання врожаю швидке знищення решток пакувальних матеріалів, опалих муміфікованих плодів. Осіннє очищення зі штамбів дерев відмерлої кори та її знищення. Спалювання сміття, листя. Фумігація тари. Осіння оранка в молодому саду.</a:t>
            </a:r>
          </a:p>
          <a:p>
            <a:pPr algn="just">
              <a:spcBef>
                <a:spcPts val="0"/>
              </a:spcBef>
            </a:pPr>
            <a:r>
              <a:rPr lang="uk-UA" sz="2600" dirty="0" smtClean="0">
                <a:solidFill>
                  <a:schemeClr val="tx1"/>
                </a:solidFill>
                <a:latin typeface="Times New Roman" pitchFamily="18" charset="0"/>
                <a:cs typeface="Times New Roman" pitchFamily="18" charset="0"/>
              </a:rPr>
              <a:t>      </a:t>
            </a:r>
            <a:r>
              <a:rPr lang="uk-UA" sz="2600" b="1" dirty="0" smtClean="0">
                <a:solidFill>
                  <a:schemeClr val="tx1"/>
                </a:solidFill>
                <a:latin typeface="Times New Roman" pitchFamily="18" charset="0"/>
                <a:cs typeface="Times New Roman" pitchFamily="18" charset="0"/>
              </a:rPr>
              <a:t>Хімічний метод</a:t>
            </a:r>
            <a:r>
              <a:rPr lang="uk-UA" sz="2600" dirty="0" smtClean="0">
                <a:solidFill>
                  <a:schemeClr val="tx1"/>
                </a:solidFill>
                <a:latin typeface="Times New Roman" pitchFamily="18" charset="0"/>
                <a:cs typeface="Times New Roman" pitchFamily="18" charset="0"/>
              </a:rPr>
              <a:t> є основним у захисті садів від яблуневої плодожерки. При заселеності 2–3 яйця плодожерки на 100 плодів за 1–2 дні до виходу перших гусениць або на початку виплодження гусениць, чи при сумі ефективних температур 220–240°С (нижній поріг розвитку 10°С), провадять перше обприскування саду пестицидами, подальші ж — через 14–15 днів. Всього за сезон на ранніх сортах яблуні й груші здійснюють дві обробки, а на пізніх у степовій зоні, Криму й Закарпатті — п’ять. </a:t>
            </a:r>
            <a:endParaRPr lang="uk-UA" sz="2600" dirty="0">
              <a:solidFill>
                <a:schemeClr val="tx1"/>
              </a:solidFill>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Autofit/>
          </a:bodyPr>
          <a:lstStyle/>
          <a:p>
            <a:pPr algn="just">
              <a:spcBef>
                <a:spcPts val="0"/>
              </a:spcBef>
            </a:pPr>
            <a:r>
              <a:rPr lang="ru-RU" sz="2600" dirty="0" smtClean="0">
                <a:solidFill>
                  <a:schemeClr val="tx1"/>
                </a:solidFill>
                <a:latin typeface="Times New Roman" pitchFamily="18" charset="0"/>
                <a:cs typeface="Times New Roman" pitchFamily="18" charset="0"/>
              </a:rPr>
              <a:t>     </a:t>
            </a:r>
            <a:r>
              <a:rPr lang="uk-UA" sz="2600" dirty="0" smtClean="0">
                <a:solidFill>
                  <a:schemeClr val="tx1"/>
                </a:solidFill>
                <a:latin typeface="Times New Roman" pitchFamily="18" charset="0"/>
                <a:cs typeface="Times New Roman" pitchFamily="18" charset="0"/>
              </a:rPr>
              <a:t>Ефективні такі інсектициди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Альтекс</a:t>
            </a:r>
            <a:r>
              <a:rPr lang="ru-RU" sz="2600" dirty="0" smtClean="0">
                <a:solidFill>
                  <a:schemeClr val="tx1"/>
                </a:solidFill>
                <a:latin typeface="Times New Roman" pitchFamily="18" charset="0"/>
                <a:cs typeface="Times New Roman" pitchFamily="18" charset="0"/>
              </a:rPr>
              <a:t> 100, к.е., </a:t>
            </a:r>
            <a:r>
              <a:rPr lang="ru-RU" sz="2600" dirty="0" err="1" smtClean="0">
                <a:solidFill>
                  <a:schemeClr val="tx1"/>
                </a:solidFill>
                <a:latin typeface="Times New Roman" pitchFamily="18" charset="0"/>
                <a:cs typeface="Times New Roman" pitchFamily="18" charset="0"/>
              </a:rPr>
              <a:t>Арріво</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Данадим</a:t>
            </a:r>
            <a:r>
              <a:rPr lang="ru-RU" sz="2600" dirty="0" smtClean="0">
                <a:solidFill>
                  <a:schemeClr val="tx1"/>
                </a:solidFill>
                <a:latin typeface="Times New Roman" pitchFamily="18" charset="0"/>
                <a:cs typeface="Times New Roman" pitchFamily="18" charset="0"/>
              </a:rPr>
              <a:t> </a:t>
            </a:r>
            <a:r>
              <a:rPr lang="uk-UA" sz="2600" dirty="0" smtClean="0">
                <a:solidFill>
                  <a:schemeClr val="tx1"/>
                </a:solidFill>
                <a:latin typeface="Times New Roman" pitchFamily="18" charset="0"/>
                <a:cs typeface="Times New Roman" pitchFamily="18" charset="0"/>
              </a:rPr>
              <a:t>стабільний</a:t>
            </a:r>
            <a:r>
              <a:rPr lang="ru-RU" sz="2600" dirty="0" smtClean="0">
                <a:solidFill>
                  <a:schemeClr val="tx1"/>
                </a:solidFill>
                <a:latin typeface="Times New Roman" pitchFamily="18" charset="0"/>
                <a:cs typeface="Times New Roman" pitchFamily="18" charset="0"/>
              </a:rPr>
              <a:t>, </a:t>
            </a:r>
            <a:r>
              <a:rPr lang="ru-RU" sz="2600" dirty="0" smtClean="0">
                <a:solidFill>
                  <a:schemeClr val="tx1"/>
                </a:solidFill>
                <a:latin typeface="Times New Roman" pitchFamily="18" charset="0"/>
                <a:cs typeface="Times New Roman" pitchFamily="18" charset="0"/>
              </a:rPr>
              <a:t>к.е., </a:t>
            </a:r>
            <a:r>
              <a:rPr lang="ru-RU" sz="2600" dirty="0" err="1" smtClean="0">
                <a:solidFill>
                  <a:schemeClr val="tx1"/>
                </a:solidFill>
                <a:latin typeface="Times New Roman" pitchFamily="18" charset="0"/>
                <a:cs typeface="Times New Roman" pitchFamily="18" charset="0"/>
              </a:rPr>
              <a:t>Децис</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ф-Люкс</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Децис</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Профі</a:t>
            </a:r>
            <a:r>
              <a:rPr lang="ru-RU" sz="2600" dirty="0" smtClean="0">
                <a:solidFill>
                  <a:schemeClr val="tx1"/>
                </a:solidFill>
                <a:latin typeface="Times New Roman" pitchFamily="18" charset="0"/>
                <a:cs typeface="Times New Roman" pitchFamily="18" charset="0"/>
              </a:rPr>
              <a:t>,</a:t>
            </a:r>
            <a:r>
              <a:rPr lang="en-US" sz="2600" dirty="0" smtClean="0">
                <a:solidFill>
                  <a:schemeClr val="tx1"/>
                </a:solidFill>
                <a:latin typeface="Times New Roman" pitchFamily="18" charset="0"/>
                <a:cs typeface="Times New Roman" pitchFamily="18" charset="0"/>
              </a:rPr>
              <a:t> </a:t>
            </a:r>
            <a:r>
              <a:rPr lang="ru-RU" sz="2600" dirty="0" smtClean="0">
                <a:solidFill>
                  <a:schemeClr val="tx1"/>
                </a:solidFill>
                <a:latin typeface="Times New Roman" pitchFamily="18" charset="0"/>
                <a:cs typeface="Times New Roman" pitchFamily="18" charset="0"/>
              </a:rPr>
              <a:t>в.г., </a:t>
            </a:r>
            <a:r>
              <a:rPr lang="ru-RU" sz="2600" dirty="0" err="1" smtClean="0">
                <a:solidFill>
                  <a:schemeClr val="tx1"/>
                </a:solidFill>
                <a:latin typeface="Times New Roman" pitchFamily="18" charset="0"/>
                <a:cs typeface="Times New Roman" pitchFamily="18" charset="0"/>
              </a:rPr>
              <a:t>Біммер</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Дімілін</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з.п</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Зеніт</a:t>
            </a:r>
            <a:r>
              <a:rPr lang="ru-RU" sz="2600" dirty="0" smtClean="0">
                <a:solidFill>
                  <a:schemeClr val="tx1"/>
                </a:solidFill>
                <a:latin typeface="Times New Roman" pitchFamily="18" charset="0"/>
                <a:cs typeface="Times New Roman" pitchFamily="18" charset="0"/>
              </a:rPr>
              <a:t>, в.р.к., </a:t>
            </a:r>
            <a:r>
              <a:rPr lang="ru-RU" sz="2600" dirty="0" err="1" smtClean="0">
                <a:solidFill>
                  <a:schemeClr val="tx1"/>
                </a:solidFill>
                <a:latin typeface="Times New Roman" pitchFamily="18" charset="0"/>
                <a:cs typeface="Times New Roman" pitchFamily="18" charset="0"/>
              </a:rPr>
              <a:t>Золон</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Дурсбан</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Люфокс</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Номолт</a:t>
            </a:r>
            <a:r>
              <a:rPr lang="ru-RU" sz="2600" dirty="0" smtClean="0">
                <a:solidFill>
                  <a:schemeClr val="tx1"/>
                </a:solidFill>
                <a:latin typeface="Times New Roman" pitchFamily="18" charset="0"/>
                <a:cs typeface="Times New Roman" pitchFamily="18" charset="0"/>
              </a:rPr>
              <a:t>, к.с., </a:t>
            </a:r>
            <a:r>
              <a:rPr lang="ru-RU" sz="2600" dirty="0" err="1" smtClean="0">
                <a:solidFill>
                  <a:schemeClr val="tx1"/>
                </a:solidFill>
                <a:latin typeface="Times New Roman" pitchFamily="18" charset="0"/>
                <a:cs typeface="Times New Roman" pitchFamily="18" charset="0"/>
              </a:rPr>
              <a:t>Нурел</a:t>
            </a:r>
            <a:r>
              <a:rPr lang="ru-RU" sz="2600" dirty="0" smtClean="0">
                <a:solidFill>
                  <a:schemeClr val="tx1"/>
                </a:solidFill>
                <a:latin typeface="Times New Roman" pitchFamily="18" charset="0"/>
                <a:cs typeface="Times New Roman" pitchFamily="18" charset="0"/>
              </a:rPr>
              <a:t> Д, к.е., </a:t>
            </a:r>
            <a:r>
              <a:rPr lang="ru-RU" sz="2600" dirty="0" err="1" smtClean="0">
                <a:solidFill>
                  <a:schemeClr val="tx1"/>
                </a:solidFill>
                <a:latin typeface="Times New Roman" pitchFamily="18" charset="0"/>
                <a:cs typeface="Times New Roman" pitchFamily="18" charset="0"/>
              </a:rPr>
              <a:t>Каліпсо</a:t>
            </a:r>
            <a:r>
              <a:rPr lang="en-US" sz="2600" dirty="0" smtClean="0">
                <a:solidFill>
                  <a:schemeClr val="tx1"/>
                </a:solidFill>
                <a:latin typeface="Times New Roman" pitchFamily="18" charset="0"/>
                <a:cs typeface="Times New Roman" pitchFamily="18" charset="0"/>
              </a:rPr>
              <a:t>, </a:t>
            </a:r>
            <a:r>
              <a:rPr lang="ru-RU" sz="2600" dirty="0" smtClean="0">
                <a:solidFill>
                  <a:schemeClr val="tx1"/>
                </a:solidFill>
                <a:latin typeface="Times New Roman" pitchFamily="18" charset="0"/>
                <a:cs typeface="Times New Roman" pitchFamily="18" charset="0"/>
              </a:rPr>
              <a:t>к.с., </a:t>
            </a:r>
            <a:r>
              <a:rPr lang="ru-RU" sz="2600" dirty="0" err="1" smtClean="0">
                <a:solidFill>
                  <a:schemeClr val="tx1"/>
                </a:solidFill>
                <a:latin typeface="Times New Roman" pitchFamily="18" charset="0"/>
                <a:cs typeface="Times New Roman" pitchFamily="18" charset="0"/>
              </a:rPr>
              <a:t>Конфідор</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Максі</a:t>
            </a:r>
            <a:r>
              <a:rPr lang="ru-RU" sz="2600" dirty="0" smtClean="0">
                <a:solidFill>
                  <a:schemeClr val="tx1"/>
                </a:solidFill>
                <a:latin typeface="Times New Roman" pitchFamily="18" charset="0"/>
                <a:cs typeface="Times New Roman" pitchFamily="18" charset="0"/>
              </a:rPr>
              <a:t>, в.г., Матч, к.е., </a:t>
            </a:r>
            <a:r>
              <a:rPr lang="ru-RU" sz="2600" dirty="0" err="1" smtClean="0">
                <a:solidFill>
                  <a:schemeClr val="tx1"/>
                </a:solidFill>
                <a:latin typeface="Times New Roman" pitchFamily="18" charset="0"/>
                <a:cs typeface="Times New Roman" pitchFamily="18" charset="0"/>
              </a:rPr>
              <a:t>Моспілан</a:t>
            </a:r>
            <a:r>
              <a:rPr lang="ru-RU" sz="2600" dirty="0" smtClean="0">
                <a:solidFill>
                  <a:schemeClr val="tx1"/>
                </a:solidFill>
                <a:latin typeface="Times New Roman" pitchFamily="18" charset="0"/>
                <a:cs typeface="Times New Roman" pitchFamily="18" charset="0"/>
              </a:rPr>
              <a:t>, р.п., </a:t>
            </a:r>
            <a:r>
              <a:rPr lang="ru-RU" sz="2600" dirty="0" err="1" smtClean="0">
                <a:solidFill>
                  <a:schemeClr val="tx1"/>
                </a:solidFill>
                <a:latin typeface="Times New Roman" pitchFamily="18" charset="0"/>
                <a:cs typeface="Times New Roman" pitchFamily="18" charset="0"/>
              </a:rPr>
              <a:t>Пірінекс</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мк.с</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Пірінекс</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Супер</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Фастак</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Фостран</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Фуфанон</a:t>
            </a:r>
            <a:r>
              <a:rPr lang="ru-RU" sz="2600" dirty="0" smtClean="0">
                <a:solidFill>
                  <a:schemeClr val="tx1"/>
                </a:solidFill>
                <a:latin typeface="Times New Roman" pitchFamily="18" charset="0"/>
                <a:cs typeface="Times New Roman" pitchFamily="18" charset="0"/>
              </a:rPr>
              <a:t>, к.е., </a:t>
            </a:r>
            <a:r>
              <a:rPr lang="ru-RU" sz="2600" dirty="0" err="1" smtClean="0">
                <a:solidFill>
                  <a:schemeClr val="tx1"/>
                </a:solidFill>
                <a:latin typeface="Times New Roman" pitchFamily="18" charset="0"/>
                <a:cs typeface="Times New Roman" pitchFamily="18" charset="0"/>
              </a:rPr>
              <a:t>Ф’юрі</a:t>
            </a:r>
            <a:r>
              <a:rPr lang="ru-RU" sz="2600" dirty="0" smtClean="0">
                <a:solidFill>
                  <a:schemeClr val="tx1"/>
                </a:solidFill>
                <a:latin typeface="Times New Roman" pitchFamily="18" charset="0"/>
                <a:cs typeface="Times New Roman" pitchFamily="18" charset="0"/>
              </a:rPr>
              <a:t>, к.е., Шаман, к.е., </a:t>
            </a:r>
            <a:r>
              <a:rPr lang="ru-RU" sz="2600" dirty="0" err="1" smtClean="0">
                <a:solidFill>
                  <a:schemeClr val="tx1"/>
                </a:solidFill>
                <a:latin typeface="Times New Roman" pitchFamily="18" charset="0"/>
                <a:cs typeface="Times New Roman" pitchFamily="18" charset="0"/>
              </a:rPr>
              <a:t>Штефесін</a:t>
            </a:r>
            <a:r>
              <a:rPr lang="ru-RU" sz="2600" dirty="0" smtClean="0">
                <a:solidFill>
                  <a:schemeClr val="tx1"/>
                </a:solidFill>
                <a:latin typeface="Times New Roman" pitchFamily="18" charset="0"/>
                <a:cs typeface="Times New Roman" pitchFamily="18" charset="0"/>
              </a:rPr>
              <a:t>, к.е. </a:t>
            </a:r>
          </a:p>
          <a:p>
            <a:pPr algn="just">
              <a:spcBef>
                <a:spcPts val="0"/>
              </a:spcBef>
            </a:pPr>
            <a:r>
              <a:rPr lang="ru-RU" sz="2600" dirty="0" smtClean="0">
                <a:solidFill>
                  <a:schemeClr val="tx1"/>
                </a:solidFill>
                <a:latin typeface="Times New Roman" pitchFamily="18" charset="0"/>
                <a:cs typeface="Times New Roman" pitchFamily="18" charset="0"/>
              </a:rPr>
              <a:t>     </a:t>
            </a:r>
            <a:r>
              <a:rPr lang="uk-UA" sz="2600" dirty="0" smtClean="0">
                <a:solidFill>
                  <a:schemeClr val="tx1"/>
                </a:solidFill>
                <a:latin typeface="Times New Roman" pitchFamily="18" charset="0"/>
                <a:cs typeface="Times New Roman" pitchFamily="18" charset="0"/>
              </a:rPr>
              <a:t>На присадибних ділянках та у колективних садах доцільно застосовувати ловильні пояси із щільного паперу або гофрованого картону, накладаючи їх на штамби дерев у середині червня. Пояси один раз на тиждень знімають, а гусениць, що заповзли в них, знищують. Падалицю плодів збирати щоденно. Восени, до настання морозів, ґрунт у пристовбурних кругах та міжряддях перекопувати на глибину 20–25 см. Для роздрібного продажу населенню проти шкідника дозволені препарати </a:t>
            </a:r>
            <a:r>
              <a:rPr lang="ru-RU" sz="2600" dirty="0" err="1" smtClean="0">
                <a:solidFill>
                  <a:schemeClr val="tx1"/>
                </a:solidFill>
                <a:latin typeface="Times New Roman" pitchFamily="18" charset="0"/>
                <a:cs typeface="Times New Roman" pitchFamily="18" charset="0"/>
              </a:rPr>
              <a:t>Конфідор</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Екстра</a:t>
            </a:r>
            <a:r>
              <a:rPr lang="ru-RU" sz="2600" dirty="0" smtClean="0">
                <a:solidFill>
                  <a:schemeClr val="tx1"/>
                </a:solidFill>
                <a:latin typeface="Times New Roman" pitchFamily="18" charset="0"/>
                <a:cs typeface="Times New Roman" pitchFamily="18" charset="0"/>
              </a:rPr>
              <a:t>, в.г., </a:t>
            </a:r>
            <a:r>
              <a:rPr lang="ru-RU" sz="2600" dirty="0" err="1" smtClean="0">
                <a:solidFill>
                  <a:schemeClr val="tx1"/>
                </a:solidFill>
                <a:latin typeface="Times New Roman" pitchFamily="18" charset="0"/>
                <a:cs typeface="Times New Roman" pitchFamily="18" charset="0"/>
              </a:rPr>
              <a:t>Цезар</a:t>
            </a:r>
            <a:r>
              <a:rPr lang="ru-RU" sz="2600" dirty="0" smtClean="0">
                <a:solidFill>
                  <a:schemeClr val="tx1"/>
                </a:solidFill>
                <a:latin typeface="Times New Roman" pitchFamily="18" charset="0"/>
                <a:cs typeface="Times New Roman" pitchFamily="18" charset="0"/>
              </a:rPr>
              <a:t>, к.е. </a:t>
            </a:r>
            <a:endParaRPr lang="ru-RU" sz="2600" dirty="0">
              <a:solidFill>
                <a:schemeClr val="tx1"/>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D:\Фото\Вредители для лекций по єнтомологии\сливова плодожерка 1.jpg"/>
          <p:cNvPicPr>
            <a:picLocks noChangeAspect="1" noChangeArrowheads="1"/>
          </p:cNvPicPr>
          <p:nvPr/>
        </p:nvPicPr>
        <p:blipFill>
          <a:blip r:embed="rId2"/>
          <a:srcRect/>
          <a:stretch>
            <a:fillRect/>
          </a:stretch>
        </p:blipFill>
        <p:spPr bwMode="auto">
          <a:xfrm>
            <a:off x="428596" y="0"/>
            <a:ext cx="4786346" cy="3929066"/>
          </a:xfrm>
          <a:prstGeom prst="rect">
            <a:avLst/>
          </a:prstGeom>
          <a:noFill/>
        </p:spPr>
      </p:pic>
      <p:pic>
        <p:nvPicPr>
          <p:cNvPr id="2050" name="Picture 2" descr="D:\Фото\Вредители для лекций по єнтомологии\сливова плодожерка.jpg"/>
          <p:cNvPicPr>
            <a:picLocks noChangeAspect="1" noChangeArrowheads="1"/>
          </p:cNvPicPr>
          <p:nvPr/>
        </p:nvPicPr>
        <p:blipFill>
          <a:blip r:embed="rId3"/>
          <a:srcRect/>
          <a:stretch>
            <a:fillRect/>
          </a:stretch>
        </p:blipFill>
        <p:spPr bwMode="auto">
          <a:xfrm>
            <a:off x="4286248" y="0"/>
            <a:ext cx="4643470" cy="3929066"/>
          </a:xfrm>
          <a:prstGeom prst="rect">
            <a:avLst/>
          </a:prstGeom>
          <a:noFill/>
        </p:spPr>
      </p:pic>
      <p:sp>
        <p:nvSpPr>
          <p:cNvPr id="7" name="Прямоугольник 6"/>
          <p:cNvSpPr/>
          <p:nvPr/>
        </p:nvSpPr>
        <p:spPr>
          <a:xfrm>
            <a:off x="0" y="4071942"/>
            <a:ext cx="9144000" cy="1938992"/>
          </a:xfrm>
          <a:prstGeom prst="rect">
            <a:avLst/>
          </a:prstGeom>
        </p:spPr>
        <p:txBody>
          <a:bodyPr wrap="square">
            <a:spAutoFit/>
          </a:bodyPr>
          <a:lstStyle/>
          <a:p>
            <a:pPr algn="just"/>
            <a:r>
              <a:rPr lang="ru-RU" sz="2400" dirty="0" smtClean="0">
                <a:latin typeface="Times New Roman" pitchFamily="18" charset="0"/>
                <a:cs typeface="Times New Roman" pitchFamily="18" charset="0"/>
              </a:rPr>
              <a:t>      </a:t>
            </a:r>
            <a:r>
              <a:rPr lang="uk-UA" sz="2400" b="1" dirty="0" smtClean="0">
                <a:latin typeface="Times New Roman" pitchFamily="18" charset="0"/>
                <a:cs typeface="Times New Roman" pitchFamily="18" charset="0"/>
              </a:rPr>
              <a:t>Сливова плодожерка </a:t>
            </a:r>
            <a:r>
              <a:rPr lang="ru-RU" sz="2400"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Grapholitha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funebrana</a:t>
            </a:r>
            <a:r>
              <a:rPr lang="en-US" sz="2400" i="1" dirty="0" smtClean="0">
                <a:latin typeface="Times New Roman" pitchFamily="18" charset="0"/>
                <a:cs typeface="Times New Roman" pitchFamily="18" charset="0"/>
              </a:rPr>
              <a:t> Tr. </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ряд </a:t>
            </a:r>
            <a:r>
              <a:rPr lang="en-US" sz="2400" i="1" dirty="0" smtClean="0">
                <a:latin typeface="Times New Roman" pitchFamily="18" charset="0"/>
                <a:cs typeface="Times New Roman" pitchFamily="18" charset="0"/>
              </a:rPr>
              <a:t>Lepidoptera</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род. </a:t>
            </a:r>
            <a:r>
              <a:rPr lang="uk-UA" sz="2400" dirty="0" smtClean="0">
                <a:latin typeface="Times New Roman" pitchFamily="18" charset="0"/>
                <a:cs typeface="Times New Roman" pitchFamily="18" charset="0"/>
              </a:rPr>
              <a:t>листовійки</a:t>
            </a: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Tortricidae</a:t>
            </a:r>
            <a:r>
              <a:rPr lang="en-US" sz="2400" i="1"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uk-UA" sz="2400" dirty="0" smtClean="0">
                <a:latin typeface="Times New Roman" pitchFamily="18" charset="0"/>
                <a:cs typeface="Times New Roman" pitchFamily="18" charset="0"/>
              </a:rPr>
              <a:t>Поширена в Україні повсюдно, а зона високої шкідливості охоплює південь степової зони, гірський Крим. Пошкоджує сливу, аличу, персик, абрикос, терен, зрідка</a:t>
            </a: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вишню, черешню.</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214290"/>
            <a:ext cx="9144000" cy="6643710"/>
          </a:xfrm>
        </p:spPr>
        <p:txBody>
          <a:bodyPr>
            <a:normAutofit fontScale="32500" lnSpcReduction="20000"/>
          </a:bodyPr>
          <a:lstStyle/>
          <a:p>
            <a:pPr algn="just">
              <a:lnSpc>
                <a:spcPct val="120000"/>
              </a:lnSpc>
              <a:spcBef>
                <a:spcPts val="0"/>
              </a:spcBef>
            </a:pPr>
            <a:r>
              <a:rPr lang="ru-RU" dirty="0" smtClean="0">
                <a:solidFill>
                  <a:schemeClr val="tx1"/>
                </a:solidFill>
                <a:latin typeface="Times New Roman" pitchFamily="18" charset="0"/>
                <a:cs typeface="Times New Roman" pitchFamily="18" charset="0"/>
              </a:rPr>
              <a:t>         </a:t>
            </a:r>
            <a:r>
              <a:rPr lang="uk-UA" sz="6800" dirty="0" smtClean="0">
                <a:solidFill>
                  <a:schemeClr val="tx1"/>
                </a:solidFill>
                <a:latin typeface="Times New Roman" pitchFamily="18" charset="0"/>
                <a:cs typeface="Times New Roman" pitchFamily="18" charset="0"/>
              </a:rPr>
              <a:t>На яйцях, гусеницях і лялечках сливової плодожерки паразитують різні їздці. Є й хижаки — туруни, клопи, золотоочки, хоча їх роль в обмеженні чисельності шкідника незначна.</a:t>
            </a:r>
          </a:p>
          <a:p>
            <a:pPr algn="just">
              <a:lnSpc>
                <a:spcPct val="120000"/>
              </a:lnSpc>
              <a:spcBef>
                <a:spcPts val="0"/>
              </a:spcBef>
            </a:pPr>
            <a:r>
              <a:rPr lang="uk-UA" sz="6800" dirty="0" smtClean="0">
                <a:solidFill>
                  <a:schemeClr val="tx1"/>
                </a:solidFill>
                <a:latin typeface="Times New Roman" pitchFamily="18" charset="0"/>
                <a:cs typeface="Times New Roman" pitchFamily="18" charset="0"/>
              </a:rPr>
              <a:t>    Економічні пороги шкідливості — 5 метеликів на 1 </a:t>
            </a:r>
            <a:r>
              <a:rPr lang="uk-UA" sz="6800" dirty="0" err="1" smtClean="0">
                <a:solidFill>
                  <a:schemeClr val="tx1"/>
                </a:solidFill>
                <a:latin typeface="Times New Roman" pitchFamily="18" charset="0"/>
                <a:cs typeface="Times New Roman" pitchFamily="18" charset="0"/>
              </a:rPr>
              <a:t>феромонну</a:t>
            </a:r>
            <a:r>
              <a:rPr lang="uk-UA" sz="6800" dirty="0" smtClean="0">
                <a:solidFill>
                  <a:schemeClr val="tx1"/>
                </a:solidFill>
                <a:latin typeface="Times New Roman" pitchFamily="18" charset="0"/>
                <a:cs typeface="Times New Roman" pitchFamily="18" charset="0"/>
              </a:rPr>
              <a:t> пастку; 2 гусениці на 100 плодів.</a:t>
            </a:r>
          </a:p>
          <a:p>
            <a:pPr algn="just">
              <a:lnSpc>
                <a:spcPct val="120000"/>
              </a:lnSpc>
              <a:spcBef>
                <a:spcPts val="0"/>
              </a:spcBef>
            </a:pPr>
            <a:r>
              <a:rPr lang="uk-UA" sz="6800" dirty="0" smtClean="0">
                <a:solidFill>
                  <a:schemeClr val="tx1"/>
                </a:solidFill>
                <a:latin typeface="Times New Roman" pitchFamily="18" charset="0"/>
                <a:cs typeface="Times New Roman" pitchFamily="18" charset="0"/>
              </a:rPr>
              <a:t>     </a:t>
            </a:r>
            <a:r>
              <a:rPr lang="uk-UA" sz="6800" dirty="0" smtClean="0">
                <a:solidFill>
                  <a:srgbClr val="C00000"/>
                </a:solidFill>
                <a:latin typeface="Times New Roman" pitchFamily="18" charset="0"/>
                <a:cs typeface="Times New Roman" pitchFamily="18" charset="0"/>
              </a:rPr>
              <a:t>Заходи захисту. </a:t>
            </a:r>
            <a:r>
              <a:rPr lang="uk-UA" sz="6800" dirty="0" smtClean="0">
                <a:solidFill>
                  <a:schemeClr val="tx1"/>
                </a:solidFill>
                <a:latin typeface="Times New Roman" pitchFamily="18" charset="0"/>
                <a:cs typeface="Times New Roman" pitchFamily="18" charset="0"/>
              </a:rPr>
              <a:t>Літні розпушування грунту в саду. Зяблева оранка. Основним заходом є застосування інсектицидів у літній період. Ефективні такі препарати: Золон, к.е., Ратибор, в.р.к., Фуфанон, к.е.. Перше обприскування здійснюють наприкінці травня або на початку червня при сумі ефективних температур (понад 10°С) 190–200°С, друге — через 12–14 днів. Осінні й зимові сорти слив на півдні України обприскують 3–4 рази. </a:t>
            </a:r>
          </a:p>
          <a:p>
            <a:pPr algn="just">
              <a:lnSpc>
                <a:spcPct val="120000"/>
              </a:lnSpc>
              <a:spcBef>
                <a:spcPts val="0"/>
              </a:spcBef>
            </a:pPr>
            <a:r>
              <a:rPr lang="uk-UA" sz="6800" dirty="0" smtClean="0">
                <a:solidFill>
                  <a:schemeClr val="tx1"/>
                </a:solidFill>
                <a:latin typeface="Times New Roman" pitchFamily="18" charset="0"/>
                <a:cs typeface="Times New Roman" pitchFamily="18" charset="0"/>
              </a:rPr>
              <a:t>     В присадибних та колективних садах можна практикувати такі заходи: </a:t>
            </a:r>
          </a:p>
          <a:p>
            <a:pPr algn="just">
              <a:lnSpc>
                <a:spcPct val="120000"/>
              </a:lnSpc>
              <a:spcBef>
                <a:spcPts val="0"/>
              </a:spcBef>
            </a:pPr>
            <a:r>
              <a:rPr lang="uk-UA" sz="6800" dirty="0" smtClean="0">
                <a:solidFill>
                  <a:schemeClr val="tx1"/>
                </a:solidFill>
                <a:latin typeface="Times New Roman" pitchFamily="18" charset="0"/>
                <a:cs typeface="Times New Roman" pitchFamily="18" charset="0"/>
              </a:rPr>
              <a:t>виловлювання гусениць ловильними поясами, щоденне збирання й видалення з саду падалиці, струшування гілок для видалення пошкоджених гусеницями плодів, вчасне збирання врожаю ранніх сортів сливи в стислі строки, видалення відмерлої кори зі штамбів та скелетних гілок, зяблева оранка й перекопування пристовбурних смуг</a:t>
            </a:r>
            <a:r>
              <a:rPr lang="ru-RU" sz="6800" dirty="0" smtClean="0">
                <a:solidFill>
                  <a:schemeClr val="tx1"/>
                </a:solidFill>
                <a:latin typeface="Times New Roman" pitchFamily="18" charset="0"/>
                <a:cs typeface="Times New Roman" pitchFamily="18" charset="0"/>
              </a:rPr>
              <a:t>.</a:t>
            </a:r>
            <a:endParaRPr lang="ru-RU" sz="6800" dirty="0">
              <a:solidFill>
                <a:schemeClr val="tx1"/>
              </a:solidFill>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D:\Фото\Вредители для лекций по єнтомологии\розанна листовійка 1.jpg"/>
          <p:cNvPicPr>
            <a:picLocks noChangeAspect="1" noChangeArrowheads="1"/>
          </p:cNvPicPr>
          <p:nvPr/>
        </p:nvPicPr>
        <p:blipFill>
          <a:blip r:embed="rId2"/>
          <a:srcRect/>
          <a:stretch>
            <a:fillRect/>
          </a:stretch>
        </p:blipFill>
        <p:spPr bwMode="auto">
          <a:xfrm>
            <a:off x="4214810" y="214290"/>
            <a:ext cx="4719499" cy="3000396"/>
          </a:xfrm>
          <a:prstGeom prst="rect">
            <a:avLst/>
          </a:prstGeom>
          <a:noFill/>
        </p:spPr>
      </p:pic>
      <p:pic>
        <p:nvPicPr>
          <p:cNvPr id="4098" name="Picture 2" descr="D:\Фото\Вредители для лекций по єнтомологии\розанна листовійка.jpg"/>
          <p:cNvPicPr>
            <a:picLocks noChangeAspect="1" noChangeArrowheads="1"/>
          </p:cNvPicPr>
          <p:nvPr/>
        </p:nvPicPr>
        <p:blipFill>
          <a:blip r:embed="rId3"/>
          <a:srcRect/>
          <a:stretch>
            <a:fillRect/>
          </a:stretch>
        </p:blipFill>
        <p:spPr bwMode="auto">
          <a:xfrm>
            <a:off x="285720" y="214290"/>
            <a:ext cx="4214842" cy="2916455"/>
          </a:xfrm>
          <a:prstGeom prst="rect">
            <a:avLst/>
          </a:prstGeom>
          <a:noFill/>
        </p:spPr>
      </p:pic>
      <p:sp>
        <p:nvSpPr>
          <p:cNvPr id="10" name="Прямоугольник 9"/>
          <p:cNvSpPr/>
          <p:nvPr/>
        </p:nvSpPr>
        <p:spPr>
          <a:xfrm>
            <a:off x="0" y="5072074"/>
            <a:ext cx="9144000" cy="1446550"/>
          </a:xfrm>
          <a:prstGeom prst="rect">
            <a:avLst/>
          </a:prstGeom>
        </p:spPr>
        <p:txBody>
          <a:bodyPr wrap="square">
            <a:spAutoFit/>
          </a:bodyPr>
          <a:lstStyle/>
          <a:p>
            <a:pPr algn="just"/>
            <a:r>
              <a:rPr lang="ru-RU" sz="2200" dirty="0" smtClean="0">
                <a:latin typeface="Times New Roman" pitchFamily="18" charset="0"/>
                <a:cs typeface="Times New Roman" pitchFamily="18" charset="0"/>
              </a:rPr>
              <a:t>     </a:t>
            </a:r>
            <a:r>
              <a:rPr lang="ru-RU" sz="2200" b="1" dirty="0" smtClean="0">
                <a:latin typeface="Times New Roman" pitchFamily="18" charset="0"/>
                <a:cs typeface="Times New Roman" pitchFamily="18" charset="0"/>
              </a:rPr>
              <a:t>Розанова </a:t>
            </a:r>
            <a:r>
              <a:rPr lang="uk-UA" sz="2200" b="1" dirty="0" smtClean="0">
                <a:latin typeface="Times New Roman" pitchFamily="18" charset="0"/>
                <a:cs typeface="Times New Roman" pitchFamily="18" charset="0"/>
              </a:rPr>
              <a:t>листовійка</a:t>
            </a:r>
            <a:r>
              <a:rPr lang="ru-RU" sz="2200" b="1"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Archips</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rosana</a:t>
            </a:r>
            <a:r>
              <a:rPr lang="en-US" sz="2200" i="1" dirty="0" smtClean="0">
                <a:latin typeface="Times New Roman" pitchFamily="18" charset="0"/>
                <a:cs typeface="Times New Roman" pitchFamily="18" charset="0"/>
              </a:rPr>
              <a:t> L.</a:t>
            </a:r>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ряд </a:t>
            </a:r>
            <a:r>
              <a:rPr lang="en-US" sz="2200" i="1" dirty="0" smtClean="0">
                <a:latin typeface="Times New Roman" pitchFamily="18" charset="0"/>
                <a:cs typeface="Times New Roman" pitchFamily="18" charset="0"/>
              </a:rPr>
              <a:t>Lepidoptera</a:t>
            </a:r>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род. </a:t>
            </a:r>
            <a:r>
              <a:rPr lang="ru-RU" sz="2200" dirty="0" err="1" smtClean="0">
                <a:latin typeface="Times New Roman" pitchFamily="18" charset="0"/>
                <a:cs typeface="Times New Roman" pitchFamily="18" charset="0"/>
              </a:rPr>
              <a:t>листовійки</a:t>
            </a:r>
            <a:r>
              <a:rPr lang="ru-RU" sz="2200" dirty="0" smtClean="0">
                <a:latin typeface="Times New Roman" pitchFamily="18" charset="0"/>
                <a:cs typeface="Times New Roman" pitchFamily="18" charset="0"/>
              </a:rPr>
              <a:t> — </a:t>
            </a:r>
            <a:r>
              <a:rPr lang="en-US" sz="2200" i="1" dirty="0" err="1" smtClean="0">
                <a:latin typeface="Times New Roman" pitchFamily="18" charset="0"/>
                <a:cs typeface="Times New Roman" pitchFamily="18" charset="0"/>
              </a:rPr>
              <a:t>Tortricidae</a:t>
            </a:r>
            <a:r>
              <a:rPr lang="en-US" sz="2200" i="1" dirty="0" smtClean="0">
                <a:latin typeface="Times New Roman" pitchFamily="18" charset="0"/>
                <a:cs typeface="Times New Roman" pitchFamily="18" charset="0"/>
              </a:rPr>
              <a:t>)</a:t>
            </a:r>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В </a:t>
            </a:r>
            <a:r>
              <a:rPr lang="uk-UA" sz="2200" dirty="0" smtClean="0">
                <a:latin typeface="Times New Roman" pitchFamily="18" charset="0"/>
                <a:cs typeface="Times New Roman" pitchFamily="18" charset="0"/>
              </a:rPr>
              <a:t>Україні поширена повсюдно, шкодить переважно в степовій зоні. Пошкоджує майже всі листяні породи дерев у садах, парках, степових дібровах, лісосмугах</a:t>
            </a:r>
            <a:r>
              <a:rPr lang="ru-RU" sz="2200" dirty="0" smtClean="0">
                <a:latin typeface="Times New Roman" pitchFamily="18" charset="0"/>
                <a:cs typeface="Times New Roman" pitchFamily="18" charset="0"/>
              </a:rPr>
              <a:t>.</a:t>
            </a:r>
            <a:endParaRPr lang="ru-RU" sz="2200" dirty="0">
              <a:latin typeface="Times New Roman" pitchFamily="18" charset="0"/>
              <a:cs typeface="Times New Roman" pitchFamily="18" charset="0"/>
            </a:endParaRPr>
          </a:p>
        </p:txBody>
      </p:sp>
      <p:pic>
        <p:nvPicPr>
          <p:cNvPr id="4100" name="Picture 4" descr="D:\Фото\Вредители для лекций по єнтомологии\розання листовійка.jpg"/>
          <p:cNvPicPr>
            <a:picLocks noChangeAspect="1" noChangeArrowheads="1"/>
          </p:cNvPicPr>
          <p:nvPr/>
        </p:nvPicPr>
        <p:blipFill>
          <a:blip r:embed="rId4"/>
          <a:srcRect/>
          <a:stretch>
            <a:fillRect/>
          </a:stretch>
        </p:blipFill>
        <p:spPr bwMode="auto">
          <a:xfrm>
            <a:off x="1857356" y="2000240"/>
            <a:ext cx="4846660" cy="292895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fontScale="55000" lnSpcReduction="20000"/>
          </a:bodyPr>
          <a:lstStyle/>
          <a:p>
            <a:pPr algn="just">
              <a:lnSpc>
                <a:spcPct val="120000"/>
              </a:lnSpc>
              <a:spcBef>
                <a:spcPts val="0"/>
              </a:spcBef>
            </a:pPr>
            <a:r>
              <a:rPr lang="ru-RU" dirty="0" smtClean="0">
                <a:solidFill>
                  <a:schemeClr val="tx1"/>
                </a:solidFill>
                <a:latin typeface="Times New Roman" pitchFamily="18" charset="0"/>
                <a:cs typeface="Times New Roman" pitchFamily="18" charset="0"/>
              </a:rPr>
              <a:t>      </a:t>
            </a:r>
            <a:r>
              <a:rPr lang="uk-UA" sz="4000" dirty="0" smtClean="0">
                <a:solidFill>
                  <a:schemeClr val="tx1"/>
                </a:solidFill>
                <a:latin typeface="Times New Roman" pitchFamily="18" charset="0"/>
                <a:cs typeface="Times New Roman" pitchFamily="18" charset="0"/>
              </a:rPr>
              <a:t>Метелик із розмахом крил 15–22 мм. Яйце овальне (1,2х0,6 мм), пласке, сіро-зеленого кольору. Гусениця завдовжки 18–20 мм, мінливого забарвлення — від світло-зеленого до темно-оливково-зеленого. Лялечка жовтувато-коричнева з темнішою спиною. </a:t>
            </a:r>
          </a:p>
          <a:p>
            <a:pPr algn="just">
              <a:lnSpc>
                <a:spcPct val="120000"/>
              </a:lnSpc>
              <a:spcBef>
                <a:spcPts val="0"/>
              </a:spcBef>
            </a:pPr>
            <a:r>
              <a:rPr lang="uk-UA" sz="4000" dirty="0" smtClean="0">
                <a:solidFill>
                  <a:schemeClr val="tx1"/>
                </a:solidFill>
                <a:latin typeface="Times New Roman" pitchFamily="18" charset="0"/>
                <a:cs typeface="Times New Roman" pitchFamily="18" charset="0"/>
              </a:rPr>
              <a:t>     Серед ентомофагів </a:t>
            </a:r>
            <a:r>
              <a:rPr lang="uk-UA" sz="4000" dirty="0" err="1" smtClean="0">
                <a:solidFill>
                  <a:schemeClr val="tx1"/>
                </a:solidFill>
                <a:latin typeface="Times New Roman" pitchFamily="18" charset="0"/>
                <a:cs typeface="Times New Roman" pitchFamily="18" charset="0"/>
              </a:rPr>
              <a:t>розанової</a:t>
            </a:r>
            <a:r>
              <a:rPr lang="uk-UA" sz="4000" dirty="0" smtClean="0">
                <a:solidFill>
                  <a:schemeClr val="tx1"/>
                </a:solidFill>
                <a:latin typeface="Times New Roman" pitchFamily="18" charset="0"/>
                <a:cs typeface="Times New Roman" pitchFamily="18" charset="0"/>
              </a:rPr>
              <a:t> листовійки найпоширенішими є перетинчастокрилі паразити з родин </a:t>
            </a:r>
            <a:r>
              <a:rPr lang="uk-UA" sz="4000" dirty="0" err="1" smtClean="0">
                <a:solidFill>
                  <a:schemeClr val="tx1"/>
                </a:solidFill>
                <a:latin typeface="Times New Roman" pitchFamily="18" charset="0"/>
                <a:cs typeface="Times New Roman" pitchFamily="18" charset="0"/>
              </a:rPr>
              <a:t>іхневмонід</a:t>
            </a:r>
            <a:r>
              <a:rPr lang="uk-UA" sz="4000" dirty="0" smtClean="0">
                <a:solidFill>
                  <a:schemeClr val="tx1"/>
                </a:solidFill>
                <a:latin typeface="Times New Roman" pitchFamily="18" charset="0"/>
                <a:cs typeface="Times New Roman" pitchFamily="18" charset="0"/>
              </a:rPr>
              <a:t>, </a:t>
            </a:r>
            <a:r>
              <a:rPr lang="uk-UA" sz="4000" dirty="0" err="1" smtClean="0">
                <a:solidFill>
                  <a:schemeClr val="tx1"/>
                </a:solidFill>
                <a:latin typeface="Times New Roman" pitchFamily="18" charset="0"/>
                <a:cs typeface="Times New Roman" pitchFamily="18" charset="0"/>
              </a:rPr>
              <a:t>браконід</a:t>
            </a:r>
            <a:r>
              <a:rPr lang="uk-UA" sz="4000" dirty="0" smtClean="0">
                <a:solidFill>
                  <a:schemeClr val="tx1"/>
                </a:solidFill>
                <a:latin typeface="Times New Roman" pitchFamily="18" charset="0"/>
                <a:cs typeface="Times New Roman" pitchFamily="18" charset="0"/>
              </a:rPr>
              <a:t>, </a:t>
            </a:r>
            <a:r>
              <a:rPr lang="uk-UA" sz="4000" dirty="0" err="1" smtClean="0">
                <a:solidFill>
                  <a:schemeClr val="tx1"/>
                </a:solidFill>
                <a:latin typeface="Times New Roman" pitchFamily="18" charset="0"/>
                <a:cs typeface="Times New Roman" pitchFamily="18" charset="0"/>
              </a:rPr>
              <a:t>хальцид</a:t>
            </a:r>
            <a:r>
              <a:rPr lang="uk-UA" sz="4000" dirty="0" smtClean="0">
                <a:solidFill>
                  <a:schemeClr val="tx1"/>
                </a:solidFill>
                <a:latin typeface="Times New Roman" pitchFamily="18" charset="0"/>
                <a:cs typeface="Times New Roman" pitchFamily="18" charset="0"/>
              </a:rPr>
              <a:t>, а також мухи-тахіни.</a:t>
            </a:r>
          </a:p>
          <a:p>
            <a:pPr algn="just">
              <a:lnSpc>
                <a:spcPct val="120000"/>
              </a:lnSpc>
              <a:spcBef>
                <a:spcPts val="0"/>
              </a:spcBef>
            </a:pPr>
            <a:r>
              <a:rPr lang="uk-UA" sz="4000" dirty="0" smtClean="0">
                <a:solidFill>
                  <a:schemeClr val="tx1"/>
                </a:solidFill>
                <a:latin typeface="Times New Roman" pitchFamily="18" charset="0"/>
                <a:cs typeface="Times New Roman" pitchFamily="18" charset="0"/>
              </a:rPr>
              <a:t>    ЕПШ листовійки — 1 яйцекладка на 2 м гілки й штамба до розпукування бруньок. </a:t>
            </a:r>
          </a:p>
          <a:p>
            <a:pPr algn="just">
              <a:lnSpc>
                <a:spcPct val="120000"/>
              </a:lnSpc>
              <a:spcBef>
                <a:spcPts val="0"/>
              </a:spcBef>
            </a:pPr>
            <a:r>
              <a:rPr lang="uk-UA" sz="4000" dirty="0" smtClean="0">
                <a:solidFill>
                  <a:srgbClr val="C00000"/>
                </a:solidFill>
                <a:latin typeface="Times New Roman" pitchFamily="18" charset="0"/>
                <a:cs typeface="Times New Roman" pitchFamily="18" charset="0"/>
              </a:rPr>
              <a:t>    Заходи захисту</a:t>
            </a:r>
            <a:r>
              <a:rPr lang="uk-UA" sz="4000" dirty="0" smtClean="0">
                <a:solidFill>
                  <a:schemeClr val="tx1"/>
                </a:solidFill>
                <a:latin typeface="Times New Roman" pitchFamily="18" charset="0"/>
                <a:cs typeface="Times New Roman" pitchFamily="18" charset="0"/>
              </a:rPr>
              <a:t>. Для знищення зимуючих яєць навесні до розпукування бруньок на плодових деревах ефективне обприскування </a:t>
            </a:r>
            <a:r>
              <a:rPr lang="uk-UA" sz="4000" dirty="0" err="1" smtClean="0">
                <a:solidFill>
                  <a:schemeClr val="tx1"/>
                </a:solidFill>
                <a:latin typeface="Times New Roman" pitchFamily="18" charset="0"/>
                <a:cs typeface="Times New Roman" pitchFamily="18" charset="0"/>
              </a:rPr>
              <a:t>овіцидними</a:t>
            </a:r>
            <a:r>
              <a:rPr lang="uk-UA" sz="4000" dirty="0" smtClean="0">
                <a:solidFill>
                  <a:schemeClr val="tx1"/>
                </a:solidFill>
                <a:latin typeface="Times New Roman" pitchFamily="18" charset="0"/>
                <a:cs typeface="Times New Roman" pitchFamily="18" charset="0"/>
              </a:rPr>
              <a:t> препаратами. Для знищення гусениць, що виплодилися, застосовують </a:t>
            </a:r>
            <a:r>
              <a:rPr lang="ru-RU" sz="4000" dirty="0" err="1" smtClean="0">
                <a:solidFill>
                  <a:schemeClr val="tx1"/>
                </a:solidFill>
                <a:latin typeface="Times New Roman" pitchFamily="18" charset="0"/>
                <a:cs typeface="Times New Roman" pitchFamily="18" charset="0"/>
              </a:rPr>
              <a:t>Альтекс</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Арріво</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Блискавку</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Децис</a:t>
            </a:r>
            <a:r>
              <a:rPr lang="ru-RU" sz="4000" dirty="0" smtClean="0">
                <a:solidFill>
                  <a:schemeClr val="tx1"/>
                </a:solidFill>
                <a:latin typeface="Times New Roman" pitchFamily="18" charset="0"/>
                <a:cs typeface="Times New Roman" pitchFamily="18" charset="0"/>
              </a:rPr>
              <a:t> </a:t>
            </a:r>
            <a:r>
              <a:rPr lang="ru-RU" sz="4000" dirty="0" err="1" smtClean="0">
                <a:solidFill>
                  <a:schemeClr val="tx1"/>
                </a:solidFill>
                <a:latin typeface="Times New Roman" pitchFamily="18" charset="0"/>
                <a:cs typeface="Times New Roman" pitchFamily="18" charset="0"/>
              </a:rPr>
              <a:t>ф-Люкс</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Децис</a:t>
            </a:r>
            <a:r>
              <a:rPr lang="ru-RU" sz="4000" dirty="0" smtClean="0">
                <a:solidFill>
                  <a:schemeClr val="tx1"/>
                </a:solidFill>
                <a:latin typeface="Times New Roman" pitchFamily="18" charset="0"/>
                <a:cs typeface="Times New Roman" pitchFamily="18" charset="0"/>
              </a:rPr>
              <a:t> </a:t>
            </a:r>
            <a:r>
              <a:rPr lang="ru-RU" sz="4000" dirty="0" err="1" smtClean="0">
                <a:solidFill>
                  <a:schemeClr val="tx1"/>
                </a:solidFill>
                <a:latin typeface="Times New Roman" pitchFamily="18" charset="0"/>
                <a:cs typeface="Times New Roman" pitchFamily="18" charset="0"/>
              </a:rPr>
              <a:t>Профі</a:t>
            </a:r>
            <a:r>
              <a:rPr lang="en-US" sz="4000" dirty="0" smtClean="0">
                <a:solidFill>
                  <a:schemeClr val="tx1"/>
                </a:solidFill>
                <a:latin typeface="Times New Roman" pitchFamily="18" charset="0"/>
                <a:cs typeface="Times New Roman" pitchFamily="18" charset="0"/>
              </a:rPr>
              <a:t>, </a:t>
            </a:r>
            <a:r>
              <a:rPr lang="ru-RU" sz="4000" dirty="0" smtClean="0">
                <a:solidFill>
                  <a:schemeClr val="tx1"/>
                </a:solidFill>
                <a:latin typeface="Times New Roman" pitchFamily="18" charset="0"/>
                <a:cs typeface="Times New Roman" pitchFamily="18" charset="0"/>
              </a:rPr>
              <a:t>в.г., </a:t>
            </a:r>
            <a:r>
              <a:rPr lang="ru-RU" sz="4000" dirty="0" err="1" smtClean="0">
                <a:solidFill>
                  <a:schemeClr val="tx1"/>
                </a:solidFill>
                <a:latin typeface="Times New Roman" pitchFamily="18" charset="0"/>
                <a:cs typeface="Times New Roman" pitchFamily="18" charset="0"/>
              </a:rPr>
              <a:t>Діазинон</a:t>
            </a:r>
            <a:r>
              <a:rPr lang="ru-RU" sz="4000" dirty="0" smtClean="0">
                <a:solidFill>
                  <a:schemeClr val="tx1"/>
                </a:solidFill>
                <a:latin typeface="Times New Roman" pitchFamily="18" charset="0"/>
                <a:cs typeface="Times New Roman" pitchFamily="18" charset="0"/>
              </a:rPr>
              <a:t>, к.е., БІ-58 </a:t>
            </a:r>
            <a:r>
              <a:rPr lang="uk-UA" sz="4000" dirty="0" smtClean="0">
                <a:solidFill>
                  <a:schemeClr val="tx1"/>
                </a:solidFill>
                <a:latin typeface="Times New Roman" pitchFamily="18" charset="0"/>
                <a:cs typeface="Times New Roman" pitchFamily="18" charset="0"/>
              </a:rPr>
              <a:t>Новий</a:t>
            </a:r>
            <a:r>
              <a:rPr lang="ru-RU" sz="4000" dirty="0" smtClean="0">
                <a:solidFill>
                  <a:schemeClr val="tx1"/>
                </a:solidFill>
                <a:latin typeface="Times New Roman" pitchFamily="18" charset="0"/>
                <a:cs typeface="Times New Roman" pitchFamily="18" charset="0"/>
              </a:rPr>
              <a:t>, </a:t>
            </a:r>
            <a:r>
              <a:rPr lang="ru-RU" sz="4000" dirty="0" smtClean="0">
                <a:solidFill>
                  <a:schemeClr val="tx1"/>
                </a:solidFill>
                <a:latin typeface="Times New Roman" pitchFamily="18" charset="0"/>
                <a:cs typeface="Times New Roman" pitchFamily="18" charset="0"/>
              </a:rPr>
              <a:t>к.е., </a:t>
            </a:r>
            <a:r>
              <a:rPr lang="ru-RU" sz="4000" dirty="0" err="1" smtClean="0">
                <a:solidFill>
                  <a:schemeClr val="tx1"/>
                </a:solidFill>
                <a:latin typeface="Times New Roman" pitchFamily="18" charset="0"/>
                <a:cs typeface="Times New Roman" pitchFamily="18" charset="0"/>
              </a:rPr>
              <a:t>Біммер</a:t>
            </a:r>
            <a:r>
              <a:rPr lang="ru-RU" sz="4000" dirty="0" smtClean="0">
                <a:solidFill>
                  <a:schemeClr val="tx1"/>
                </a:solidFill>
                <a:latin typeface="Times New Roman" pitchFamily="18" charset="0"/>
                <a:cs typeface="Times New Roman" pitchFamily="18" charset="0"/>
              </a:rPr>
              <a:t>, к.е., Бомбардир, в.г., </a:t>
            </a:r>
            <a:r>
              <a:rPr lang="ru-RU" sz="4000" dirty="0" err="1" smtClean="0">
                <a:solidFill>
                  <a:schemeClr val="tx1"/>
                </a:solidFill>
                <a:latin typeface="Times New Roman" pitchFamily="18" charset="0"/>
                <a:cs typeface="Times New Roman" pitchFamily="18" charset="0"/>
              </a:rPr>
              <a:t>Данадим</a:t>
            </a:r>
            <a:r>
              <a:rPr lang="ru-RU" sz="4000" dirty="0" smtClean="0">
                <a:solidFill>
                  <a:schemeClr val="tx1"/>
                </a:solidFill>
                <a:latin typeface="Times New Roman" pitchFamily="18" charset="0"/>
                <a:cs typeface="Times New Roman" pitchFamily="18" charset="0"/>
              </a:rPr>
              <a:t> </a:t>
            </a:r>
            <a:r>
              <a:rPr lang="ru-RU" sz="4000" dirty="0" err="1" smtClean="0">
                <a:solidFill>
                  <a:schemeClr val="tx1"/>
                </a:solidFill>
                <a:latin typeface="Times New Roman" pitchFamily="18" charset="0"/>
                <a:cs typeface="Times New Roman" pitchFamily="18" charset="0"/>
              </a:rPr>
              <a:t>стабільний</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Дурсбан</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Зеніт</a:t>
            </a:r>
            <a:r>
              <a:rPr lang="ru-RU" sz="4000" dirty="0" smtClean="0">
                <a:solidFill>
                  <a:schemeClr val="tx1"/>
                </a:solidFill>
                <a:latin typeface="Times New Roman" pitchFamily="18" charset="0"/>
                <a:cs typeface="Times New Roman" pitchFamily="18" charset="0"/>
              </a:rPr>
              <a:t>, в.р.к., </a:t>
            </a:r>
            <a:r>
              <a:rPr lang="ru-RU" sz="4000" dirty="0" err="1" smtClean="0">
                <a:solidFill>
                  <a:schemeClr val="tx1"/>
                </a:solidFill>
                <a:latin typeface="Times New Roman" pitchFamily="18" charset="0"/>
                <a:cs typeface="Times New Roman" pitchFamily="18" charset="0"/>
              </a:rPr>
              <a:t>Золон</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Каліпсо</a:t>
            </a:r>
            <a:r>
              <a:rPr lang="en-US" sz="4000" dirty="0" smtClean="0">
                <a:solidFill>
                  <a:schemeClr val="tx1"/>
                </a:solidFill>
                <a:latin typeface="Times New Roman" pitchFamily="18" charset="0"/>
                <a:cs typeface="Times New Roman" pitchFamily="18" charset="0"/>
              </a:rPr>
              <a:t>, </a:t>
            </a:r>
            <a:r>
              <a:rPr lang="ru-RU" sz="4000" dirty="0" smtClean="0">
                <a:solidFill>
                  <a:schemeClr val="tx1"/>
                </a:solidFill>
                <a:latin typeface="Times New Roman" pitchFamily="18" charset="0"/>
                <a:cs typeface="Times New Roman" pitchFamily="18" charset="0"/>
              </a:rPr>
              <a:t>к.с., Командор, в.р.к., Маршал, к.е., Матч, к.е., </a:t>
            </a:r>
            <a:r>
              <a:rPr lang="ru-RU" sz="4000" dirty="0" err="1" smtClean="0">
                <a:solidFill>
                  <a:schemeClr val="tx1"/>
                </a:solidFill>
                <a:latin typeface="Times New Roman" pitchFamily="18" charset="0"/>
                <a:cs typeface="Times New Roman" pitchFamily="18" charset="0"/>
              </a:rPr>
              <a:t>Моспілан</a:t>
            </a:r>
            <a:r>
              <a:rPr lang="ru-RU" sz="4000" dirty="0" smtClean="0">
                <a:solidFill>
                  <a:schemeClr val="tx1"/>
                </a:solidFill>
                <a:latin typeface="Times New Roman" pitchFamily="18" charset="0"/>
                <a:cs typeface="Times New Roman" pitchFamily="18" charset="0"/>
              </a:rPr>
              <a:t>, р.п., </a:t>
            </a:r>
            <a:r>
              <a:rPr lang="ru-RU" sz="4000" dirty="0" err="1" smtClean="0">
                <a:solidFill>
                  <a:schemeClr val="tx1"/>
                </a:solidFill>
                <a:latin typeface="Times New Roman" pitchFamily="18" charset="0"/>
                <a:cs typeface="Times New Roman" pitchFamily="18" charset="0"/>
              </a:rPr>
              <a:t>Номолт</a:t>
            </a:r>
            <a:r>
              <a:rPr lang="ru-RU" sz="4000" dirty="0" smtClean="0">
                <a:solidFill>
                  <a:schemeClr val="tx1"/>
                </a:solidFill>
                <a:latin typeface="Times New Roman" pitchFamily="18" charset="0"/>
                <a:cs typeface="Times New Roman" pitchFamily="18" charset="0"/>
              </a:rPr>
              <a:t>, к.с., </a:t>
            </a:r>
            <a:r>
              <a:rPr lang="ru-RU" sz="4000" dirty="0" err="1" smtClean="0">
                <a:solidFill>
                  <a:schemeClr val="tx1"/>
                </a:solidFill>
                <a:latin typeface="Times New Roman" pitchFamily="18" charset="0"/>
                <a:cs typeface="Times New Roman" pitchFamily="18" charset="0"/>
              </a:rPr>
              <a:t>Нурел</a:t>
            </a:r>
            <a:r>
              <a:rPr lang="ru-RU" sz="4000" dirty="0" smtClean="0">
                <a:solidFill>
                  <a:schemeClr val="tx1"/>
                </a:solidFill>
                <a:latin typeface="Times New Roman" pitchFamily="18" charset="0"/>
                <a:cs typeface="Times New Roman" pitchFamily="18" charset="0"/>
              </a:rPr>
              <a:t> Д, к.е., </a:t>
            </a:r>
            <a:r>
              <a:rPr lang="ru-RU" sz="4000" dirty="0" err="1" smtClean="0">
                <a:solidFill>
                  <a:schemeClr val="tx1"/>
                </a:solidFill>
                <a:latin typeface="Times New Roman" pitchFamily="18" charset="0"/>
                <a:cs typeface="Times New Roman" pitchFamily="18" charset="0"/>
              </a:rPr>
              <a:t>Нупрід</a:t>
            </a:r>
            <a:r>
              <a:rPr lang="ru-RU" sz="4000" dirty="0" smtClean="0">
                <a:solidFill>
                  <a:schemeClr val="tx1"/>
                </a:solidFill>
                <a:latin typeface="Times New Roman" pitchFamily="18" charset="0"/>
                <a:cs typeface="Times New Roman" pitchFamily="18" charset="0"/>
              </a:rPr>
              <a:t>, к.с., </a:t>
            </a:r>
            <a:r>
              <a:rPr lang="ru-RU" sz="4000" dirty="0" err="1" smtClean="0">
                <a:solidFill>
                  <a:schemeClr val="tx1"/>
                </a:solidFill>
                <a:latin typeface="Times New Roman" pitchFamily="18" charset="0"/>
                <a:cs typeface="Times New Roman" pitchFamily="18" charset="0"/>
              </a:rPr>
              <a:t>Пірінекс</a:t>
            </a:r>
            <a:r>
              <a:rPr lang="ru-RU" sz="4000" dirty="0" smtClean="0">
                <a:solidFill>
                  <a:schemeClr val="tx1"/>
                </a:solidFill>
                <a:latin typeface="Times New Roman" pitchFamily="18" charset="0"/>
                <a:cs typeface="Times New Roman" pitchFamily="18" charset="0"/>
              </a:rPr>
              <a:t> </a:t>
            </a:r>
            <a:r>
              <a:rPr lang="ru-RU" sz="4000" dirty="0" err="1" smtClean="0">
                <a:solidFill>
                  <a:schemeClr val="tx1"/>
                </a:solidFill>
                <a:latin typeface="Times New Roman" pitchFamily="18" charset="0"/>
                <a:cs typeface="Times New Roman" pitchFamily="18" charset="0"/>
              </a:rPr>
              <a:t>Супер</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Фастак</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Фостран</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Фуфанон</a:t>
            </a:r>
            <a:r>
              <a:rPr lang="ru-RU" sz="4000" dirty="0" smtClean="0">
                <a:solidFill>
                  <a:schemeClr val="tx1"/>
                </a:solidFill>
                <a:latin typeface="Times New Roman" pitchFamily="18" charset="0"/>
                <a:cs typeface="Times New Roman" pitchFamily="18" charset="0"/>
              </a:rPr>
              <a:t>, к.е., </a:t>
            </a:r>
            <a:r>
              <a:rPr lang="ru-RU" sz="4000" dirty="0" err="1" smtClean="0">
                <a:solidFill>
                  <a:schemeClr val="tx1"/>
                </a:solidFill>
                <a:latin typeface="Times New Roman" pitchFamily="18" charset="0"/>
                <a:cs typeface="Times New Roman" pitchFamily="18" charset="0"/>
              </a:rPr>
              <a:t>Ф’ю</a:t>
            </a:r>
            <a:r>
              <a:rPr lang="ru-RU" sz="4000" dirty="0" smtClean="0">
                <a:solidFill>
                  <a:schemeClr val="tx1"/>
                </a:solidFill>
                <a:latin typeface="Times New Roman" pitchFamily="18" charset="0"/>
                <a:cs typeface="Times New Roman" pitchFamily="18" charset="0"/>
              </a:rPr>
              <a:t> </a:t>
            </a:r>
            <a:r>
              <a:rPr lang="ru-RU" sz="4000" dirty="0" err="1" smtClean="0">
                <a:solidFill>
                  <a:schemeClr val="tx1"/>
                </a:solidFill>
                <a:latin typeface="Times New Roman" pitchFamily="18" charset="0"/>
                <a:cs typeface="Times New Roman" pitchFamily="18" charset="0"/>
              </a:rPr>
              <a:t>рі</a:t>
            </a:r>
            <a:r>
              <a:rPr lang="ru-RU" sz="4000" dirty="0" smtClean="0">
                <a:solidFill>
                  <a:schemeClr val="tx1"/>
                </a:solidFill>
                <a:latin typeface="Times New Roman" pitchFamily="18" charset="0"/>
                <a:cs typeface="Times New Roman" pitchFamily="18" charset="0"/>
              </a:rPr>
              <a:t>, к.е. </a:t>
            </a:r>
            <a:endParaRPr lang="ru-RU" sz="4000" dirty="0">
              <a:solidFill>
                <a:schemeClr val="tx1"/>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142852"/>
            <a:ext cx="9144000" cy="2071702"/>
          </a:xfrm>
        </p:spPr>
        <p:txBody>
          <a:bodyPr>
            <a:normAutofit fontScale="40000" lnSpcReduction="20000"/>
          </a:bodyPr>
          <a:lstStyle/>
          <a:p>
            <a:pPr algn="just">
              <a:lnSpc>
                <a:spcPct val="120000"/>
              </a:lnSpc>
              <a:spcBef>
                <a:spcPts val="0"/>
              </a:spcBef>
            </a:pPr>
            <a:r>
              <a:rPr lang="ru-RU" sz="4200" dirty="0" smtClean="0">
                <a:solidFill>
                  <a:schemeClr val="tx1"/>
                </a:solidFill>
                <a:latin typeface="Times New Roman" pitchFamily="18" charset="0"/>
                <a:cs typeface="Times New Roman" pitchFamily="18" charset="0"/>
              </a:rPr>
              <a:t>     </a:t>
            </a:r>
            <a:r>
              <a:rPr lang="uk-UA" sz="5800" b="1" dirty="0" smtClean="0">
                <a:solidFill>
                  <a:schemeClr val="tx1"/>
                </a:solidFill>
                <a:latin typeface="Times New Roman" pitchFamily="18" charset="0"/>
                <a:cs typeface="Times New Roman" pitchFamily="18" charset="0"/>
              </a:rPr>
              <a:t>Білан жилкуватий </a:t>
            </a:r>
            <a:r>
              <a:rPr lang="ru-RU" sz="5800" dirty="0" smtClean="0">
                <a:solidFill>
                  <a:schemeClr val="tx1"/>
                </a:solidFill>
                <a:latin typeface="Times New Roman" pitchFamily="18" charset="0"/>
                <a:cs typeface="Times New Roman" pitchFamily="18" charset="0"/>
              </a:rPr>
              <a:t>— </a:t>
            </a:r>
            <a:r>
              <a:rPr lang="ru-RU" sz="5800" i="1" dirty="0" err="1" smtClean="0">
                <a:solidFill>
                  <a:schemeClr val="tx1"/>
                </a:solidFill>
                <a:latin typeface="Times New Roman" pitchFamily="18" charset="0"/>
                <a:cs typeface="Times New Roman" pitchFamily="18" charset="0"/>
              </a:rPr>
              <a:t>Аро</a:t>
            </a:r>
            <a:r>
              <a:rPr lang="en-US" sz="5800" i="1" dirty="0" smtClean="0">
                <a:solidFill>
                  <a:schemeClr val="tx1"/>
                </a:solidFill>
                <a:latin typeface="Times New Roman" pitchFamily="18" charset="0"/>
                <a:cs typeface="Times New Roman" pitchFamily="18" charset="0"/>
              </a:rPr>
              <a:t>r</a:t>
            </a:r>
            <a:r>
              <a:rPr lang="ru-RU" sz="5800" i="1" dirty="0" err="1" smtClean="0">
                <a:solidFill>
                  <a:schemeClr val="tx1"/>
                </a:solidFill>
                <a:latin typeface="Times New Roman" pitchFamily="18" charset="0"/>
                <a:cs typeface="Times New Roman" pitchFamily="18" charset="0"/>
              </a:rPr>
              <a:t>іа</a:t>
            </a:r>
            <a:r>
              <a:rPr lang="ru-RU" sz="5800" i="1" dirty="0" smtClean="0">
                <a:solidFill>
                  <a:schemeClr val="tx1"/>
                </a:solidFill>
                <a:latin typeface="Times New Roman" pitchFamily="18" charset="0"/>
                <a:cs typeface="Times New Roman" pitchFamily="18" charset="0"/>
              </a:rPr>
              <a:t> </a:t>
            </a:r>
            <a:r>
              <a:rPr lang="en-US" sz="5800" i="1" dirty="0" err="1" smtClean="0">
                <a:solidFill>
                  <a:schemeClr val="tx1"/>
                </a:solidFill>
                <a:latin typeface="Times New Roman" pitchFamily="18" charset="0"/>
                <a:cs typeface="Times New Roman" pitchFamily="18" charset="0"/>
              </a:rPr>
              <a:t>crataegi</a:t>
            </a:r>
            <a:r>
              <a:rPr lang="en-US" sz="5800" i="1" dirty="0" smtClean="0">
                <a:solidFill>
                  <a:schemeClr val="tx1"/>
                </a:solidFill>
                <a:latin typeface="Times New Roman" pitchFamily="18" charset="0"/>
                <a:cs typeface="Times New Roman" pitchFamily="18" charset="0"/>
              </a:rPr>
              <a:t> L. </a:t>
            </a:r>
            <a:r>
              <a:rPr lang="en-US" sz="5800" dirty="0" smtClean="0">
                <a:solidFill>
                  <a:schemeClr val="tx1"/>
                </a:solidFill>
                <a:latin typeface="Times New Roman" pitchFamily="18" charset="0"/>
                <a:cs typeface="Times New Roman" pitchFamily="18" charset="0"/>
              </a:rPr>
              <a:t>(</a:t>
            </a:r>
            <a:r>
              <a:rPr lang="ru-RU" sz="5800" dirty="0" smtClean="0">
                <a:solidFill>
                  <a:schemeClr val="tx1"/>
                </a:solidFill>
                <a:latin typeface="Times New Roman" pitchFamily="18" charset="0"/>
                <a:cs typeface="Times New Roman" pitchFamily="18" charset="0"/>
              </a:rPr>
              <a:t>ряд </a:t>
            </a:r>
            <a:r>
              <a:rPr lang="en-US" sz="5800" i="1" dirty="0" smtClean="0">
                <a:solidFill>
                  <a:schemeClr val="tx1"/>
                </a:solidFill>
                <a:latin typeface="Times New Roman" pitchFamily="18" charset="0"/>
                <a:cs typeface="Times New Roman" pitchFamily="18" charset="0"/>
              </a:rPr>
              <a:t>Lepidoptera,</a:t>
            </a:r>
            <a:r>
              <a:rPr lang="en-US" sz="5800" dirty="0" smtClean="0">
                <a:solidFill>
                  <a:schemeClr val="tx1"/>
                </a:solidFill>
                <a:latin typeface="Times New Roman" pitchFamily="18" charset="0"/>
                <a:cs typeface="Times New Roman" pitchFamily="18" charset="0"/>
              </a:rPr>
              <a:t> </a:t>
            </a:r>
            <a:r>
              <a:rPr lang="ru-RU" sz="5800" dirty="0" smtClean="0">
                <a:solidFill>
                  <a:schemeClr val="tx1"/>
                </a:solidFill>
                <a:latin typeface="Times New Roman" pitchFamily="18" charset="0"/>
                <a:cs typeface="Times New Roman" pitchFamily="18" charset="0"/>
              </a:rPr>
              <a:t>род. </a:t>
            </a:r>
            <a:r>
              <a:rPr lang="uk-UA" sz="5800" dirty="0" smtClean="0">
                <a:solidFill>
                  <a:schemeClr val="tx1"/>
                </a:solidFill>
                <a:latin typeface="Times New Roman" pitchFamily="18" charset="0"/>
                <a:cs typeface="Times New Roman" pitchFamily="18" charset="0"/>
              </a:rPr>
              <a:t>білани</a:t>
            </a:r>
            <a:r>
              <a:rPr lang="ru-RU" sz="5800" dirty="0" smtClean="0">
                <a:solidFill>
                  <a:schemeClr val="tx1"/>
                </a:solidFill>
                <a:latin typeface="Times New Roman" pitchFamily="18" charset="0"/>
                <a:cs typeface="Times New Roman" pitchFamily="18" charset="0"/>
              </a:rPr>
              <a:t> </a:t>
            </a:r>
            <a:r>
              <a:rPr lang="ru-RU" sz="5800" dirty="0" smtClean="0">
                <a:solidFill>
                  <a:schemeClr val="tx1"/>
                </a:solidFill>
                <a:latin typeface="Times New Roman" pitchFamily="18" charset="0"/>
                <a:cs typeface="Times New Roman" pitchFamily="18" charset="0"/>
              </a:rPr>
              <a:t>— </a:t>
            </a:r>
            <a:r>
              <a:rPr lang="en-US" sz="5800" i="1" dirty="0" err="1" smtClean="0">
                <a:solidFill>
                  <a:schemeClr val="tx1"/>
                </a:solidFill>
                <a:latin typeface="Times New Roman" pitchFamily="18" charset="0"/>
                <a:cs typeface="Times New Roman" pitchFamily="18" charset="0"/>
              </a:rPr>
              <a:t>Pieridae</a:t>
            </a:r>
            <a:r>
              <a:rPr lang="en-US" sz="5800" i="1" dirty="0" smtClean="0">
                <a:solidFill>
                  <a:schemeClr val="tx1"/>
                </a:solidFill>
                <a:latin typeface="Times New Roman" pitchFamily="18" charset="0"/>
                <a:cs typeface="Times New Roman" pitchFamily="18" charset="0"/>
              </a:rPr>
              <a:t>)</a:t>
            </a:r>
            <a:r>
              <a:rPr lang="en-US" sz="5800" dirty="0" smtClean="0">
                <a:solidFill>
                  <a:schemeClr val="tx1"/>
                </a:solidFill>
                <a:latin typeface="Times New Roman" pitchFamily="18" charset="0"/>
                <a:cs typeface="Times New Roman" pitchFamily="18" charset="0"/>
              </a:rPr>
              <a:t>. </a:t>
            </a:r>
            <a:r>
              <a:rPr lang="uk-UA" sz="5800" dirty="0" smtClean="0">
                <a:solidFill>
                  <a:schemeClr val="tx1"/>
                </a:solidFill>
                <a:latin typeface="Times New Roman" pitchFamily="18" charset="0"/>
                <a:cs typeface="Times New Roman" pitchFamily="18" charset="0"/>
              </a:rPr>
              <a:t>Поширений в Україні повсюдно, та найчисленніший на Поліссі, в Лісостепу, Карпатах та гірському Криму. Пошкоджує яблуню, грушу, сливу, вишню, черешню, терен, абрикос, айву, глід, черемху, кизильник, горобину та частину лісових порід</a:t>
            </a:r>
            <a:r>
              <a:rPr lang="ru-RU" sz="5800" dirty="0" smtClean="0">
                <a:solidFill>
                  <a:schemeClr val="tx1"/>
                </a:solidFill>
                <a:latin typeface="Times New Roman" pitchFamily="18" charset="0"/>
                <a:cs typeface="Times New Roman" pitchFamily="18" charset="0"/>
              </a:rPr>
              <a:t>.</a:t>
            </a:r>
            <a:endParaRPr lang="ru-RU" sz="5800" dirty="0" smtClean="0">
              <a:solidFill>
                <a:schemeClr val="tx1"/>
              </a:solidFill>
              <a:latin typeface="Times New Roman" pitchFamily="18" charset="0"/>
              <a:cs typeface="Times New Roman" pitchFamily="18" charset="0"/>
            </a:endParaRPr>
          </a:p>
        </p:txBody>
      </p:sp>
      <p:pic>
        <p:nvPicPr>
          <p:cNvPr id="7171" name="Picture 3" descr="D:\Лекции\ентомологія лекції\Лекції новий варіант по єнтомології\шкідники\былан жлкуватий.jpg"/>
          <p:cNvPicPr>
            <a:picLocks noChangeAspect="1" noChangeArrowheads="1"/>
          </p:cNvPicPr>
          <p:nvPr/>
        </p:nvPicPr>
        <p:blipFill>
          <a:blip r:embed="rId2"/>
          <a:srcRect/>
          <a:stretch>
            <a:fillRect/>
          </a:stretch>
        </p:blipFill>
        <p:spPr bwMode="auto">
          <a:xfrm>
            <a:off x="0" y="2143116"/>
            <a:ext cx="5500694" cy="4714884"/>
          </a:xfrm>
          <a:prstGeom prst="rect">
            <a:avLst/>
          </a:prstGeom>
          <a:noFill/>
        </p:spPr>
      </p:pic>
      <p:pic>
        <p:nvPicPr>
          <p:cNvPr id="7173" name="Picture 5" descr="D:\Лекции\ентомологія лекції\Лекції новий варіант по єнтомології\шкідники\билан жилкуватий 1.jpg"/>
          <p:cNvPicPr>
            <a:picLocks noChangeAspect="1" noChangeArrowheads="1"/>
          </p:cNvPicPr>
          <p:nvPr/>
        </p:nvPicPr>
        <p:blipFill>
          <a:blip r:embed="rId3"/>
          <a:srcRect/>
          <a:stretch>
            <a:fillRect/>
          </a:stretch>
        </p:blipFill>
        <p:spPr bwMode="auto">
          <a:xfrm>
            <a:off x="5143472" y="2143116"/>
            <a:ext cx="4000528" cy="4714884"/>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214290"/>
            <a:ext cx="9144000" cy="6643710"/>
          </a:xfrm>
        </p:spPr>
        <p:txBody>
          <a:bodyPr>
            <a:normAutofit fontScale="40000" lnSpcReduction="20000"/>
          </a:bodyPr>
          <a:lstStyle/>
          <a:p>
            <a:pPr algn="just">
              <a:lnSpc>
                <a:spcPct val="120000"/>
              </a:lnSpc>
              <a:spcBef>
                <a:spcPts val="0"/>
              </a:spcBef>
            </a:pPr>
            <a:r>
              <a:rPr lang="ru-RU" sz="5800" dirty="0" smtClean="0">
                <a:solidFill>
                  <a:schemeClr val="tx1"/>
                </a:solidFill>
                <a:latin typeface="Times New Roman" pitchFamily="18" charset="0"/>
                <a:cs typeface="Times New Roman" pitchFamily="18" charset="0"/>
              </a:rPr>
              <a:t>     </a:t>
            </a:r>
            <a:r>
              <a:rPr lang="uk-UA" sz="6500" dirty="0" smtClean="0">
                <a:solidFill>
                  <a:schemeClr val="tx1"/>
                </a:solidFill>
                <a:latin typeface="Times New Roman" pitchFamily="18" charset="0"/>
                <a:cs typeface="Times New Roman" pitchFamily="18" charset="0"/>
              </a:rPr>
              <a:t>Великий білий денний метелик із темними жилками на крилах, розмах - 70 мм. Яйця </a:t>
            </a:r>
            <a:r>
              <a:rPr lang="uk-UA" sz="6500" dirty="0" err="1" smtClean="0">
                <a:solidFill>
                  <a:schemeClr val="tx1"/>
                </a:solidFill>
                <a:latin typeface="Times New Roman" pitchFamily="18" charset="0"/>
                <a:cs typeface="Times New Roman" pitchFamily="18" charset="0"/>
              </a:rPr>
              <a:t>пляшкоподібні</a:t>
            </a:r>
            <a:r>
              <a:rPr lang="uk-UA" sz="6500" dirty="0" smtClean="0">
                <a:solidFill>
                  <a:schemeClr val="tx1"/>
                </a:solidFill>
                <a:latin typeface="Times New Roman" pitchFamily="18" charset="0"/>
                <a:cs typeface="Times New Roman" pitchFamily="18" charset="0"/>
              </a:rPr>
              <a:t>, завдовжки до 1,5 мм. Гусениці завдовжки до 50 мм, блискучі. Лялечка світло-сіра з зеленуватим або жовтуватим відтінком.</a:t>
            </a:r>
          </a:p>
          <a:p>
            <a:pPr algn="just">
              <a:lnSpc>
                <a:spcPct val="120000"/>
              </a:lnSpc>
              <a:spcBef>
                <a:spcPts val="0"/>
              </a:spcBef>
            </a:pPr>
            <a:r>
              <a:rPr lang="uk-UA" sz="6500" dirty="0" smtClean="0">
                <a:solidFill>
                  <a:schemeClr val="tx1"/>
                </a:solidFill>
                <a:latin typeface="Times New Roman" pitchFamily="18" charset="0"/>
                <a:cs typeface="Times New Roman" pitchFamily="18" charset="0"/>
              </a:rPr>
              <a:t>     Чисельність білана жилкуватого регулюють 72 види паразитів і хижаків. Найбільше значення мають паразитичні перетинчастокрилі (</a:t>
            </a:r>
            <a:r>
              <a:rPr lang="uk-UA" sz="6500" dirty="0" err="1" smtClean="0">
                <a:solidFill>
                  <a:schemeClr val="tx1"/>
                </a:solidFill>
                <a:latin typeface="Times New Roman" pitchFamily="18" charset="0"/>
                <a:cs typeface="Times New Roman" pitchFamily="18" charset="0"/>
              </a:rPr>
              <a:t>іхневмоніди</a:t>
            </a:r>
            <a:r>
              <a:rPr lang="uk-UA" sz="6500" dirty="0" smtClean="0">
                <a:solidFill>
                  <a:schemeClr val="tx1"/>
                </a:solidFill>
                <a:latin typeface="Times New Roman" pitchFamily="18" charset="0"/>
                <a:cs typeface="Times New Roman" pitchFamily="18" charset="0"/>
              </a:rPr>
              <a:t>, </a:t>
            </a:r>
            <a:r>
              <a:rPr lang="uk-UA" sz="6500" dirty="0" err="1" smtClean="0">
                <a:solidFill>
                  <a:schemeClr val="tx1"/>
                </a:solidFill>
                <a:latin typeface="Times New Roman" pitchFamily="18" charset="0"/>
                <a:cs typeface="Times New Roman" pitchFamily="18" charset="0"/>
              </a:rPr>
              <a:t>браконіди</a:t>
            </a:r>
            <a:r>
              <a:rPr lang="uk-UA" sz="6500" dirty="0" smtClean="0">
                <a:solidFill>
                  <a:schemeClr val="tx1"/>
                </a:solidFill>
                <a:latin typeface="Times New Roman" pitchFamily="18" charset="0"/>
                <a:cs typeface="Times New Roman" pitchFamily="18" charset="0"/>
              </a:rPr>
              <a:t>, </a:t>
            </a:r>
            <a:r>
              <a:rPr lang="uk-UA" sz="6500" dirty="0" err="1" smtClean="0">
                <a:solidFill>
                  <a:schemeClr val="tx1"/>
                </a:solidFill>
                <a:latin typeface="Times New Roman" pitchFamily="18" charset="0"/>
                <a:cs typeface="Times New Roman" pitchFamily="18" charset="0"/>
              </a:rPr>
              <a:t>хальциди</a:t>
            </a:r>
            <a:r>
              <a:rPr lang="uk-UA" sz="6500" dirty="0" smtClean="0">
                <a:solidFill>
                  <a:schemeClr val="tx1"/>
                </a:solidFill>
                <a:latin typeface="Times New Roman" pitchFamily="18" charset="0"/>
                <a:cs typeface="Times New Roman" pitchFamily="18" charset="0"/>
              </a:rPr>
              <a:t>), мухи-тахіни.</a:t>
            </a:r>
          </a:p>
          <a:p>
            <a:pPr algn="just">
              <a:lnSpc>
                <a:spcPct val="120000"/>
              </a:lnSpc>
              <a:spcBef>
                <a:spcPts val="0"/>
              </a:spcBef>
            </a:pPr>
            <a:r>
              <a:rPr lang="uk-UA" sz="6500" dirty="0" smtClean="0">
                <a:solidFill>
                  <a:schemeClr val="tx1"/>
                </a:solidFill>
                <a:latin typeface="Times New Roman" pitchFamily="18" charset="0"/>
                <a:cs typeface="Times New Roman" pitchFamily="18" charset="0"/>
              </a:rPr>
              <a:t>    ЕПШ білана жилкуватого — 1 зимове гніздо на 2 дм</a:t>
            </a:r>
            <a:r>
              <a:rPr lang="uk-UA" sz="6500" baseline="30000" dirty="0" smtClean="0">
                <a:solidFill>
                  <a:schemeClr val="tx1"/>
                </a:solidFill>
                <a:latin typeface="Times New Roman" pitchFamily="18" charset="0"/>
                <a:cs typeface="Times New Roman" pitchFamily="18" charset="0"/>
              </a:rPr>
              <a:t>3</a:t>
            </a:r>
            <a:r>
              <a:rPr lang="uk-UA" sz="6500" dirty="0" smtClean="0">
                <a:solidFill>
                  <a:schemeClr val="tx1"/>
                </a:solidFill>
                <a:latin typeface="Times New Roman" pitchFamily="18" charset="0"/>
                <a:cs typeface="Times New Roman" pitchFamily="18" charset="0"/>
              </a:rPr>
              <a:t> крони дерева до розпукування бруньок.</a:t>
            </a:r>
          </a:p>
          <a:p>
            <a:pPr algn="just">
              <a:lnSpc>
                <a:spcPct val="120000"/>
              </a:lnSpc>
              <a:spcBef>
                <a:spcPts val="0"/>
              </a:spcBef>
            </a:pPr>
            <a:r>
              <a:rPr lang="uk-UA" sz="6500" dirty="0" smtClean="0">
                <a:solidFill>
                  <a:schemeClr val="tx1"/>
                </a:solidFill>
                <a:latin typeface="Times New Roman" pitchFamily="18" charset="0"/>
                <a:cs typeface="Times New Roman" pitchFamily="18" charset="0"/>
              </a:rPr>
              <a:t>     </a:t>
            </a:r>
            <a:r>
              <a:rPr lang="uk-UA" sz="6500" dirty="0" smtClean="0">
                <a:solidFill>
                  <a:srgbClr val="C00000"/>
                </a:solidFill>
                <a:latin typeface="Times New Roman" pitchFamily="18" charset="0"/>
                <a:cs typeface="Times New Roman" pitchFamily="18" charset="0"/>
              </a:rPr>
              <a:t>Заходи захисту</a:t>
            </a:r>
            <a:r>
              <a:rPr lang="uk-UA" sz="6500" dirty="0" smtClean="0">
                <a:solidFill>
                  <a:schemeClr val="tx1"/>
                </a:solidFill>
                <a:latin typeface="Times New Roman" pitchFamily="18" charset="0"/>
                <a:cs typeface="Times New Roman" pitchFamily="18" charset="0"/>
              </a:rPr>
              <a:t>. Збирання й спалювання зимових гнізд в осінньо-зимовий період. Приваблювання в сади комахоїдних птахів. Обприскування плодових дерев проти гусениць, що перезимували, а в разі потреби і влітку в період масового їх виплодження </a:t>
            </a:r>
            <a:r>
              <a:rPr lang="ru-RU" sz="6500" dirty="0" err="1" smtClean="0">
                <a:solidFill>
                  <a:schemeClr val="tx1"/>
                </a:solidFill>
                <a:latin typeface="Times New Roman" pitchFamily="18" charset="0"/>
                <a:cs typeface="Times New Roman" pitchFamily="18" charset="0"/>
              </a:rPr>
              <a:t>Золоном</a:t>
            </a:r>
            <a:r>
              <a:rPr lang="ru-RU" sz="6500" dirty="0" smtClean="0">
                <a:solidFill>
                  <a:schemeClr val="tx1"/>
                </a:solidFill>
                <a:latin typeface="Times New Roman" pitchFamily="18" charset="0"/>
                <a:cs typeface="Times New Roman" pitchFamily="18" charset="0"/>
              </a:rPr>
              <a:t>, к.е., Б</a:t>
            </a:r>
            <a:r>
              <a:rPr lang="en-US" sz="6500" dirty="0" smtClean="0">
                <a:solidFill>
                  <a:schemeClr val="tx1"/>
                </a:solidFill>
                <a:latin typeface="Times New Roman" pitchFamily="18" charset="0"/>
                <a:cs typeface="Times New Roman" pitchFamily="18" charset="0"/>
              </a:rPr>
              <a:t>l-58 </a:t>
            </a:r>
            <a:r>
              <a:rPr lang="ru-RU" sz="6500" dirty="0" err="1" smtClean="0">
                <a:solidFill>
                  <a:schemeClr val="tx1"/>
                </a:solidFill>
                <a:latin typeface="Times New Roman" pitchFamily="18" charset="0"/>
                <a:cs typeface="Times New Roman" pitchFamily="18" charset="0"/>
              </a:rPr>
              <a:t>Новим</a:t>
            </a:r>
            <a:r>
              <a:rPr lang="ru-RU" sz="6500" dirty="0" smtClean="0">
                <a:solidFill>
                  <a:schemeClr val="tx1"/>
                </a:solidFill>
                <a:latin typeface="Times New Roman" pitchFamily="18" charset="0"/>
                <a:cs typeface="Times New Roman" pitchFamily="18" charset="0"/>
              </a:rPr>
              <a:t>, к.е., </a:t>
            </a:r>
            <a:r>
              <a:rPr lang="ru-RU" sz="6500" dirty="0" err="1" smtClean="0">
                <a:solidFill>
                  <a:schemeClr val="tx1"/>
                </a:solidFill>
                <a:latin typeface="Times New Roman" pitchFamily="18" charset="0"/>
                <a:cs typeface="Times New Roman" pitchFamily="18" charset="0"/>
              </a:rPr>
              <a:t>Пірінексом</a:t>
            </a:r>
            <a:r>
              <a:rPr lang="ru-RU" sz="6500" dirty="0" smtClean="0">
                <a:solidFill>
                  <a:schemeClr val="tx1"/>
                </a:solidFill>
                <a:latin typeface="Times New Roman" pitchFamily="18" charset="0"/>
                <a:cs typeface="Times New Roman" pitchFamily="18" charset="0"/>
              </a:rPr>
              <a:t>, </a:t>
            </a:r>
            <a:r>
              <a:rPr lang="ru-RU" sz="6500" dirty="0" err="1" smtClean="0">
                <a:solidFill>
                  <a:schemeClr val="tx1"/>
                </a:solidFill>
                <a:latin typeface="Times New Roman" pitchFamily="18" charset="0"/>
                <a:cs typeface="Times New Roman" pitchFamily="18" charset="0"/>
              </a:rPr>
              <a:t>мк.с</a:t>
            </a:r>
            <a:r>
              <a:rPr lang="ru-RU" sz="6500" dirty="0" smtClean="0">
                <a:solidFill>
                  <a:schemeClr val="tx1"/>
                </a:solidFill>
                <a:latin typeface="Times New Roman" pitchFamily="18" charset="0"/>
                <a:cs typeface="Times New Roman" pitchFamily="18" charset="0"/>
              </a:rPr>
              <a:t>.</a:t>
            </a:r>
            <a:endParaRPr lang="ru-RU" sz="6500" dirty="0">
              <a:solidFill>
                <a:schemeClr val="tx1"/>
              </a:solidFill>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Autofit/>
          </a:bodyPr>
          <a:lstStyle/>
          <a:p>
            <a:pPr algn="just">
              <a:spcBef>
                <a:spcPts val="0"/>
              </a:spcBef>
            </a:pPr>
            <a:r>
              <a:rPr lang="ru-RU" sz="1900" b="1" dirty="0" smtClean="0">
                <a:solidFill>
                  <a:schemeClr val="tx1"/>
                </a:solidFill>
                <a:latin typeface="Times New Roman" pitchFamily="18" charset="0"/>
                <a:cs typeface="Times New Roman" pitchFamily="18" charset="0"/>
              </a:rPr>
              <a:t>         </a:t>
            </a:r>
            <a:r>
              <a:rPr lang="uk-UA" sz="2100" b="1" dirty="0" smtClean="0">
                <a:solidFill>
                  <a:schemeClr val="tx1"/>
                </a:solidFill>
                <a:latin typeface="Times New Roman" pitchFamily="18" charset="0"/>
                <a:cs typeface="Times New Roman" pitchFamily="18" charset="0"/>
              </a:rPr>
              <a:t>Кільчастий шовкопряд </a:t>
            </a:r>
            <a:r>
              <a:rPr lang="ru-RU" sz="2100" dirty="0" smtClean="0">
                <a:solidFill>
                  <a:schemeClr val="tx1"/>
                </a:solidFill>
                <a:latin typeface="Times New Roman" pitchFamily="18" charset="0"/>
                <a:cs typeface="Times New Roman" pitchFamily="18" charset="0"/>
              </a:rPr>
              <a:t>— </a:t>
            </a:r>
            <a:r>
              <a:rPr lang="en-US" sz="2100" i="1" dirty="0" err="1" smtClean="0">
                <a:solidFill>
                  <a:schemeClr val="tx1"/>
                </a:solidFill>
                <a:latin typeface="Times New Roman" pitchFamily="18" charset="0"/>
                <a:cs typeface="Times New Roman" pitchFamily="18" charset="0"/>
              </a:rPr>
              <a:t>Malacosoma</a:t>
            </a:r>
            <a:r>
              <a:rPr lang="en-US" sz="2100" i="1" dirty="0" smtClean="0">
                <a:solidFill>
                  <a:schemeClr val="tx1"/>
                </a:solidFill>
                <a:latin typeface="Times New Roman" pitchFamily="18" charset="0"/>
                <a:cs typeface="Times New Roman" pitchFamily="18" charset="0"/>
              </a:rPr>
              <a:t> </a:t>
            </a:r>
            <a:r>
              <a:rPr lang="en-US" sz="2100" i="1" dirty="0" err="1" smtClean="0">
                <a:solidFill>
                  <a:schemeClr val="tx1"/>
                </a:solidFill>
                <a:latin typeface="Times New Roman" pitchFamily="18" charset="0"/>
                <a:cs typeface="Times New Roman" pitchFamily="18" charset="0"/>
              </a:rPr>
              <a:t>neustria</a:t>
            </a:r>
            <a:r>
              <a:rPr lang="en-US" sz="2100" i="1" dirty="0" smtClean="0">
                <a:solidFill>
                  <a:schemeClr val="tx1"/>
                </a:solidFill>
                <a:latin typeface="Times New Roman" pitchFamily="18" charset="0"/>
                <a:cs typeface="Times New Roman" pitchFamily="18" charset="0"/>
              </a:rPr>
              <a:t> L. </a:t>
            </a:r>
            <a:r>
              <a:rPr lang="en-US" sz="2100" dirty="0" smtClean="0">
                <a:solidFill>
                  <a:schemeClr val="tx1"/>
                </a:solidFill>
                <a:latin typeface="Times New Roman" pitchFamily="18" charset="0"/>
                <a:cs typeface="Times New Roman" pitchFamily="18" charset="0"/>
              </a:rPr>
              <a:t>(</a:t>
            </a:r>
            <a:r>
              <a:rPr lang="ru-RU" sz="2100" dirty="0" smtClean="0">
                <a:solidFill>
                  <a:schemeClr val="tx1"/>
                </a:solidFill>
                <a:latin typeface="Times New Roman" pitchFamily="18" charset="0"/>
                <a:cs typeface="Times New Roman" pitchFamily="18" charset="0"/>
              </a:rPr>
              <a:t>ряд </a:t>
            </a:r>
            <a:r>
              <a:rPr lang="en-US" sz="2100" i="1" dirty="0" smtClean="0">
                <a:solidFill>
                  <a:schemeClr val="tx1"/>
                </a:solidFill>
                <a:latin typeface="Times New Roman" pitchFamily="18" charset="0"/>
                <a:cs typeface="Times New Roman" pitchFamily="18" charset="0"/>
              </a:rPr>
              <a:t>Lepidoptera,</a:t>
            </a:r>
            <a:r>
              <a:rPr lang="en-US"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род. </a:t>
            </a:r>
            <a:r>
              <a:rPr lang="uk-UA" sz="2100" dirty="0" smtClean="0">
                <a:solidFill>
                  <a:schemeClr val="tx1"/>
                </a:solidFill>
                <a:latin typeface="Times New Roman" pitchFamily="18" charset="0"/>
                <a:cs typeface="Times New Roman" pitchFamily="18" charset="0"/>
              </a:rPr>
              <a:t>коконопряди</a:t>
            </a:r>
            <a:r>
              <a:rPr lang="ru-RU"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 </a:t>
            </a:r>
            <a:r>
              <a:rPr lang="en-US" sz="2100" i="1" dirty="0" smtClean="0">
                <a:solidFill>
                  <a:schemeClr val="tx1"/>
                </a:solidFill>
                <a:latin typeface="Times New Roman" pitchFamily="18" charset="0"/>
                <a:cs typeface="Times New Roman" pitchFamily="18" charset="0"/>
              </a:rPr>
              <a:t>Las</a:t>
            </a:r>
            <a:r>
              <a:rPr lang="ru-RU" sz="2100" i="1" dirty="0" err="1" smtClean="0">
                <a:solidFill>
                  <a:schemeClr val="tx1"/>
                </a:solidFill>
                <a:latin typeface="Times New Roman" pitchFamily="18" charset="0"/>
                <a:cs typeface="Times New Roman" pitchFamily="18" charset="0"/>
              </a:rPr>
              <a:t>іос</a:t>
            </a:r>
            <a:r>
              <a:rPr lang="en-US" sz="2100" i="1" dirty="0" err="1" smtClean="0">
                <a:solidFill>
                  <a:schemeClr val="tx1"/>
                </a:solidFill>
                <a:latin typeface="Times New Roman" pitchFamily="18" charset="0"/>
                <a:cs typeface="Times New Roman" pitchFamily="18" charset="0"/>
              </a:rPr>
              <a:t>ampida</a:t>
            </a:r>
            <a:r>
              <a:rPr lang="ru-RU" sz="2100" i="1" dirty="0" smtClean="0">
                <a:solidFill>
                  <a:schemeClr val="tx1"/>
                </a:solidFill>
                <a:latin typeface="Times New Roman" pitchFamily="18" charset="0"/>
                <a:cs typeface="Times New Roman" pitchFamily="18" charset="0"/>
              </a:rPr>
              <a:t>е</a:t>
            </a:r>
            <a:r>
              <a:rPr lang="ru-RU" sz="2100" dirty="0" smtClean="0">
                <a:solidFill>
                  <a:schemeClr val="tx1"/>
                </a:solidFill>
                <a:latin typeface="Times New Roman" pitchFamily="18" charset="0"/>
                <a:cs typeface="Times New Roman" pitchFamily="18" charset="0"/>
              </a:rPr>
              <a:t>). </a:t>
            </a:r>
            <a:r>
              <a:rPr lang="uk-UA" sz="2100" dirty="0" smtClean="0">
                <a:solidFill>
                  <a:schemeClr val="tx1"/>
                </a:solidFill>
                <a:latin typeface="Times New Roman" pitchFamily="18" charset="0"/>
                <a:cs typeface="Times New Roman" pitchFamily="18" charset="0"/>
              </a:rPr>
              <a:t>Поширений в Україні повсюдно. Пошкоджує всі плодові й різні лісові породи — дуба, березу, вербу тощо, віддає перевагу яблуні й дубу.</a:t>
            </a: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uk-UA" sz="1900" dirty="0" smtClean="0">
              <a:solidFill>
                <a:schemeClr val="tx1"/>
              </a:solidFill>
              <a:latin typeface="Times New Roman" pitchFamily="18" charset="0"/>
              <a:cs typeface="Times New Roman" pitchFamily="18" charset="0"/>
            </a:endParaRPr>
          </a:p>
          <a:p>
            <a:pPr algn="just">
              <a:spcBef>
                <a:spcPts val="0"/>
              </a:spcBef>
            </a:pPr>
            <a:endParaRPr lang="ru-RU" sz="1900" dirty="0" smtClean="0">
              <a:solidFill>
                <a:schemeClr val="tx1"/>
              </a:solidFill>
              <a:latin typeface="Times New Roman" pitchFamily="18" charset="0"/>
              <a:cs typeface="Times New Roman" pitchFamily="18" charset="0"/>
            </a:endParaRPr>
          </a:p>
          <a:p>
            <a:pPr algn="just">
              <a:spcBef>
                <a:spcPts val="0"/>
              </a:spcBef>
            </a:pPr>
            <a:r>
              <a:rPr lang="ru-RU" sz="19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 </a:t>
            </a:r>
            <a:r>
              <a:rPr lang="uk-UA" sz="2000" dirty="0" smtClean="0">
                <a:solidFill>
                  <a:schemeClr val="tx1"/>
                </a:solidFill>
                <a:latin typeface="Times New Roman" pitchFamily="18" charset="0"/>
                <a:cs typeface="Times New Roman" pitchFamily="18" charset="0"/>
              </a:rPr>
              <a:t>Метелик із розмахом крил 32–40 мм. Передні крила жовто-коричнюватого кольору з 2-ма поперечними смугами. Задні крила світліші. Тіло товсте, густо вкрите жовтуватими волосками. Вусики у самців гребінчасті, у самиць щетинкоподібні. </a:t>
            </a:r>
          </a:p>
          <a:p>
            <a:pPr algn="just">
              <a:spcBef>
                <a:spcPts val="0"/>
              </a:spcBef>
            </a:pPr>
            <a:r>
              <a:rPr lang="uk-UA" sz="2000" dirty="0" smtClean="0">
                <a:solidFill>
                  <a:schemeClr val="tx1"/>
                </a:solidFill>
                <a:latin typeface="Times New Roman" pitchFamily="18" charset="0"/>
                <a:cs typeface="Times New Roman" pitchFamily="18" charset="0"/>
              </a:rPr>
              <a:t>     Яйце циліндричне, свинцево-сірого забарвлення з твердою оболонкою. Гусениця до 55 мм, з широкими голубими смугами по боках. Лялечка бурувато-чорна, вкрита рідкими рудими волосками, в щільному білому павутинному коконі.</a:t>
            </a:r>
          </a:p>
          <a:p>
            <a:pPr algn="just">
              <a:spcBef>
                <a:spcPts val="0"/>
              </a:spcBef>
            </a:pPr>
            <a:r>
              <a:rPr lang="ru-RU" sz="2000" dirty="0" smtClean="0">
                <a:solidFill>
                  <a:schemeClr val="tx1"/>
                </a:solidFill>
                <a:latin typeface="Times New Roman" pitchFamily="18" charset="0"/>
                <a:cs typeface="Times New Roman" pitchFamily="18" charset="0"/>
              </a:rPr>
              <a:t>   </a:t>
            </a:r>
            <a:endParaRPr lang="ru-RU" sz="2000" dirty="0">
              <a:solidFill>
                <a:schemeClr val="tx1"/>
              </a:solidFill>
              <a:latin typeface="Times New Roman" pitchFamily="18" charset="0"/>
              <a:cs typeface="Times New Roman" pitchFamily="18" charset="0"/>
            </a:endParaRPr>
          </a:p>
        </p:txBody>
      </p:sp>
      <p:pic>
        <p:nvPicPr>
          <p:cNvPr id="6146" name="Picture 2" descr="D:\Лекции\ентомологія лекції\Лекції новий варіант по єнтомології\шкідники\кыльчастий шовкопряд 1.jpg"/>
          <p:cNvPicPr>
            <a:picLocks noChangeAspect="1" noChangeArrowheads="1"/>
          </p:cNvPicPr>
          <p:nvPr/>
        </p:nvPicPr>
        <p:blipFill>
          <a:blip r:embed="rId2"/>
          <a:srcRect/>
          <a:stretch>
            <a:fillRect/>
          </a:stretch>
        </p:blipFill>
        <p:spPr bwMode="auto">
          <a:xfrm>
            <a:off x="0" y="1357298"/>
            <a:ext cx="4000496" cy="2857520"/>
          </a:xfrm>
          <a:prstGeom prst="rect">
            <a:avLst/>
          </a:prstGeom>
          <a:noFill/>
        </p:spPr>
      </p:pic>
      <p:pic>
        <p:nvPicPr>
          <p:cNvPr id="6147" name="Picture 3" descr="D:\Лекции\ентомологія лекції\Лекції новий варіант по єнтомології\шкідники\кыльчастий шовкопряд.jpg"/>
          <p:cNvPicPr>
            <a:picLocks noChangeAspect="1" noChangeArrowheads="1"/>
          </p:cNvPicPr>
          <p:nvPr/>
        </p:nvPicPr>
        <p:blipFill>
          <a:blip r:embed="rId3"/>
          <a:srcRect/>
          <a:stretch>
            <a:fillRect/>
          </a:stretch>
        </p:blipFill>
        <p:spPr bwMode="auto">
          <a:xfrm>
            <a:off x="4030570" y="1357298"/>
            <a:ext cx="5113430" cy="285752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214290"/>
            <a:ext cx="9144000" cy="6643710"/>
          </a:xfrm>
        </p:spPr>
        <p:txBody>
          <a:bodyPr>
            <a:noAutofit/>
          </a:bodyPr>
          <a:lstStyle/>
          <a:p>
            <a:pPr algn="just">
              <a:spcBef>
                <a:spcPts val="0"/>
              </a:spcBef>
            </a:pPr>
            <a:r>
              <a:rPr lang="ru-RU" sz="2300" dirty="0" smtClean="0">
                <a:solidFill>
                  <a:schemeClr val="tx1"/>
                </a:solidFill>
                <a:latin typeface="Times New Roman" pitchFamily="18" charset="0"/>
                <a:cs typeface="Times New Roman" pitchFamily="18" charset="0"/>
              </a:rPr>
              <a:t>        </a:t>
            </a:r>
            <a:r>
              <a:rPr lang="uk-UA" sz="2400" dirty="0" smtClean="0">
                <a:solidFill>
                  <a:schemeClr val="tx1"/>
                </a:solidFill>
                <a:latin typeface="Times New Roman" pitchFamily="18" charset="0"/>
                <a:cs typeface="Times New Roman" pitchFamily="18" charset="0"/>
              </a:rPr>
              <a:t>Відомо 96 видів ентомофагів кільчастого шовкопряда, з яких 18 паразитують у яйцях і 78 — у гусеницях і лялечках. Це 15 видів їздців, 31 — </a:t>
            </a:r>
            <a:r>
              <a:rPr lang="uk-UA" sz="2400" dirty="0" err="1" smtClean="0">
                <a:solidFill>
                  <a:schemeClr val="tx1"/>
                </a:solidFill>
                <a:latin typeface="Times New Roman" pitchFamily="18" charset="0"/>
                <a:cs typeface="Times New Roman" pitchFamily="18" charset="0"/>
              </a:rPr>
              <a:t>іхневмонід</a:t>
            </a:r>
            <a:r>
              <a:rPr lang="uk-UA" sz="2400" dirty="0" smtClean="0">
                <a:solidFill>
                  <a:schemeClr val="tx1"/>
                </a:solidFill>
                <a:latin typeface="Times New Roman" pitchFamily="18" charset="0"/>
                <a:cs typeface="Times New Roman" pitchFamily="18" charset="0"/>
              </a:rPr>
              <a:t>, 24 види тахін і 8 — з інших родин та родів</a:t>
            </a:r>
            <a:r>
              <a:rPr lang="ru-RU" sz="2400" dirty="0" smtClean="0">
                <a:solidFill>
                  <a:schemeClr val="tx1"/>
                </a:solidFill>
                <a:latin typeface="Times New Roman" pitchFamily="18" charset="0"/>
                <a:cs typeface="Times New Roman" pitchFamily="18" charset="0"/>
              </a:rPr>
              <a:t>. </a:t>
            </a:r>
            <a:r>
              <a:rPr lang="uk-UA" sz="2400" dirty="0" smtClean="0">
                <a:solidFill>
                  <a:schemeClr val="tx1"/>
                </a:solidFill>
                <a:latin typeface="Times New Roman" pitchFamily="18" charset="0"/>
                <a:cs typeface="Times New Roman" pitchFamily="18" charset="0"/>
              </a:rPr>
              <a:t>Ефективний спеціалізований паразит — яйцеїд</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гладкуватий</a:t>
            </a:r>
            <a:r>
              <a:rPr lang="ru-RU" sz="2400" dirty="0" smtClean="0">
                <a:solidFill>
                  <a:schemeClr val="tx1"/>
                </a:solidFill>
                <a:latin typeface="Times New Roman" pitchFamily="18" charset="0"/>
                <a:cs typeface="Times New Roman" pitchFamily="18" charset="0"/>
              </a:rPr>
              <a:t> теленомус</a:t>
            </a:r>
            <a:r>
              <a:rPr lang="en-US" sz="2400" dirty="0" smtClean="0">
                <a:solidFill>
                  <a:schemeClr val="tx1"/>
                </a:solidFill>
                <a:latin typeface="Times New Roman" pitchFamily="18" charset="0"/>
                <a:cs typeface="Times New Roman" pitchFamily="18" charset="0"/>
              </a:rPr>
              <a:t>. </a:t>
            </a:r>
            <a:r>
              <a:rPr lang="uk-UA" sz="2400" dirty="0" smtClean="0">
                <a:solidFill>
                  <a:schemeClr val="tx1"/>
                </a:solidFill>
                <a:latin typeface="Times New Roman" pitchFamily="18" charset="0"/>
                <a:cs typeface="Times New Roman" pitchFamily="18" charset="0"/>
              </a:rPr>
              <a:t>Шкідника також уражують бактеріальні й вірусні хвороби. </a:t>
            </a:r>
          </a:p>
          <a:p>
            <a:pPr algn="just">
              <a:spcBef>
                <a:spcPts val="0"/>
              </a:spcBef>
            </a:pPr>
            <a:r>
              <a:rPr lang="ru-RU" sz="2400" dirty="0" smtClean="0">
                <a:solidFill>
                  <a:schemeClr val="tx1"/>
                </a:solidFill>
                <a:latin typeface="Times New Roman" pitchFamily="18" charset="0"/>
                <a:cs typeface="Times New Roman" pitchFamily="18" charset="0"/>
              </a:rPr>
              <a:t>       </a:t>
            </a:r>
            <a:r>
              <a:rPr lang="ru-RU" sz="2400" dirty="0" smtClean="0">
                <a:solidFill>
                  <a:schemeClr val="tx1"/>
                </a:solidFill>
                <a:latin typeface="Times New Roman" pitchFamily="18" charset="0"/>
                <a:cs typeface="Times New Roman" pitchFamily="18" charset="0"/>
              </a:rPr>
              <a:t>ЕПШ </a:t>
            </a:r>
            <a:r>
              <a:rPr lang="uk-UA" sz="2400" dirty="0" smtClean="0">
                <a:solidFill>
                  <a:schemeClr val="tx1"/>
                </a:solidFill>
                <a:latin typeface="Times New Roman" pitchFamily="18" charset="0"/>
                <a:cs typeface="Times New Roman" pitchFamily="18" charset="0"/>
              </a:rPr>
              <a:t>кільчастого шовкопряда — 0,3 яйцекладки на 1 дерево до розпукування бруньок; 10% пошкоджених гусеницями листків.</a:t>
            </a:r>
          </a:p>
          <a:p>
            <a:pPr algn="just">
              <a:spcBef>
                <a:spcPts val="0"/>
              </a:spcBef>
            </a:pPr>
            <a:r>
              <a:rPr lang="uk-UA" sz="2400" dirty="0" smtClean="0">
                <a:solidFill>
                  <a:schemeClr val="tx1"/>
                </a:solidFill>
                <a:latin typeface="Times New Roman" pitchFamily="18" charset="0"/>
                <a:cs typeface="Times New Roman" pitchFamily="18" charset="0"/>
              </a:rPr>
              <a:t>      </a:t>
            </a:r>
            <a:r>
              <a:rPr lang="uk-UA" sz="2400" dirty="0" smtClean="0">
                <a:solidFill>
                  <a:srgbClr val="C00000"/>
                </a:solidFill>
                <a:latin typeface="Times New Roman" pitchFamily="18" charset="0"/>
                <a:cs typeface="Times New Roman" pitchFamily="18" charset="0"/>
              </a:rPr>
              <a:t>Заходи захисту. </a:t>
            </a:r>
            <a:r>
              <a:rPr lang="uk-UA" sz="2400" b="1" dirty="0" smtClean="0">
                <a:solidFill>
                  <a:schemeClr val="tx1"/>
                </a:solidFill>
                <a:latin typeface="Times New Roman" pitchFamily="18" charset="0"/>
                <a:cs typeface="Times New Roman" pitchFamily="18" charset="0"/>
              </a:rPr>
              <a:t>Біологічні</a:t>
            </a:r>
            <a:r>
              <a:rPr lang="uk-UA" sz="2400" dirty="0" smtClean="0">
                <a:solidFill>
                  <a:schemeClr val="tx1"/>
                </a:solidFill>
                <a:latin typeface="Times New Roman" pitchFamily="18" charset="0"/>
                <a:cs typeface="Times New Roman" pitchFamily="18" charset="0"/>
              </a:rPr>
              <a:t>. Зрізування гілочок із яйцекладками шкідника, зв’язування їх у пучки й зберігання до весни підвішеними під дахом. Навесні після виплодження й загибелі молодих гусениць від голоду пучки з кладками яєць вивільняють від павутини й розвішують з північного боку дерев для вильоту теленомусів. </a:t>
            </a:r>
            <a:r>
              <a:rPr lang="uk-UA" sz="2400" b="1" dirty="0" smtClean="0">
                <a:solidFill>
                  <a:schemeClr val="tx1"/>
                </a:solidFill>
                <a:latin typeface="Times New Roman" pitchFamily="18" charset="0"/>
                <a:cs typeface="Times New Roman" pitchFamily="18" charset="0"/>
              </a:rPr>
              <a:t>Хімічні</a:t>
            </a:r>
            <a:r>
              <a:rPr lang="uk-UA" sz="2400" dirty="0" smtClean="0">
                <a:solidFill>
                  <a:schemeClr val="tx1"/>
                </a:solidFill>
                <a:latin typeface="Times New Roman" pitchFamily="18" charset="0"/>
                <a:cs typeface="Times New Roman" pitchFamily="18" charset="0"/>
              </a:rPr>
              <a:t>. Для знищення гусениць перед цвітінням плодових дерев обприскування інсектицидами </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Золоном</a:t>
            </a:r>
            <a:r>
              <a:rPr lang="ru-RU" sz="2400" dirty="0" smtClean="0">
                <a:solidFill>
                  <a:schemeClr val="tx1"/>
                </a:solidFill>
                <a:latin typeface="Times New Roman" pitchFamily="18" charset="0"/>
                <a:cs typeface="Times New Roman" pitchFamily="18" charset="0"/>
              </a:rPr>
              <a:t> 35, к.е., БІ-58 </a:t>
            </a:r>
            <a:r>
              <a:rPr lang="uk-UA" sz="2400" dirty="0" smtClean="0">
                <a:solidFill>
                  <a:schemeClr val="tx1"/>
                </a:solidFill>
                <a:latin typeface="Times New Roman" pitchFamily="18" charset="0"/>
                <a:cs typeface="Times New Roman" pitchFamily="18" charset="0"/>
              </a:rPr>
              <a:t>Новим</a:t>
            </a:r>
            <a:r>
              <a:rPr lang="ru-RU" sz="2400" dirty="0" smtClean="0">
                <a:solidFill>
                  <a:schemeClr val="tx1"/>
                </a:solidFill>
                <a:latin typeface="Times New Roman" pitchFamily="18" charset="0"/>
                <a:cs typeface="Times New Roman" pitchFamily="18" charset="0"/>
              </a:rPr>
              <a:t>, </a:t>
            </a:r>
            <a:r>
              <a:rPr lang="ru-RU" sz="2400" dirty="0" smtClean="0">
                <a:solidFill>
                  <a:schemeClr val="tx1"/>
                </a:solidFill>
                <a:latin typeface="Times New Roman" pitchFamily="18" charset="0"/>
                <a:cs typeface="Times New Roman" pitchFamily="18" charset="0"/>
              </a:rPr>
              <a:t>к.е., </a:t>
            </a:r>
            <a:r>
              <a:rPr lang="ru-RU" sz="2400" dirty="0" err="1" smtClean="0">
                <a:solidFill>
                  <a:schemeClr val="tx1"/>
                </a:solidFill>
                <a:latin typeface="Times New Roman" pitchFamily="18" charset="0"/>
                <a:cs typeface="Times New Roman" pitchFamily="18" charset="0"/>
              </a:rPr>
              <a:t>Пірінексом</a:t>
            </a:r>
            <a:r>
              <a:rPr lang="ru-RU" sz="2400" dirty="0" smtClean="0">
                <a:solidFill>
                  <a:schemeClr val="tx1"/>
                </a:solidFill>
                <a:latin typeface="Times New Roman" pitchFamily="18" charset="0"/>
                <a:cs typeface="Times New Roman" pitchFamily="18" charset="0"/>
              </a:rPr>
              <a:t> 25, </a:t>
            </a:r>
            <a:r>
              <a:rPr lang="ru-RU" sz="2400" dirty="0" err="1" smtClean="0">
                <a:solidFill>
                  <a:schemeClr val="tx1"/>
                </a:solidFill>
                <a:latin typeface="Times New Roman" pitchFamily="18" charset="0"/>
                <a:cs typeface="Times New Roman" pitchFamily="18" charset="0"/>
              </a:rPr>
              <a:t>мк.с</a:t>
            </a:r>
            <a:r>
              <a:rPr lang="ru-RU"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Лекции\ентомологія лекції\Лекції новий варіант по єнтомології\шкідники\зимовий пядун.jpg"/>
          <p:cNvPicPr>
            <a:picLocks noChangeAspect="1" noChangeArrowheads="1"/>
          </p:cNvPicPr>
          <p:nvPr/>
        </p:nvPicPr>
        <p:blipFill>
          <a:blip r:embed="rId2"/>
          <a:srcRect/>
          <a:stretch>
            <a:fillRect/>
          </a:stretch>
        </p:blipFill>
        <p:spPr bwMode="auto">
          <a:xfrm>
            <a:off x="0" y="0"/>
            <a:ext cx="3786182" cy="3286124"/>
          </a:xfrm>
          <a:prstGeom prst="rect">
            <a:avLst/>
          </a:prstGeom>
          <a:noFill/>
        </p:spPr>
      </p:pic>
      <p:sp>
        <p:nvSpPr>
          <p:cNvPr id="3" name="Подзаголовок 2"/>
          <p:cNvSpPr>
            <a:spLocks noGrp="1"/>
          </p:cNvSpPr>
          <p:nvPr>
            <p:ph type="subTitle" idx="1"/>
          </p:nvPr>
        </p:nvSpPr>
        <p:spPr>
          <a:xfrm>
            <a:off x="0" y="3214686"/>
            <a:ext cx="9144000" cy="3643314"/>
          </a:xfrm>
        </p:spPr>
        <p:txBody>
          <a:bodyPr>
            <a:normAutofit fontScale="25000" lnSpcReduction="20000"/>
          </a:bodyPr>
          <a:lstStyle/>
          <a:p>
            <a:pPr algn="just">
              <a:lnSpc>
                <a:spcPct val="120000"/>
              </a:lnSpc>
              <a:spcBef>
                <a:spcPts val="0"/>
              </a:spcBef>
            </a:pPr>
            <a:r>
              <a:rPr lang="ru-RU" sz="7600" dirty="0" smtClean="0">
                <a:solidFill>
                  <a:schemeClr val="tx1"/>
                </a:solidFill>
                <a:latin typeface="Times New Roman" pitchFamily="18" charset="0"/>
                <a:cs typeface="Times New Roman" pitchFamily="18" charset="0"/>
              </a:rPr>
              <a:t>    </a:t>
            </a:r>
            <a:r>
              <a:rPr lang="uk-UA" sz="8400" dirty="0" smtClean="0">
                <a:solidFill>
                  <a:schemeClr val="tx1"/>
                </a:solidFill>
                <a:latin typeface="Times New Roman" pitchFamily="18" charset="0"/>
                <a:cs typeface="Times New Roman" pitchFamily="18" charset="0"/>
              </a:rPr>
              <a:t>Гусениця останнього віку завдовжки 25–28 мм, жовтувато-зелена, з темною поздовжньою лінією на спині, голова світло-бура. Лялечка світло-коричнева, з роздвоєним шипиком на задньому кінці, в земляному коконі.</a:t>
            </a:r>
          </a:p>
          <a:p>
            <a:pPr algn="just">
              <a:lnSpc>
                <a:spcPct val="120000"/>
              </a:lnSpc>
              <a:spcBef>
                <a:spcPts val="0"/>
              </a:spcBef>
            </a:pPr>
            <a:r>
              <a:rPr lang="uk-UA" sz="8400" dirty="0" smtClean="0">
                <a:solidFill>
                  <a:schemeClr val="tx1"/>
                </a:solidFill>
                <a:latin typeface="Times New Roman" pitchFamily="18" charset="0"/>
                <a:cs typeface="Times New Roman" pitchFamily="18" charset="0"/>
              </a:rPr>
              <a:t>      На гусеницях зимового п’ядуна паразитують їздці </a:t>
            </a:r>
            <a:r>
              <a:rPr lang="uk-UA" sz="8400" dirty="0" err="1" smtClean="0">
                <a:solidFill>
                  <a:schemeClr val="tx1"/>
                </a:solidFill>
                <a:latin typeface="Times New Roman" pitchFamily="18" charset="0"/>
                <a:cs typeface="Times New Roman" pitchFamily="18" charset="0"/>
              </a:rPr>
              <a:t>апантелес</a:t>
            </a:r>
            <a:r>
              <a:rPr lang="uk-UA" sz="8400" dirty="0" smtClean="0">
                <a:solidFill>
                  <a:schemeClr val="tx1"/>
                </a:solidFill>
                <a:latin typeface="Times New Roman" pitchFamily="18" charset="0"/>
                <a:cs typeface="Times New Roman" pitchFamily="18" charset="0"/>
              </a:rPr>
              <a:t>, </a:t>
            </a:r>
            <a:r>
              <a:rPr lang="uk-UA" sz="8400" dirty="0" err="1" smtClean="0">
                <a:solidFill>
                  <a:schemeClr val="tx1"/>
                </a:solidFill>
                <a:latin typeface="Times New Roman" pitchFamily="18" charset="0"/>
                <a:cs typeface="Times New Roman" pitchFamily="18" charset="0"/>
              </a:rPr>
              <a:t>фобокампе</a:t>
            </a:r>
            <a:r>
              <a:rPr lang="uk-UA" sz="8400" dirty="0" smtClean="0">
                <a:solidFill>
                  <a:schemeClr val="tx1"/>
                </a:solidFill>
                <a:latin typeface="Times New Roman" pitchFamily="18" charset="0"/>
                <a:cs typeface="Times New Roman" pitchFamily="18" charset="0"/>
              </a:rPr>
              <a:t>, </a:t>
            </a:r>
            <a:r>
              <a:rPr lang="uk-UA" sz="8400" dirty="0" err="1" smtClean="0">
                <a:solidFill>
                  <a:schemeClr val="tx1"/>
                </a:solidFill>
                <a:latin typeface="Times New Roman" pitchFamily="18" charset="0"/>
                <a:cs typeface="Times New Roman" pitchFamily="18" charset="0"/>
              </a:rPr>
              <a:t>нетелія</a:t>
            </a:r>
            <a:r>
              <a:rPr lang="uk-UA" sz="8400" dirty="0" smtClean="0">
                <a:solidFill>
                  <a:schemeClr val="tx1"/>
                </a:solidFill>
                <a:latin typeface="Times New Roman" pitchFamily="18" charset="0"/>
                <a:cs typeface="Times New Roman" pitchFamily="18" charset="0"/>
              </a:rPr>
              <a:t>.</a:t>
            </a:r>
          </a:p>
          <a:p>
            <a:pPr algn="just">
              <a:lnSpc>
                <a:spcPct val="120000"/>
              </a:lnSpc>
              <a:spcBef>
                <a:spcPts val="0"/>
              </a:spcBef>
            </a:pPr>
            <a:r>
              <a:rPr lang="uk-UA" sz="8400" dirty="0" smtClean="0">
                <a:solidFill>
                  <a:schemeClr val="tx1"/>
                </a:solidFill>
                <a:latin typeface="Times New Roman" pitchFamily="18" charset="0"/>
                <a:cs typeface="Times New Roman" pitchFamily="18" charset="0"/>
              </a:rPr>
              <a:t>     </a:t>
            </a:r>
            <a:r>
              <a:rPr lang="uk-UA" sz="8400" dirty="0" smtClean="0">
                <a:solidFill>
                  <a:srgbClr val="C00000"/>
                </a:solidFill>
                <a:latin typeface="Times New Roman" pitchFamily="18" charset="0"/>
                <a:cs typeface="Times New Roman" pitchFamily="18" charset="0"/>
              </a:rPr>
              <a:t>Заходи захисту. </a:t>
            </a:r>
            <a:r>
              <a:rPr lang="uk-UA" sz="8400" dirty="0" smtClean="0">
                <a:solidFill>
                  <a:schemeClr val="tx1"/>
                </a:solidFill>
                <a:latin typeface="Times New Roman" pitchFamily="18" charset="0"/>
                <a:cs typeface="Times New Roman" pitchFamily="18" charset="0"/>
              </a:rPr>
              <a:t>Для знищення яєць шкідника (ЕПШ — 5 яєць на 2 м 1– 3-річної гілки) обприскування садових насаджень навесні до розпукування бруньок Препаратом 30 В, к. е. Проти гусениць ефективні Блискавка, к.е., БІ-58 Новий, к.е., Пірінекс 25, мк.с., Штефесін, к.е. Одна-дві культивації ґрунту влітку в саду забезпечують значну загибель лялечок. За накладання клейових поясів на стовбури дерев у вересні-жовтні можна відловлювати метеликів</a:t>
            </a:r>
            <a:r>
              <a:rPr lang="ru-RU" sz="8400" dirty="0" smtClean="0">
                <a:solidFill>
                  <a:schemeClr val="tx1"/>
                </a:solidFill>
                <a:latin typeface="Times New Roman" pitchFamily="18" charset="0"/>
                <a:cs typeface="Times New Roman" pitchFamily="18" charset="0"/>
              </a:rPr>
              <a:t>.</a:t>
            </a:r>
            <a:endParaRPr lang="ru-RU" sz="8400" dirty="0">
              <a:solidFill>
                <a:schemeClr val="tx1"/>
              </a:solidFill>
              <a:latin typeface="Times New Roman" pitchFamily="18" charset="0"/>
              <a:cs typeface="Times New Roman" pitchFamily="18" charset="0"/>
            </a:endParaRPr>
          </a:p>
        </p:txBody>
      </p:sp>
      <p:sp>
        <p:nvSpPr>
          <p:cNvPr id="4" name="Прямоугольник 3"/>
          <p:cNvSpPr/>
          <p:nvPr/>
        </p:nvSpPr>
        <p:spPr>
          <a:xfrm>
            <a:off x="3714744" y="0"/>
            <a:ext cx="5429256" cy="3323987"/>
          </a:xfrm>
          <a:prstGeom prst="rect">
            <a:avLst/>
          </a:prstGeom>
        </p:spPr>
        <p:txBody>
          <a:bodyPr wrap="square">
            <a:spAutoFit/>
          </a:bodyPr>
          <a:lstStyle/>
          <a:p>
            <a:pPr algn="just">
              <a:spcBef>
                <a:spcPts val="0"/>
              </a:spcBef>
            </a:pPr>
            <a:r>
              <a:rPr lang="ru-RU" b="1" dirty="0" smtClean="0">
                <a:latin typeface="Times New Roman" pitchFamily="18" charset="0"/>
                <a:cs typeface="Times New Roman" pitchFamily="18" charset="0"/>
              </a:rPr>
              <a:t>      </a:t>
            </a:r>
            <a:r>
              <a:rPr lang="ru-RU" sz="2100" b="1" dirty="0" smtClean="0">
                <a:latin typeface="Times New Roman" pitchFamily="18" charset="0"/>
                <a:cs typeface="Times New Roman" pitchFamily="18" charset="0"/>
              </a:rPr>
              <a:t>Зимовий </a:t>
            </a:r>
            <a:r>
              <a:rPr lang="uk-UA" sz="2100" b="1" dirty="0" smtClean="0">
                <a:latin typeface="Times New Roman" pitchFamily="18" charset="0"/>
                <a:cs typeface="Times New Roman" pitchFamily="18" charset="0"/>
              </a:rPr>
              <a:t>п’ядун</a:t>
            </a:r>
            <a:r>
              <a:rPr lang="ru-RU" sz="2100" b="1" dirty="0" smtClean="0">
                <a:latin typeface="Times New Roman" pitchFamily="18" charset="0"/>
                <a:cs typeface="Times New Roman" pitchFamily="18" charset="0"/>
              </a:rPr>
              <a:t> </a:t>
            </a:r>
            <a:r>
              <a:rPr lang="ru-RU" sz="2100"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Operophthera</a:t>
            </a:r>
            <a:r>
              <a:rPr lang="en-US" sz="2100" i="1"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brumata</a:t>
            </a:r>
            <a:r>
              <a:rPr lang="en-US" sz="2100" i="1" dirty="0" smtClean="0">
                <a:latin typeface="Times New Roman" pitchFamily="18" charset="0"/>
                <a:cs typeface="Times New Roman" pitchFamily="18" charset="0"/>
              </a:rPr>
              <a:t> L. </a:t>
            </a:r>
            <a:r>
              <a:rPr lang="en-US" sz="2100" dirty="0" smtClean="0">
                <a:latin typeface="Times New Roman" pitchFamily="18" charset="0"/>
                <a:cs typeface="Times New Roman" pitchFamily="18" charset="0"/>
              </a:rPr>
              <a:t>(</a:t>
            </a:r>
            <a:r>
              <a:rPr lang="ru-RU" sz="2100" dirty="0" smtClean="0">
                <a:latin typeface="Times New Roman" pitchFamily="18" charset="0"/>
                <a:cs typeface="Times New Roman" pitchFamily="18" charset="0"/>
              </a:rPr>
              <a:t>ряд </a:t>
            </a:r>
            <a:r>
              <a:rPr lang="en-US" sz="2100" i="1" dirty="0" smtClean="0">
                <a:latin typeface="Times New Roman" pitchFamily="18" charset="0"/>
                <a:cs typeface="Times New Roman" pitchFamily="18" charset="0"/>
              </a:rPr>
              <a:t>L</a:t>
            </a:r>
            <a:r>
              <a:rPr lang="ru-RU" sz="2100" i="1" dirty="0" err="1" smtClean="0">
                <a:latin typeface="Times New Roman" pitchFamily="18" charset="0"/>
                <a:cs typeface="Times New Roman" pitchFamily="18" charset="0"/>
              </a:rPr>
              <a:t>ері</a:t>
            </a:r>
            <a:r>
              <a:rPr lang="en-US" sz="2100" i="1" dirty="0" smtClean="0">
                <a:latin typeface="Times New Roman" pitchFamily="18" charset="0"/>
                <a:cs typeface="Times New Roman" pitchFamily="18" charset="0"/>
              </a:rPr>
              <a:t>d</a:t>
            </a:r>
            <a:r>
              <a:rPr lang="ru-RU" sz="2100" i="1" dirty="0" smtClean="0">
                <a:latin typeface="Times New Roman" pitchFamily="18" charset="0"/>
                <a:cs typeface="Times New Roman" pitchFamily="18" charset="0"/>
              </a:rPr>
              <a:t>ор</a:t>
            </a:r>
            <a:r>
              <a:rPr lang="en-US" sz="2100" i="1" dirty="0" err="1" smtClean="0">
                <a:latin typeface="Times New Roman" pitchFamily="18" charset="0"/>
                <a:cs typeface="Times New Roman" pitchFamily="18" charset="0"/>
              </a:rPr>
              <a:t>rt</a:t>
            </a:r>
            <a:r>
              <a:rPr lang="ru-RU" sz="2100" i="1" dirty="0" err="1" smtClean="0">
                <a:latin typeface="Times New Roman" pitchFamily="18" charset="0"/>
                <a:cs typeface="Times New Roman" pitchFamily="18" charset="0"/>
              </a:rPr>
              <a:t>ега</a:t>
            </a:r>
            <a:r>
              <a:rPr lang="ru-RU" sz="2100" dirty="0" smtClean="0">
                <a:latin typeface="Times New Roman" pitchFamily="18" charset="0"/>
                <a:cs typeface="Times New Roman" pitchFamily="18" charset="0"/>
              </a:rPr>
              <a:t>, род. </a:t>
            </a:r>
            <a:r>
              <a:rPr lang="uk-UA" sz="2100" dirty="0" smtClean="0">
                <a:latin typeface="Times New Roman" pitchFamily="18" charset="0"/>
                <a:cs typeface="Times New Roman" pitchFamily="18" charset="0"/>
              </a:rPr>
              <a:t>п’ядуни</a:t>
            </a:r>
            <a:r>
              <a:rPr lang="ru-RU" sz="2100" dirty="0" smtClean="0">
                <a:latin typeface="Times New Roman" pitchFamily="18" charset="0"/>
                <a:cs typeface="Times New Roman" pitchFamily="18" charset="0"/>
              </a:rPr>
              <a:t> </a:t>
            </a:r>
            <a:r>
              <a:rPr lang="ru-RU" sz="2100" dirty="0" smtClean="0">
                <a:latin typeface="Times New Roman" pitchFamily="18" charset="0"/>
                <a:cs typeface="Times New Roman" pitchFamily="18" charset="0"/>
              </a:rPr>
              <a:t>— </a:t>
            </a:r>
            <a:r>
              <a:rPr lang="en-US" sz="2100" i="1" dirty="0" err="1" smtClean="0">
                <a:latin typeface="Times New Roman" pitchFamily="18" charset="0"/>
                <a:cs typeface="Times New Roman" pitchFamily="18" charset="0"/>
              </a:rPr>
              <a:t>Geometridae</a:t>
            </a:r>
            <a:r>
              <a:rPr lang="en-US" sz="2100" i="1"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uk-UA" sz="2100" dirty="0" smtClean="0">
                <a:latin typeface="Times New Roman" pitchFamily="18" charset="0"/>
                <a:cs typeface="Times New Roman" pitchFamily="18" charset="0"/>
              </a:rPr>
              <a:t>Поширений в Україні повсюдно. Масові його розмноження найчастіше бувають на Поліссі. Пошкоджує всі плодові та багато листяних порід. </a:t>
            </a:r>
          </a:p>
          <a:p>
            <a:pPr algn="just">
              <a:spcBef>
                <a:spcPts val="0"/>
              </a:spcBef>
            </a:pPr>
            <a:r>
              <a:rPr lang="uk-UA" sz="2100" dirty="0" smtClean="0">
                <a:latin typeface="Times New Roman" pitchFamily="18" charset="0"/>
                <a:cs typeface="Times New Roman" pitchFamily="18" charset="0"/>
              </a:rPr>
              <a:t>    Самиця світло-коричневого або зеленувато-сірого кольору, не літає; довжина тіла — 8–10 мм. Самець крилатий; </a:t>
            </a:r>
            <a:r>
              <a:rPr lang="uk-UA" sz="2100" dirty="0" err="1" smtClean="0">
                <a:latin typeface="Times New Roman" pitchFamily="18" charset="0"/>
                <a:cs typeface="Times New Roman" pitchFamily="18" charset="0"/>
              </a:rPr>
              <a:t>розмах—</a:t>
            </a:r>
            <a:r>
              <a:rPr lang="uk-UA" sz="2100" dirty="0" smtClean="0">
                <a:latin typeface="Times New Roman" pitchFamily="18" charset="0"/>
                <a:cs typeface="Times New Roman" pitchFamily="18" charset="0"/>
              </a:rPr>
              <a:t> 23–25 мм. </a:t>
            </a:r>
            <a:endParaRPr lang="uk-UA" sz="21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3286124"/>
            <a:ext cx="9144000" cy="3571876"/>
          </a:xfrm>
        </p:spPr>
        <p:txBody>
          <a:bodyPr>
            <a:noAutofit/>
          </a:bodyPr>
          <a:lstStyle/>
          <a:p>
            <a:pPr algn="just">
              <a:spcBef>
                <a:spcPts val="0"/>
              </a:spcBef>
            </a:pPr>
            <a:r>
              <a:rPr lang="ru-RU" sz="2100" dirty="0" smtClean="0">
                <a:solidFill>
                  <a:schemeClr val="tx1"/>
                </a:solidFill>
                <a:latin typeface="Times New Roman" pitchFamily="18" charset="0"/>
                <a:cs typeface="Times New Roman" pitchFamily="18" charset="0"/>
              </a:rPr>
              <a:t>      Паразитом личинок </a:t>
            </a:r>
            <a:r>
              <a:rPr lang="uk-UA" sz="2100" dirty="0" smtClean="0">
                <a:solidFill>
                  <a:schemeClr val="tx1"/>
                </a:solidFill>
                <a:latin typeface="Times New Roman" pitchFamily="18" charset="0"/>
                <a:cs typeface="Times New Roman" pitchFamily="18" charset="0"/>
              </a:rPr>
              <a:t>букарки є </a:t>
            </a:r>
            <a:r>
              <a:rPr lang="uk-UA" sz="2100" dirty="0" err="1" smtClean="0">
                <a:solidFill>
                  <a:schemeClr val="tx1"/>
                </a:solidFill>
                <a:latin typeface="Times New Roman" pitchFamily="18" charset="0"/>
                <a:cs typeface="Times New Roman" pitchFamily="18" charset="0"/>
              </a:rPr>
              <a:t>браконід</a:t>
            </a:r>
            <a:r>
              <a:rPr lang="uk-UA" sz="2100" dirty="0" smtClean="0">
                <a:solidFill>
                  <a:schemeClr val="tx1"/>
                </a:solidFill>
                <a:latin typeface="Times New Roman" pitchFamily="18" charset="0"/>
                <a:cs typeface="Times New Roman" pitchFamily="18" charset="0"/>
              </a:rPr>
              <a:t> </a:t>
            </a:r>
            <a:r>
              <a:rPr lang="en-US" sz="2100" i="1" dirty="0" err="1" smtClean="0">
                <a:solidFill>
                  <a:schemeClr val="tx1"/>
                </a:solidFill>
                <a:latin typeface="Times New Roman" pitchFamily="18" charset="0"/>
                <a:cs typeface="Times New Roman" pitchFamily="18" charset="0"/>
              </a:rPr>
              <a:t>Microbra</a:t>
            </a:r>
            <a:r>
              <a:rPr lang="en-US" sz="2100" i="1" dirty="0" smtClean="0">
                <a:solidFill>
                  <a:schemeClr val="tx1"/>
                </a:solidFill>
                <a:latin typeface="Times New Roman" pitchFamily="18" charset="0"/>
                <a:cs typeface="Times New Roman" pitchFamily="18" charset="0"/>
              </a:rPr>
              <a:t> </a:t>
            </a:r>
            <a:r>
              <a:rPr lang="en-US" sz="2100" i="1" dirty="0" smtClean="0">
                <a:solidFill>
                  <a:schemeClr val="tx1"/>
                </a:solidFill>
                <a:latin typeface="Times New Roman" pitchFamily="18" charset="0"/>
                <a:cs typeface="Times New Roman" pitchFamily="18" charset="0"/>
              </a:rPr>
              <a:t>con </a:t>
            </a:r>
            <a:r>
              <a:rPr lang="en-US" sz="2100" i="1" dirty="0" err="1" smtClean="0">
                <a:solidFill>
                  <a:schemeClr val="tx1"/>
                </a:solidFill>
                <a:latin typeface="Times New Roman" pitchFamily="18" charset="0"/>
                <a:cs typeface="Times New Roman" pitchFamily="18" charset="0"/>
              </a:rPr>
              <a:t>discoideus</a:t>
            </a:r>
            <a:r>
              <a:rPr lang="en-US" sz="2100" i="1" dirty="0" smtClean="0">
                <a:solidFill>
                  <a:schemeClr val="tx1"/>
                </a:solidFill>
                <a:latin typeface="Times New Roman" pitchFamily="18" charset="0"/>
                <a:cs typeface="Times New Roman" pitchFamily="18" charset="0"/>
              </a:rPr>
              <a:t> </a:t>
            </a:r>
            <a:r>
              <a:rPr lang="en-US" sz="2100" i="1" dirty="0" err="1" smtClean="0">
                <a:solidFill>
                  <a:schemeClr val="tx1"/>
                </a:solidFill>
                <a:latin typeface="Times New Roman" pitchFamily="18" charset="0"/>
                <a:cs typeface="Times New Roman" pitchFamily="18" charset="0"/>
              </a:rPr>
              <a:t>Wesm</a:t>
            </a:r>
            <a:r>
              <a:rPr lang="en-US" sz="2100" i="1" dirty="0" smtClean="0">
                <a:solidFill>
                  <a:schemeClr val="tx1"/>
                </a:solidFill>
                <a:latin typeface="Times New Roman" pitchFamily="18" charset="0"/>
                <a:cs typeface="Times New Roman" pitchFamily="18" charset="0"/>
              </a:rPr>
              <a:t>.</a:t>
            </a:r>
          </a:p>
          <a:p>
            <a:pPr algn="just">
              <a:spcBef>
                <a:spcPts val="0"/>
              </a:spcBef>
            </a:pPr>
            <a:r>
              <a:rPr lang="ru-RU" sz="2100" dirty="0" smtClean="0">
                <a:solidFill>
                  <a:schemeClr val="tx1"/>
                </a:solidFill>
                <a:latin typeface="Times New Roman" pitchFamily="18" charset="0"/>
                <a:cs typeface="Times New Roman" pitchFamily="18" charset="0"/>
              </a:rPr>
              <a:t>     ЕПШ </a:t>
            </a:r>
            <a:r>
              <a:rPr lang="uk-UA" sz="2100" dirty="0" smtClean="0">
                <a:solidFill>
                  <a:schemeClr val="tx1"/>
                </a:solidFill>
                <a:latin typeface="Times New Roman" pitchFamily="18" charset="0"/>
                <a:cs typeface="Times New Roman" pitchFamily="18" charset="0"/>
              </a:rPr>
              <a:t>букарки — 40 жуків на 1 дерево в період від розпукування бруньок до цвітіння.</a:t>
            </a:r>
          </a:p>
          <a:p>
            <a:pPr algn="just">
              <a:spcBef>
                <a:spcPts val="0"/>
              </a:spcBef>
            </a:pPr>
            <a:r>
              <a:rPr lang="uk-UA" sz="2100" dirty="0" smtClean="0">
                <a:solidFill>
                  <a:schemeClr val="tx1"/>
                </a:solidFill>
                <a:latin typeface="Times New Roman" pitchFamily="18" charset="0"/>
                <a:cs typeface="Times New Roman" pitchFamily="18" charset="0"/>
              </a:rPr>
              <a:t>     </a:t>
            </a:r>
            <a:r>
              <a:rPr lang="uk-UA" sz="2100" dirty="0" smtClean="0">
                <a:solidFill>
                  <a:srgbClr val="C00000"/>
                </a:solidFill>
                <a:latin typeface="Times New Roman" pitchFamily="18" charset="0"/>
                <a:cs typeface="Times New Roman" pitchFamily="18" charset="0"/>
              </a:rPr>
              <a:t>Заходи захисту. </a:t>
            </a:r>
            <a:r>
              <a:rPr lang="uk-UA" sz="2100" dirty="0" smtClean="0">
                <a:solidFill>
                  <a:schemeClr val="tx1"/>
                </a:solidFill>
                <a:latin typeface="Times New Roman" pitchFamily="18" charset="0"/>
                <a:cs typeface="Times New Roman" pitchFamily="18" charset="0"/>
              </a:rPr>
              <a:t>Збирання та спалювання передчасно опалого листя відразу ж після його опадання (до виходу личинок), пізньоосінній обробіток ґрунт у в міжряддях, що сприяє порушенню нормальної зимівлі жуків. Обприскування яблуні й інших порід при виявленні жуків у фенофазу відокремлення бутонів, за необхідності — повторно відразу ж після цвітіння. Застосовують при цьому </a:t>
            </a:r>
            <a:r>
              <a:rPr lang="ru-RU" sz="2100" dirty="0" err="1" smtClean="0">
                <a:solidFill>
                  <a:schemeClr val="tx1"/>
                </a:solidFill>
                <a:latin typeface="Times New Roman" pitchFamily="18" charset="0"/>
                <a:cs typeface="Times New Roman" pitchFamily="18" charset="0"/>
              </a:rPr>
              <a:t>Актару</a:t>
            </a:r>
            <a:r>
              <a:rPr lang="en-US"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в.г., БІ-58 </a:t>
            </a:r>
            <a:r>
              <a:rPr lang="ru-RU" sz="2100" dirty="0" err="1" smtClean="0">
                <a:solidFill>
                  <a:schemeClr val="tx1"/>
                </a:solidFill>
                <a:latin typeface="Times New Roman" pitchFamily="18" charset="0"/>
                <a:cs typeface="Times New Roman" pitchFamily="18" charset="0"/>
              </a:rPr>
              <a:t>Новий</a:t>
            </a:r>
            <a:r>
              <a:rPr lang="ru-RU" sz="2100" dirty="0" smtClean="0">
                <a:solidFill>
                  <a:schemeClr val="tx1"/>
                </a:solidFill>
                <a:latin typeface="Times New Roman" pitchFamily="18" charset="0"/>
                <a:cs typeface="Times New Roman" pitchFamily="18" charset="0"/>
              </a:rPr>
              <a:t>, к.е., </a:t>
            </a:r>
            <a:r>
              <a:rPr lang="ru-RU" sz="2100" dirty="0" err="1" smtClean="0">
                <a:solidFill>
                  <a:schemeClr val="tx1"/>
                </a:solidFill>
                <a:latin typeface="Times New Roman" pitchFamily="18" charset="0"/>
                <a:cs typeface="Times New Roman" pitchFamily="18" charset="0"/>
              </a:rPr>
              <a:t>Біммер</a:t>
            </a:r>
            <a:r>
              <a:rPr lang="ru-RU" sz="2100" dirty="0" smtClean="0">
                <a:solidFill>
                  <a:schemeClr val="tx1"/>
                </a:solidFill>
                <a:latin typeface="Times New Roman" pitchFamily="18" charset="0"/>
                <a:cs typeface="Times New Roman" pitchFamily="18" charset="0"/>
              </a:rPr>
              <a:t>, к.е., </a:t>
            </a:r>
            <a:r>
              <a:rPr lang="ru-RU" sz="2100" dirty="0" err="1" smtClean="0">
                <a:solidFill>
                  <a:schemeClr val="tx1"/>
                </a:solidFill>
                <a:latin typeface="Times New Roman" pitchFamily="18" charset="0"/>
                <a:cs typeface="Times New Roman" pitchFamily="18" charset="0"/>
              </a:rPr>
              <a:t>Децис</a:t>
            </a:r>
            <a:r>
              <a:rPr lang="ru-RU" sz="2100" dirty="0" smtClean="0">
                <a:solidFill>
                  <a:schemeClr val="tx1"/>
                </a:solidFill>
                <a:latin typeface="Times New Roman" pitchFamily="18" charset="0"/>
                <a:cs typeface="Times New Roman" pitchFamily="18" charset="0"/>
              </a:rPr>
              <a:t> </a:t>
            </a:r>
            <a:r>
              <a:rPr lang="ru-RU" sz="2100" dirty="0" err="1" smtClean="0">
                <a:solidFill>
                  <a:schemeClr val="tx1"/>
                </a:solidFill>
                <a:latin typeface="Times New Roman" pitchFamily="18" charset="0"/>
                <a:cs typeface="Times New Roman" pitchFamily="18" charset="0"/>
              </a:rPr>
              <a:t>ф-Люкс</a:t>
            </a:r>
            <a:r>
              <a:rPr lang="ru-RU" sz="2100" dirty="0" smtClean="0">
                <a:solidFill>
                  <a:schemeClr val="tx1"/>
                </a:solidFill>
                <a:latin typeface="Times New Roman" pitchFamily="18" charset="0"/>
                <a:cs typeface="Times New Roman" pitchFamily="18" charset="0"/>
              </a:rPr>
              <a:t>, к.е., </a:t>
            </a:r>
            <a:r>
              <a:rPr lang="ru-RU" sz="2100" dirty="0" err="1" smtClean="0">
                <a:solidFill>
                  <a:schemeClr val="tx1"/>
                </a:solidFill>
                <a:latin typeface="Times New Roman" pitchFamily="18" charset="0"/>
                <a:cs typeface="Times New Roman" pitchFamily="18" charset="0"/>
              </a:rPr>
              <a:t>Енжіо</a:t>
            </a:r>
            <a:r>
              <a:rPr lang="en-US"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к.с., </a:t>
            </a:r>
            <a:r>
              <a:rPr lang="ru-RU" sz="2100" dirty="0" err="1" smtClean="0">
                <a:solidFill>
                  <a:schemeClr val="tx1"/>
                </a:solidFill>
                <a:latin typeface="Times New Roman" pitchFamily="18" charset="0"/>
                <a:cs typeface="Times New Roman" pitchFamily="18" charset="0"/>
              </a:rPr>
              <a:t>Золон</a:t>
            </a:r>
            <a:r>
              <a:rPr lang="ru-RU" sz="2100" dirty="0" smtClean="0">
                <a:solidFill>
                  <a:schemeClr val="tx1"/>
                </a:solidFill>
                <a:latin typeface="Times New Roman" pitchFamily="18" charset="0"/>
                <a:cs typeface="Times New Roman" pitchFamily="18" charset="0"/>
              </a:rPr>
              <a:t>, к.е., </a:t>
            </a:r>
            <a:r>
              <a:rPr lang="ru-RU" sz="2100" dirty="0" err="1" smtClean="0">
                <a:solidFill>
                  <a:schemeClr val="tx1"/>
                </a:solidFill>
                <a:latin typeface="Times New Roman" pitchFamily="18" charset="0"/>
                <a:cs typeface="Times New Roman" pitchFamily="18" charset="0"/>
              </a:rPr>
              <a:t>Каліпсо</a:t>
            </a:r>
            <a:r>
              <a:rPr lang="en-US" sz="2100" dirty="0" smtClean="0">
                <a:solidFill>
                  <a:schemeClr val="tx1"/>
                </a:solidFill>
                <a:latin typeface="Times New Roman" pitchFamily="18" charset="0"/>
                <a:cs typeface="Times New Roman" pitchFamily="18" charset="0"/>
              </a:rPr>
              <a:t>, </a:t>
            </a:r>
            <a:r>
              <a:rPr lang="ru-RU" sz="2100" dirty="0" smtClean="0">
                <a:solidFill>
                  <a:schemeClr val="tx1"/>
                </a:solidFill>
                <a:latin typeface="Times New Roman" pitchFamily="18" charset="0"/>
                <a:cs typeface="Times New Roman" pitchFamily="18" charset="0"/>
              </a:rPr>
              <a:t>к.с., Маршал, к.е., </a:t>
            </a:r>
            <a:r>
              <a:rPr lang="ru-RU" sz="2100" dirty="0" err="1" smtClean="0">
                <a:solidFill>
                  <a:schemeClr val="tx1"/>
                </a:solidFill>
                <a:latin typeface="Times New Roman" pitchFamily="18" charset="0"/>
                <a:cs typeface="Times New Roman" pitchFamily="18" charset="0"/>
              </a:rPr>
              <a:t>Пірінекс</a:t>
            </a:r>
            <a:r>
              <a:rPr lang="ru-RU" sz="2100" dirty="0" smtClean="0">
                <a:solidFill>
                  <a:schemeClr val="tx1"/>
                </a:solidFill>
                <a:latin typeface="Times New Roman" pitchFamily="18" charset="0"/>
                <a:cs typeface="Times New Roman" pitchFamily="18" charset="0"/>
              </a:rPr>
              <a:t> </a:t>
            </a:r>
            <a:r>
              <a:rPr lang="ru-RU" sz="2100" dirty="0" err="1" smtClean="0">
                <a:solidFill>
                  <a:schemeClr val="tx1"/>
                </a:solidFill>
                <a:latin typeface="Times New Roman" pitchFamily="18" charset="0"/>
                <a:cs typeface="Times New Roman" pitchFamily="18" charset="0"/>
              </a:rPr>
              <a:t>Супер</a:t>
            </a:r>
            <a:r>
              <a:rPr lang="ru-RU" sz="2100" dirty="0" smtClean="0">
                <a:solidFill>
                  <a:schemeClr val="tx1"/>
                </a:solidFill>
                <a:latin typeface="Times New Roman" pitchFamily="18" charset="0"/>
                <a:cs typeface="Times New Roman" pitchFamily="18" charset="0"/>
              </a:rPr>
              <a:t>, к.е., </a:t>
            </a:r>
            <a:r>
              <a:rPr lang="ru-RU" sz="2100" dirty="0" err="1" smtClean="0">
                <a:solidFill>
                  <a:schemeClr val="tx1"/>
                </a:solidFill>
                <a:latin typeface="Times New Roman" pitchFamily="18" charset="0"/>
                <a:cs typeface="Times New Roman" pitchFamily="18" charset="0"/>
              </a:rPr>
              <a:t>Штефесін</a:t>
            </a:r>
            <a:r>
              <a:rPr lang="ru-RU" sz="2100" dirty="0" smtClean="0">
                <a:solidFill>
                  <a:schemeClr val="tx1"/>
                </a:solidFill>
                <a:latin typeface="Times New Roman" pitchFamily="18" charset="0"/>
                <a:cs typeface="Times New Roman" pitchFamily="18" charset="0"/>
              </a:rPr>
              <a:t>, к.е.</a:t>
            </a:r>
            <a:endParaRPr lang="ru-RU" sz="2100" dirty="0">
              <a:solidFill>
                <a:schemeClr val="tx1"/>
              </a:solidFill>
              <a:latin typeface="Times New Roman" pitchFamily="18" charset="0"/>
              <a:cs typeface="Times New Roman" pitchFamily="18" charset="0"/>
            </a:endParaRPr>
          </a:p>
        </p:txBody>
      </p:sp>
      <p:sp>
        <p:nvSpPr>
          <p:cNvPr id="4" name="Прямоугольник 3"/>
          <p:cNvSpPr/>
          <p:nvPr/>
        </p:nvSpPr>
        <p:spPr>
          <a:xfrm>
            <a:off x="3571868" y="0"/>
            <a:ext cx="5572132" cy="3477875"/>
          </a:xfrm>
          <a:prstGeom prst="rect">
            <a:avLst/>
          </a:prstGeom>
        </p:spPr>
        <p:txBody>
          <a:bodyPr wrap="square">
            <a:spAutoFit/>
          </a:bodyPr>
          <a:lstStyle/>
          <a:p>
            <a:pPr algn="just">
              <a:spcBef>
                <a:spcPts val="0"/>
              </a:spcBef>
            </a:pPr>
            <a:r>
              <a:rPr lang="ru-RU" b="1" dirty="0" smtClean="0">
                <a:latin typeface="Times New Roman" pitchFamily="18" charset="0"/>
                <a:cs typeface="Times New Roman" pitchFamily="18" charset="0"/>
              </a:rPr>
              <a:t>     </a:t>
            </a:r>
            <a:r>
              <a:rPr lang="uk-UA" sz="2000" b="1" dirty="0" smtClean="0">
                <a:latin typeface="Times New Roman" pitchFamily="18" charset="0"/>
                <a:cs typeface="Times New Roman" pitchFamily="18" charset="0"/>
              </a:rPr>
              <a:t>Букарка</a:t>
            </a:r>
            <a:r>
              <a:rPr lang="ru-RU" sz="2000" b="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Coenorrhinus</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pauxillus</a:t>
            </a:r>
            <a:r>
              <a:rPr lang="en-US" sz="2000" i="1" dirty="0" smtClean="0">
                <a:latin typeface="Times New Roman" pitchFamily="18" charset="0"/>
                <a:cs typeface="Times New Roman" pitchFamily="18" charset="0"/>
              </a:rPr>
              <a:t> Germ. </a:t>
            </a: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ряд </a:t>
            </a:r>
            <a:r>
              <a:rPr lang="en-US" sz="2000" i="1" dirty="0" err="1" smtClean="0">
                <a:latin typeface="Times New Roman" pitchFamily="18" charset="0"/>
                <a:cs typeface="Times New Roman" pitchFamily="18" charset="0"/>
              </a:rPr>
              <a:t>Coleoptera</a:t>
            </a:r>
            <a:r>
              <a:rPr lang="en-US" sz="2000" i="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род. </a:t>
            </a:r>
            <a:r>
              <a:rPr lang="uk-UA" sz="2000" dirty="0" smtClean="0">
                <a:latin typeface="Times New Roman" pitchFamily="18" charset="0"/>
                <a:cs typeface="Times New Roman" pitchFamily="18" charset="0"/>
              </a:rPr>
              <a:t>довгоносики-трубковерти</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А</a:t>
            </a:r>
            <a:r>
              <a:rPr lang="en-US" sz="2000" i="1" dirty="0" err="1" smtClean="0">
                <a:latin typeface="Times New Roman" pitchFamily="18" charset="0"/>
                <a:cs typeface="Times New Roman" pitchFamily="18" charset="0"/>
              </a:rPr>
              <a:t>ttelabidae</a:t>
            </a:r>
            <a:r>
              <a:rPr lang="en-US"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В Україні поширена повсюдно, але більше шкодить на Поліссі та в Лісостепу. Пошкоджує яблуню, грушу, рідше вишню, сливу, терен, черемху, глід, інші розоцвіті. </a:t>
            </a:r>
          </a:p>
          <a:p>
            <a:pPr algn="just">
              <a:spcBef>
                <a:spcPts val="0"/>
              </a:spcBef>
            </a:pPr>
            <a:r>
              <a:rPr lang="uk-UA" sz="2000" dirty="0" smtClean="0">
                <a:latin typeface="Times New Roman" pitchFamily="18" charset="0"/>
                <a:cs typeface="Times New Roman" pitchFamily="18" charset="0"/>
              </a:rPr>
              <a:t>    Жук 2–3 мм завдовжки, темно-синій із металічним полиском. Личинка світло-жовта, завдовжки до 3 мм. Лялечка жовто-біла, завдовжки 2,5 мм. Яйце восково-біле, видовжено-овальне</a:t>
            </a:r>
            <a:r>
              <a:rPr lang="ru-RU"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p:txBody>
      </p:sp>
      <p:pic>
        <p:nvPicPr>
          <p:cNvPr id="4098" name="Picture 2" descr="D:\Лекции\ентомологія лекції\Лекції новий варіант по єнтомології\шкідники\букарка.jpg"/>
          <p:cNvPicPr>
            <a:picLocks noChangeAspect="1" noChangeArrowheads="1"/>
          </p:cNvPicPr>
          <p:nvPr/>
        </p:nvPicPr>
        <p:blipFill>
          <a:blip r:embed="rId2"/>
          <a:srcRect/>
          <a:stretch>
            <a:fillRect/>
          </a:stretch>
        </p:blipFill>
        <p:spPr bwMode="auto">
          <a:xfrm>
            <a:off x="0" y="0"/>
            <a:ext cx="3571868" cy="3286124"/>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3286124"/>
            <a:ext cx="9144000" cy="3571876"/>
          </a:xfrm>
        </p:spPr>
        <p:txBody>
          <a:bodyPr>
            <a:normAutofit/>
          </a:bodyPr>
          <a:lstStyle/>
          <a:p>
            <a:pPr algn="just">
              <a:spcBef>
                <a:spcPts val="0"/>
              </a:spcBef>
            </a:pPr>
            <a:r>
              <a:rPr lang="ru-RU" sz="2100" dirty="0" smtClean="0">
                <a:solidFill>
                  <a:schemeClr val="tx1"/>
                </a:solidFill>
                <a:latin typeface="Times New Roman" pitchFamily="18" charset="0"/>
                <a:cs typeface="Times New Roman" pitchFamily="18" charset="0"/>
              </a:rPr>
              <a:t>     </a:t>
            </a:r>
            <a:r>
              <a:rPr lang="uk-UA" sz="2200" dirty="0" smtClean="0">
                <a:solidFill>
                  <a:schemeClr val="tx1"/>
                </a:solidFill>
                <a:latin typeface="Times New Roman" pitchFamily="18" charset="0"/>
                <a:cs typeface="Times New Roman" pitchFamily="18" charset="0"/>
              </a:rPr>
              <a:t>Яйця овальні, молочно-білі. Личинка біла, безнога, завдовжки 9 мм. Лялечка до 9 мм завдовжки, біла. </a:t>
            </a:r>
          </a:p>
          <a:p>
            <a:pPr algn="just">
              <a:spcBef>
                <a:spcPts val="0"/>
              </a:spcBef>
            </a:pPr>
            <a:r>
              <a:rPr lang="uk-UA" sz="2200" dirty="0" smtClean="0">
                <a:solidFill>
                  <a:schemeClr val="tx1"/>
                </a:solidFill>
                <a:latin typeface="Times New Roman" pitchFamily="18" charset="0"/>
                <a:cs typeface="Times New Roman" pitchFamily="18" charset="0"/>
              </a:rPr>
              <a:t>    Личинок казарки заселяють паразити </a:t>
            </a:r>
            <a:r>
              <a:rPr lang="ru-RU" sz="2200"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Caliptus</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testaceipes</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Grese</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Braconrhynchiti</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Grese</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Pimpla</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calobata</a:t>
            </a:r>
            <a:r>
              <a:rPr lang="en-US" sz="2200" i="1" dirty="0" smtClean="0">
                <a:solidFill>
                  <a:schemeClr val="tx1"/>
                </a:solidFill>
                <a:latin typeface="Times New Roman" pitchFamily="18" charset="0"/>
                <a:cs typeface="Times New Roman" pitchFamily="18" charset="0"/>
              </a:rPr>
              <a:t> </a:t>
            </a:r>
            <a:r>
              <a:rPr lang="en-US" sz="2200" i="1" dirty="0" err="1" smtClean="0">
                <a:solidFill>
                  <a:schemeClr val="tx1"/>
                </a:solidFill>
                <a:latin typeface="Times New Roman" pitchFamily="18" charset="0"/>
                <a:cs typeface="Times New Roman" pitchFamily="18" charset="0"/>
              </a:rPr>
              <a:t>Grav</a:t>
            </a:r>
            <a:r>
              <a:rPr lang="en-US" sz="2200" i="1" dirty="0" smtClean="0">
                <a:solidFill>
                  <a:schemeClr val="tx1"/>
                </a:solidFill>
                <a:latin typeface="Times New Roman" pitchFamily="18" charset="0"/>
                <a:cs typeface="Times New Roman" pitchFamily="18" charset="0"/>
              </a:rPr>
              <a:t>.</a:t>
            </a:r>
          </a:p>
          <a:p>
            <a:pPr algn="just">
              <a:spcBef>
                <a:spcPts val="0"/>
              </a:spcBef>
            </a:pPr>
            <a:r>
              <a:rPr lang="ru-RU" sz="2200" dirty="0" smtClean="0">
                <a:solidFill>
                  <a:schemeClr val="tx1"/>
                </a:solidFill>
                <a:latin typeface="Times New Roman" pitchFamily="18" charset="0"/>
                <a:cs typeface="Times New Roman" pitchFamily="18" charset="0"/>
              </a:rPr>
              <a:t>     ЕПШ казарки — </a:t>
            </a:r>
            <a:r>
              <a:rPr lang="uk-UA" sz="2200" dirty="0" smtClean="0">
                <a:solidFill>
                  <a:schemeClr val="tx1"/>
                </a:solidFill>
                <a:latin typeface="Times New Roman" pitchFamily="18" charset="0"/>
                <a:cs typeface="Times New Roman" pitchFamily="18" charset="0"/>
              </a:rPr>
              <a:t>8 жуків на 1 дерево в період від розпукування бруньок до цвітіння.</a:t>
            </a:r>
          </a:p>
          <a:p>
            <a:pPr algn="just">
              <a:spcBef>
                <a:spcPts val="0"/>
              </a:spcBef>
            </a:pPr>
            <a:r>
              <a:rPr lang="uk-UA" sz="2200" dirty="0" smtClean="0">
                <a:solidFill>
                  <a:schemeClr val="tx1"/>
                </a:solidFill>
                <a:latin typeface="Times New Roman" pitchFamily="18" charset="0"/>
                <a:cs typeface="Times New Roman" pitchFamily="18" charset="0"/>
              </a:rPr>
              <a:t>     </a:t>
            </a:r>
            <a:r>
              <a:rPr lang="uk-UA" sz="2200" dirty="0" smtClean="0">
                <a:solidFill>
                  <a:srgbClr val="C00000"/>
                </a:solidFill>
                <a:latin typeface="Times New Roman" pitchFamily="18" charset="0"/>
                <a:cs typeface="Times New Roman" pitchFamily="18" charset="0"/>
              </a:rPr>
              <a:t>Заходи захисту. </a:t>
            </a:r>
            <a:r>
              <a:rPr lang="uk-UA" sz="2200" dirty="0" smtClean="0">
                <a:solidFill>
                  <a:schemeClr val="tx1"/>
                </a:solidFill>
                <a:latin typeface="Times New Roman" pitchFamily="18" charset="0"/>
                <a:cs typeface="Times New Roman" pitchFamily="18" charset="0"/>
              </a:rPr>
              <a:t>Збирання і знищення загнилих і муміфікованих плодів. Пізньоосінній обробіток ґрунту. Рано навесні під час масового виходу жуків — обприскування інсектицидами, застосовуваними проти букарки</a:t>
            </a:r>
            <a:r>
              <a:rPr lang="ru-RU" sz="2200" dirty="0" smtClean="0">
                <a:solidFill>
                  <a:schemeClr val="tx1"/>
                </a:solidFill>
                <a:latin typeface="Times New Roman" pitchFamily="18" charset="0"/>
                <a:cs typeface="Times New Roman" pitchFamily="18" charset="0"/>
              </a:rPr>
              <a:t>.</a:t>
            </a:r>
            <a:endParaRPr lang="ru-RU" sz="2200" dirty="0">
              <a:solidFill>
                <a:schemeClr val="tx1"/>
              </a:solidFill>
              <a:latin typeface="Times New Roman" pitchFamily="18" charset="0"/>
              <a:cs typeface="Times New Roman" pitchFamily="18" charset="0"/>
            </a:endParaRPr>
          </a:p>
        </p:txBody>
      </p:sp>
      <p:sp>
        <p:nvSpPr>
          <p:cNvPr id="4" name="Прямоугольник 3"/>
          <p:cNvSpPr/>
          <p:nvPr/>
        </p:nvSpPr>
        <p:spPr>
          <a:xfrm>
            <a:off x="4071934" y="0"/>
            <a:ext cx="5072066" cy="3477875"/>
          </a:xfrm>
          <a:prstGeom prst="rect">
            <a:avLst/>
          </a:prstGeom>
        </p:spPr>
        <p:txBody>
          <a:bodyPr wrap="square">
            <a:spAutoFit/>
          </a:bodyPr>
          <a:lstStyle/>
          <a:p>
            <a:pPr algn="just">
              <a:spcBef>
                <a:spcPts val="0"/>
              </a:spcBef>
            </a:pPr>
            <a:r>
              <a:rPr lang="ru-RU" sz="2200" b="1" dirty="0" smtClean="0">
                <a:latin typeface="Times New Roman" pitchFamily="18" charset="0"/>
                <a:cs typeface="Times New Roman" pitchFamily="18" charset="0"/>
              </a:rPr>
              <a:t>       Казарка </a:t>
            </a:r>
            <a:r>
              <a:rPr lang="ru-RU"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Rhynchites</a:t>
            </a:r>
            <a:r>
              <a:rPr lang="en-US" sz="2200" i="1"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bacchus</a:t>
            </a:r>
            <a:r>
              <a:rPr lang="en-US" sz="2200" i="1" dirty="0" smtClean="0">
                <a:latin typeface="Times New Roman" pitchFamily="18" charset="0"/>
                <a:cs typeface="Times New Roman" pitchFamily="18" charset="0"/>
              </a:rPr>
              <a:t> L.</a:t>
            </a:r>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ряд </a:t>
            </a:r>
            <a:r>
              <a:rPr lang="en-US" sz="2200" i="1" dirty="0" err="1" smtClean="0">
                <a:latin typeface="Times New Roman" pitchFamily="18" charset="0"/>
                <a:cs typeface="Times New Roman" pitchFamily="18" charset="0"/>
              </a:rPr>
              <a:t>Coleoptera</a:t>
            </a:r>
            <a:r>
              <a:rPr lang="en-US" sz="2200" i="1"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род. </a:t>
            </a:r>
            <a:r>
              <a:rPr lang="uk-UA" sz="2200" dirty="0" smtClean="0">
                <a:latin typeface="Times New Roman" pitchFamily="18" charset="0"/>
                <a:cs typeface="Times New Roman" pitchFamily="18" charset="0"/>
              </a:rPr>
              <a:t>довгоносики-трубковерти</a:t>
            </a:r>
            <a:r>
              <a:rPr lang="ru-RU"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a:t>
            </a:r>
            <a:r>
              <a:rPr lang="en-US" sz="2200" i="1" dirty="0" err="1" smtClean="0">
                <a:latin typeface="Times New Roman" pitchFamily="18" charset="0"/>
                <a:cs typeface="Times New Roman" pitchFamily="18" charset="0"/>
              </a:rPr>
              <a:t>Attelabidae</a:t>
            </a:r>
            <a:r>
              <a:rPr lang="en-US" sz="2200" dirty="0" smtClean="0">
                <a:latin typeface="Times New Roman" pitchFamily="18" charset="0"/>
                <a:cs typeface="Times New Roman" pitchFamily="18" charset="0"/>
              </a:rPr>
              <a:t>). </a:t>
            </a:r>
            <a:r>
              <a:rPr lang="uk-UA" sz="2200" dirty="0" smtClean="0">
                <a:latin typeface="Times New Roman" pitchFamily="18" charset="0"/>
                <a:cs typeface="Times New Roman" pitchFamily="18" charset="0"/>
              </a:rPr>
              <a:t>Пошкоджує яблуню, сливу, рідше грушу, абрикоса, аличу, терен, вишню, черешню, мигдаль, айву, глід, персика.</a:t>
            </a:r>
          </a:p>
          <a:p>
            <a:pPr algn="just">
              <a:spcBef>
                <a:spcPts val="0"/>
              </a:spcBef>
            </a:pPr>
            <a:r>
              <a:rPr lang="uk-UA" sz="2200" dirty="0" smtClean="0">
                <a:latin typeface="Times New Roman" pitchFamily="18" charset="0"/>
                <a:cs typeface="Times New Roman" pitchFamily="18" charset="0"/>
              </a:rPr>
              <a:t>    Жук завдовжки без </a:t>
            </a:r>
            <a:r>
              <a:rPr lang="uk-UA" sz="2200" dirty="0" err="1" smtClean="0">
                <a:latin typeface="Times New Roman" pitchFamily="18" charset="0"/>
                <a:cs typeface="Times New Roman" pitchFamily="18" charset="0"/>
              </a:rPr>
              <a:t>головотрубки</a:t>
            </a:r>
            <a:r>
              <a:rPr lang="uk-UA" sz="2200" dirty="0" smtClean="0">
                <a:latin typeface="Times New Roman" pitchFamily="18" charset="0"/>
                <a:cs typeface="Times New Roman" pitchFamily="18" charset="0"/>
              </a:rPr>
              <a:t> 6,5 мм, а з головотрубкою — до 10 мм. Жуки малиново-червоного кольору, з фіолетово-зеленим полиском</a:t>
            </a:r>
            <a:r>
              <a:rPr lang="ru-RU"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p:txBody>
      </p:sp>
      <p:pic>
        <p:nvPicPr>
          <p:cNvPr id="3074" name="Picture 2" descr="D:\Лекции\ентомологія лекції\Лекції новий варіант по єнтомології\шкідники\казарка.jpg"/>
          <p:cNvPicPr>
            <a:picLocks noChangeAspect="1" noChangeArrowheads="1"/>
          </p:cNvPicPr>
          <p:nvPr/>
        </p:nvPicPr>
        <p:blipFill>
          <a:blip r:embed="rId2"/>
          <a:srcRect/>
          <a:stretch>
            <a:fillRect/>
          </a:stretch>
        </p:blipFill>
        <p:spPr bwMode="auto">
          <a:xfrm>
            <a:off x="0" y="0"/>
            <a:ext cx="4071934" cy="3357538"/>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Фото\Вредители для лекций по єнтомологии\вишнева муха 1.png"/>
          <p:cNvPicPr>
            <a:picLocks noChangeAspect="1" noChangeArrowheads="1"/>
          </p:cNvPicPr>
          <p:nvPr/>
        </p:nvPicPr>
        <p:blipFill>
          <a:blip r:embed="rId2"/>
          <a:srcRect/>
          <a:stretch>
            <a:fillRect/>
          </a:stretch>
        </p:blipFill>
        <p:spPr bwMode="auto">
          <a:xfrm>
            <a:off x="285720" y="0"/>
            <a:ext cx="4143404" cy="2857496"/>
          </a:xfrm>
          <a:prstGeom prst="rect">
            <a:avLst/>
          </a:prstGeom>
          <a:noFill/>
        </p:spPr>
      </p:pic>
      <p:pic>
        <p:nvPicPr>
          <p:cNvPr id="7171" name="Picture 3" descr="D:\Фото\Вредители для лекций по єнтомологии\вишнева муха.jpg"/>
          <p:cNvPicPr>
            <a:picLocks noChangeAspect="1" noChangeArrowheads="1"/>
          </p:cNvPicPr>
          <p:nvPr/>
        </p:nvPicPr>
        <p:blipFill>
          <a:blip r:embed="rId3"/>
          <a:srcRect/>
          <a:stretch>
            <a:fillRect/>
          </a:stretch>
        </p:blipFill>
        <p:spPr bwMode="auto">
          <a:xfrm>
            <a:off x="4429124" y="0"/>
            <a:ext cx="4143398" cy="2857496"/>
          </a:xfrm>
          <a:prstGeom prst="rect">
            <a:avLst/>
          </a:prstGeom>
          <a:noFill/>
        </p:spPr>
      </p:pic>
      <p:sp>
        <p:nvSpPr>
          <p:cNvPr id="10" name="Прямоугольник 9"/>
          <p:cNvSpPr/>
          <p:nvPr/>
        </p:nvSpPr>
        <p:spPr>
          <a:xfrm>
            <a:off x="0" y="2928934"/>
            <a:ext cx="9144000" cy="4108817"/>
          </a:xfrm>
          <a:prstGeom prst="rect">
            <a:avLst/>
          </a:prstGeom>
        </p:spPr>
        <p:txBody>
          <a:bodyPr wrap="square">
            <a:spAutoFit/>
          </a:bodyPr>
          <a:lstStyle/>
          <a:p>
            <a:pPr algn="just"/>
            <a:r>
              <a:rPr lang="ru-RU" sz="21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Вишнева муха </a:t>
            </a:r>
            <a:r>
              <a:rPr lang="ru-RU"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Rhagoletis</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cerasi</a:t>
            </a:r>
            <a:r>
              <a:rPr lang="en-US" sz="2000" i="1" dirty="0" smtClean="0">
                <a:latin typeface="Times New Roman" pitchFamily="18" charset="0"/>
                <a:cs typeface="Times New Roman" pitchFamily="18" charset="0"/>
              </a:rPr>
              <a:t> L</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ряд </a:t>
            </a:r>
            <a:r>
              <a:rPr lang="en-US" sz="2000" i="1" dirty="0" err="1" smtClean="0">
                <a:latin typeface="Times New Roman" pitchFamily="18" charset="0"/>
                <a:cs typeface="Times New Roman" pitchFamily="18" charset="0"/>
              </a:rPr>
              <a:t>Diptera</a:t>
            </a:r>
            <a:r>
              <a:rPr lang="en-US" sz="2000" i="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род. </a:t>
            </a:r>
            <a:r>
              <a:rPr lang="uk-UA" sz="2000" dirty="0" err="1" smtClean="0">
                <a:latin typeface="Times New Roman" pitchFamily="18" charset="0"/>
                <a:cs typeface="Times New Roman" pitchFamily="18" charset="0"/>
              </a:rPr>
              <a:t>осетниці</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Tephritidae</a:t>
            </a:r>
            <a:r>
              <a:rPr lang="en-US" sz="2000" i="1"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В </a:t>
            </a:r>
            <a:r>
              <a:rPr lang="uk-UA" sz="2000" dirty="0" smtClean="0">
                <a:latin typeface="Times New Roman" pitchFamily="18" charset="0"/>
                <a:cs typeface="Times New Roman" pitchFamily="18" charset="0"/>
              </a:rPr>
              <a:t>Україні поширена повсюдно, але найбільше шкодить у Придністров’ї, на півдні степової зони, в Криму, Закарпатті. Пошкоджує плоди черешні, вишні, а також жимолості й барбарису. </a:t>
            </a:r>
          </a:p>
          <a:p>
            <a:pPr algn="just"/>
            <a:r>
              <a:rPr lang="uk-UA" sz="2000" dirty="0" smtClean="0">
                <a:latin typeface="Times New Roman" pitchFamily="18" charset="0"/>
                <a:cs typeface="Times New Roman" pitchFamily="18" charset="0"/>
              </a:rPr>
              <a:t>      Муха завдовжки 3–5 мм, чорна. Яйце видовжене, жовто-біле. Личинка до 6 мм завдовжки, біла. Несправжній кокон солом’яно-жовтий, до 4,5 мм завдовжки. </a:t>
            </a:r>
          </a:p>
          <a:p>
            <a:pPr algn="just"/>
            <a:r>
              <a:rPr lang="uk-UA" sz="2000" dirty="0" smtClean="0">
                <a:solidFill>
                  <a:srgbClr val="C00000"/>
                </a:solidFill>
                <a:latin typeface="Times New Roman" pitchFamily="18" charset="0"/>
                <a:cs typeface="Times New Roman" pitchFamily="18" charset="0"/>
              </a:rPr>
              <a:t>    Заходи захисту</a:t>
            </a:r>
            <a:r>
              <a:rPr lang="uk-UA" sz="2000" dirty="0" smtClean="0">
                <a:latin typeface="Times New Roman" pitchFamily="18" charset="0"/>
                <a:cs typeface="Times New Roman" pitchFamily="18" charset="0"/>
              </a:rPr>
              <a:t>. Обприскування черешні й вишні через 10–12 днів після початку вильоту</a:t>
            </a:r>
            <a:r>
              <a:rPr lang="ru-RU"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мухи </a:t>
            </a:r>
            <a:r>
              <a:rPr lang="ru-RU" sz="2000" dirty="0" err="1" smtClean="0">
                <a:latin typeface="Times New Roman" pitchFamily="18" charset="0"/>
                <a:cs typeface="Times New Roman" pitchFamily="18" charset="0"/>
              </a:rPr>
              <a:t>Актелліком</a:t>
            </a:r>
            <a:r>
              <a:rPr lang="ru-RU" sz="2000" dirty="0" smtClean="0">
                <a:latin typeface="Times New Roman" pitchFamily="18" charset="0"/>
                <a:cs typeface="Times New Roman" pitchFamily="18" charset="0"/>
              </a:rPr>
              <a:t>, к.е., </a:t>
            </a:r>
            <a:r>
              <a:rPr lang="ru-RU" sz="2000" dirty="0" err="1" smtClean="0">
                <a:latin typeface="Times New Roman" pitchFamily="18" charset="0"/>
                <a:cs typeface="Times New Roman" pitchFamily="18" charset="0"/>
              </a:rPr>
              <a:t>Золоном</a:t>
            </a:r>
            <a:r>
              <a:rPr lang="ru-RU" sz="2000" dirty="0" smtClean="0">
                <a:latin typeface="Times New Roman" pitchFamily="18" charset="0"/>
                <a:cs typeface="Times New Roman" pitchFamily="18" charset="0"/>
              </a:rPr>
              <a:t>, к.е., </a:t>
            </a:r>
            <a:r>
              <a:rPr lang="ru-RU" sz="2000" dirty="0" err="1" smtClean="0">
                <a:latin typeface="Times New Roman" pitchFamily="18" charset="0"/>
                <a:cs typeface="Times New Roman" pitchFamily="18" charset="0"/>
              </a:rPr>
              <a:t>Дурсбаном</a:t>
            </a:r>
            <a:r>
              <a:rPr lang="ru-RU" sz="2000" dirty="0" smtClean="0">
                <a:latin typeface="Times New Roman" pitchFamily="18" charset="0"/>
                <a:cs typeface="Times New Roman" pitchFamily="18" charset="0"/>
              </a:rPr>
              <a:t>, к.е., </a:t>
            </a:r>
            <a:r>
              <a:rPr lang="ru-RU" sz="2000" dirty="0" err="1" smtClean="0">
                <a:latin typeface="Times New Roman" pitchFamily="18" charset="0"/>
                <a:cs typeface="Times New Roman" pitchFamily="18" charset="0"/>
              </a:rPr>
              <a:t>Каліпсо</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к.с., </a:t>
            </a:r>
            <a:r>
              <a:rPr lang="ru-RU" sz="2000" dirty="0" err="1" smtClean="0">
                <a:latin typeface="Times New Roman" pitchFamily="18" charset="0"/>
                <a:cs typeface="Times New Roman" pitchFamily="18" charset="0"/>
              </a:rPr>
              <a:t>Фастаком</a:t>
            </a:r>
            <a:r>
              <a:rPr lang="ru-RU" sz="2000" dirty="0" smtClean="0">
                <a:latin typeface="Times New Roman" pitchFamily="18" charset="0"/>
                <a:cs typeface="Times New Roman" pitchFamily="18" charset="0"/>
              </a:rPr>
              <a:t>, к.е. </a:t>
            </a:r>
            <a:r>
              <a:rPr lang="uk-UA" sz="2000" dirty="0" smtClean="0">
                <a:latin typeface="Times New Roman" pitchFamily="18" charset="0"/>
                <a:cs typeface="Times New Roman" pitchFamily="18" charset="0"/>
              </a:rPr>
              <a:t>Вчасне й повне збирання врожаю та вивезення його з саду. Розпушення ґрунту протягом літа,зяблева оранка й перекопування пристовбурних смуг восени для знищення личинок і лялечок у ґрунті. </a:t>
            </a:r>
          </a:p>
          <a:p>
            <a:pPr algn="just"/>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4429132"/>
            <a:ext cx="9144000" cy="2571744"/>
          </a:xfrm>
        </p:spPr>
        <p:txBody>
          <a:bodyPr>
            <a:normAutofit/>
          </a:bodyPr>
          <a:lstStyle/>
          <a:p>
            <a:pPr algn="just"/>
            <a:r>
              <a:rPr lang="ru-RU" dirty="0" smtClean="0">
                <a:solidFill>
                  <a:schemeClr val="tx1"/>
                </a:solidFill>
                <a:latin typeface="Times New Roman" pitchFamily="18" charset="0"/>
                <a:cs typeface="Times New Roman" pitchFamily="18" charset="0"/>
              </a:rPr>
              <a:t>    </a:t>
            </a:r>
            <a:r>
              <a:rPr lang="uk-UA" sz="2500" dirty="0" smtClean="0">
                <a:solidFill>
                  <a:schemeClr val="tx1"/>
                </a:solidFill>
                <a:latin typeface="Times New Roman" pitchFamily="18" charset="0"/>
                <a:cs typeface="Times New Roman" pitchFamily="18" charset="0"/>
              </a:rPr>
              <a:t>Доросла комаха завдовжки 6–7 мм, тіло зверху чорно-бурого, знизу — жовтого кольору. Яйце — 0,7 мм, склоподібне, біле, овальне. Личинка (несправжня гусениця) до 11–13 мм завдовжки, блідо-жовта, зморшкувата. </a:t>
            </a:r>
            <a:endParaRPr lang="uk-UA" sz="2500" dirty="0" smtClean="0">
              <a:solidFill>
                <a:schemeClr val="tx1"/>
              </a:solidFill>
              <a:latin typeface="Times New Roman" pitchFamily="18" charset="0"/>
              <a:cs typeface="Times New Roman" pitchFamily="18" charset="0"/>
            </a:endParaRPr>
          </a:p>
        </p:txBody>
      </p:sp>
      <p:pic>
        <p:nvPicPr>
          <p:cNvPr id="2050" name="Picture 2" descr="D:\Лекции\ентомологія лекції\Лекції новий варіант по єнтомології\шкідники\яблуневий плодовий пильщик.jpg"/>
          <p:cNvPicPr>
            <a:picLocks noChangeAspect="1" noChangeArrowheads="1"/>
          </p:cNvPicPr>
          <p:nvPr/>
        </p:nvPicPr>
        <p:blipFill>
          <a:blip r:embed="rId2"/>
          <a:srcRect/>
          <a:stretch>
            <a:fillRect/>
          </a:stretch>
        </p:blipFill>
        <p:spPr bwMode="auto">
          <a:xfrm>
            <a:off x="0" y="0"/>
            <a:ext cx="4000496" cy="4572008"/>
          </a:xfrm>
          <a:prstGeom prst="rect">
            <a:avLst/>
          </a:prstGeom>
          <a:noFill/>
        </p:spPr>
      </p:pic>
      <p:sp>
        <p:nvSpPr>
          <p:cNvPr id="4" name="Прямоугольник 3"/>
          <p:cNvSpPr/>
          <p:nvPr/>
        </p:nvSpPr>
        <p:spPr>
          <a:xfrm>
            <a:off x="4000496" y="0"/>
            <a:ext cx="5143504" cy="4324261"/>
          </a:xfrm>
          <a:prstGeom prst="rect">
            <a:avLst/>
          </a:prstGeom>
        </p:spPr>
        <p:txBody>
          <a:bodyPr wrap="square">
            <a:spAutoFit/>
          </a:bodyPr>
          <a:lstStyle/>
          <a:p>
            <a:pPr algn="just"/>
            <a:r>
              <a:rPr lang="ru-RU" sz="2500" dirty="0" smtClean="0">
                <a:latin typeface="Times New Roman" pitchFamily="18" charset="0"/>
                <a:cs typeface="Times New Roman" pitchFamily="18" charset="0"/>
              </a:rPr>
              <a:t>     </a:t>
            </a:r>
            <a:r>
              <a:rPr lang="uk-UA" sz="2500" b="1" dirty="0" smtClean="0">
                <a:latin typeface="Times New Roman" pitchFamily="18" charset="0"/>
                <a:cs typeface="Times New Roman" pitchFamily="18" charset="0"/>
              </a:rPr>
              <a:t>Яблуневий плодовий пильщик </a:t>
            </a:r>
            <a:r>
              <a:rPr lang="ru-RU" sz="2500" dirty="0" smtClean="0">
                <a:latin typeface="Times New Roman" pitchFamily="18" charset="0"/>
                <a:cs typeface="Times New Roman" pitchFamily="18" charset="0"/>
              </a:rPr>
              <a:t>— </a:t>
            </a:r>
            <a:r>
              <a:rPr lang="ru-RU" sz="2500" i="1" dirty="0" smtClean="0">
                <a:latin typeface="Times New Roman" pitchFamily="18" charset="0"/>
                <a:cs typeface="Times New Roman" pitchFamily="18" charset="0"/>
              </a:rPr>
              <a:t>Н</a:t>
            </a:r>
            <a:r>
              <a:rPr lang="en-US" sz="2500" i="1" dirty="0" smtClean="0">
                <a:latin typeface="Times New Roman" pitchFamily="18" charset="0"/>
                <a:cs typeface="Times New Roman" pitchFamily="18" charset="0"/>
              </a:rPr>
              <a:t>o</a:t>
            </a:r>
            <a:r>
              <a:rPr lang="ru-RU" sz="2500" i="1" dirty="0" err="1" smtClean="0">
                <a:latin typeface="Times New Roman" pitchFamily="18" charset="0"/>
                <a:cs typeface="Times New Roman" pitchFamily="18" charset="0"/>
              </a:rPr>
              <a:t>р</a:t>
            </a:r>
            <a:r>
              <a:rPr lang="en-US" sz="2500" i="1" dirty="0" smtClean="0">
                <a:latin typeface="Times New Roman" pitchFamily="18" charset="0"/>
                <a:cs typeface="Times New Roman" pitchFamily="18" charset="0"/>
              </a:rPr>
              <a:t>l</a:t>
            </a:r>
            <a:r>
              <a:rPr lang="ru-RU" sz="2500" i="1" dirty="0" smtClean="0">
                <a:latin typeface="Times New Roman" pitchFamily="18" charset="0"/>
                <a:cs typeface="Times New Roman" pitchFamily="18" charset="0"/>
              </a:rPr>
              <a:t>о</a:t>
            </a:r>
            <a:r>
              <a:rPr lang="en-US" sz="2500" i="1" dirty="0" err="1" smtClean="0">
                <a:latin typeface="Times New Roman" pitchFamily="18" charset="0"/>
                <a:cs typeface="Times New Roman" pitchFamily="18" charset="0"/>
              </a:rPr>
              <a:t>campa</a:t>
            </a:r>
            <a:r>
              <a:rPr lang="en-US" sz="2500" i="1" dirty="0" smtClean="0">
                <a:latin typeface="Times New Roman" pitchFamily="18" charset="0"/>
                <a:cs typeface="Times New Roman" pitchFamily="18" charset="0"/>
              </a:rPr>
              <a:t> </a:t>
            </a:r>
            <a:r>
              <a:rPr lang="en-US" sz="2500" i="1" dirty="0" err="1" smtClean="0">
                <a:latin typeface="Times New Roman" pitchFamily="18" charset="0"/>
                <a:cs typeface="Times New Roman" pitchFamily="18" charset="0"/>
              </a:rPr>
              <a:t>testudinea</a:t>
            </a:r>
            <a:r>
              <a:rPr lang="en-US" sz="2500" i="1" dirty="0" smtClean="0">
                <a:latin typeface="Times New Roman" pitchFamily="18" charset="0"/>
                <a:cs typeface="Times New Roman" pitchFamily="18" charset="0"/>
              </a:rPr>
              <a:t> Klug. </a:t>
            </a:r>
            <a:r>
              <a:rPr lang="en-US" sz="2500" dirty="0" smtClean="0">
                <a:latin typeface="Times New Roman" pitchFamily="18" charset="0"/>
                <a:cs typeface="Times New Roman" pitchFamily="18" charset="0"/>
              </a:rPr>
              <a:t>(</a:t>
            </a:r>
            <a:r>
              <a:rPr lang="ru-RU" sz="2500" dirty="0" smtClean="0">
                <a:latin typeface="Times New Roman" pitchFamily="18" charset="0"/>
                <a:cs typeface="Times New Roman" pitchFamily="18" charset="0"/>
              </a:rPr>
              <a:t>ряд </a:t>
            </a:r>
            <a:r>
              <a:rPr lang="en-US" sz="2500" i="1" dirty="0" smtClean="0">
                <a:latin typeface="Times New Roman" pitchFamily="18" charset="0"/>
                <a:cs typeface="Times New Roman" pitchFamily="18" charset="0"/>
              </a:rPr>
              <a:t>Hymenoptera</a:t>
            </a:r>
            <a:r>
              <a:rPr lang="en-US" sz="2500" dirty="0" smtClean="0">
                <a:latin typeface="Times New Roman" pitchFamily="18" charset="0"/>
                <a:cs typeface="Times New Roman" pitchFamily="18" charset="0"/>
              </a:rPr>
              <a:t>, </a:t>
            </a:r>
            <a:r>
              <a:rPr lang="ru-RU" sz="2500" dirty="0" smtClean="0">
                <a:latin typeface="Times New Roman" pitchFamily="18" charset="0"/>
                <a:cs typeface="Times New Roman" pitchFamily="18" charset="0"/>
              </a:rPr>
              <a:t>род. </a:t>
            </a:r>
            <a:r>
              <a:rPr lang="ru-RU" sz="2500" dirty="0" err="1" smtClean="0">
                <a:latin typeface="Times New Roman" pitchFamily="18" charset="0"/>
                <a:cs typeface="Times New Roman" pitchFamily="18" charset="0"/>
              </a:rPr>
              <a:t>тентредініди</a:t>
            </a:r>
            <a:r>
              <a:rPr lang="ru-RU" sz="2500" dirty="0" smtClean="0">
                <a:latin typeface="Times New Roman" pitchFamily="18" charset="0"/>
                <a:cs typeface="Times New Roman" pitchFamily="18" charset="0"/>
              </a:rPr>
              <a:t>, </a:t>
            </a:r>
            <a:r>
              <a:rPr lang="uk-UA" sz="2500" dirty="0" smtClean="0">
                <a:latin typeface="Times New Roman" pitchFamily="18" charset="0"/>
                <a:cs typeface="Times New Roman" pitchFamily="18" charset="0"/>
              </a:rPr>
              <a:t>або</a:t>
            </a:r>
            <a:r>
              <a:rPr lang="ru-RU" sz="2500" dirty="0" smtClean="0">
                <a:latin typeface="Times New Roman" pitchFamily="18" charset="0"/>
                <a:cs typeface="Times New Roman" pitchFamily="18" charset="0"/>
              </a:rPr>
              <a:t> </a:t>
            </a:r>
            <a:r>
              <a:rPr lang="uk-UA" sz="2500" dirty="0" smtClean="0">
                <a:latin typeface="Times New Roman" pitchFamily="18" charset="0"/>
                <a:cs typeface="Times New Roman" pitchFamily="18" charset="0"/>
              </a:rPr>
              <a:t>справжні</a:t>
            </a:r>
            <a:r>
              <a:rPr lang="ru-RU" sz="2500" dirty="0" smtClean="0">
                <a:latin typeface="Times New Roman" pitchFamily="18" charset="0"/>
                <a:cs typeface="Times New Roman" pitchFamily="18" charset="0"/>
              </a:rPr>
              <a:t> </a:t>
            </a:r>
            <a:r>
              <a:rPr lang="ru-RU" sz="2500" dirty="0" smtClean="0">
                <a:latin typeface="Times New Roman" pitchFamily="18" charset="0"/>
                <a:cs typeface="Times New Roman" pitchFamily="18" charset="0"/>
              </a:rPr>
              <a:t>пильщики — </a:t>
            </a:r>
            <a:r>
              <a:rPr lang="ru-RU" sz="2500" i="1" dirty="0" smtClean="0">
                <a:latin typeface="Times New Roman" pitchFamily="18" charset="0"/>
                <a:cs typeface="Times New Roman" pitchFamily="18" charset="0"/>
              </a:rPr>
              <a:t>Т</a:t>
            </a:r>
            <a:r>
              <a:rPr lang="en-US" sz="2500" i="1" dirty="0" err="1" smtClean="0">
                <a:latin typeface="Times New Roman" pitchFamily="18" charset="0"/>
                <a:cs typeface="Times New Roman" pitchFamily="18" charset="0"/>
              </a:rPr>
              <a:t>enthredinidae</a:t>
            </a:r>
            <a:r>
              <a:rPr lang="en-US" sz="2500" i="1" dirty="0" smtClean="0">
                <a:latin typeface="Times New Roman" pitchFamily="18" charset="0"/>
                <a:cs typeface="Times New Roman" pitchFamily="18" charset="0"/>
              </a:rPr>
              <a:t>). </a:t>
            </a:r>
            <a:r>
              <a:rPr lang="ru-RU" sz="2500" dirty="0" smtClean="0">
                <a:latin typeface="Times New Roman" pitchFamily="18" charset="0"/>
                <a:cs typeface="Times New Roman" pitchFamily="18" charset="0"/>
              </a:rPr>
              <a:t>В </a:t>
            </a:r>
            <a:r>
              <a:rPr lang="uk-UA" sz="2500" dirty="0" smtClean="0">
                <a:latin typeface="Times New Roman" pitchFamily="18" charset="0"/>
                <a:cs typeface="Times New Roman" pitchFamily="18" charset="0"/>
              </a:rPr>
              <a:t>Україні поширений повсюдно, та численніший на Поліссі, в Лісостепу, передгір’ях Карпат та промислових садах Степу. Пошкоджує яблуню — культурні й дикорослі форми.</a:t>
            </a:r>
            <a:endParaRPr lang="uk-UA" sz="25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142852"/>
            <a:ext cx="9144000" cy="6715148"/>
          </a:xfrm>
        </p:spPr>
        <p:txBody>
          <a:bodyPr>
            <a:normAutofit fontScale="92500" lnSpcReduction="20000"/>
          </a:bodyPr>
          <a:lstStyle/>
          <a:p>
            <a:pPr algn="just"/>
            <a:r>
              <a:rPr lang="ru-RU" dirty="0" smtClean="0">
                <a:solidFill>
                  <a:schemeClr val="tx1"/>
                </a:solidFill>
                <a:latin typeface="Times New Roman" pitchFamily="18" charset="0"/>
                <a:cs typeface="Times New Roman" pitchFamily="18" charset="0"/>
              </a:rPr>
              <a:t>     </a:t>
            </a:r>
            <a:r>
              <a:rPr lang="uk-UA" dirty="0" smtClean="0">
                <a:solidFill>
                  <a:schemeClr val="tx1"/>
                </a:solidFill>
                <a:latin typeface="Times New Roman" pitchFamily="18" charset="0"/>
                <a:cs typeface="Times New Roman" pitchFamily="18" charset="0"/>
              </a:rPr>
              <a:t>Чисельність яблуневого пильщика обмежує його спеціалізований паразит </a:t>
            </a:r>
            <a:r>
              <a:rPr lang="ru-RU" dirty="0" smtClean="0">
                <a:solidFill>
                  <a:schemeClr val="tx1"/>
                </a:solidFill>
                <a:latin typeface="Times New Roman" pitchFamily="18" charset="0"/>
                <a:cs typeface="Times New Roman" pitchFamily="18" charset="0"/>
              </a:rPr>
              <a:t>— </a:t>
            </a:r>
            <a:r>
              <a:rPr lang="uk-UA" dirty="0" smtClean="0">
                <a:solidFill>
                  <a:schemeClr val="tx1"/>
                </a:solidFill>
                <a:latin typeface="Times New Roman" pitchFamily="18" charset="0"/>
                <a:cs typeface="Times New Roman" pitchFamily="18" charset="0"/>
              </a:rPr>
              <a:t>їздець</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латролестес</a:t>
            </a:r>
            <a:r>
              <a:rPr lang="en-US" dirty="0" smtClean="0">
                <a:solidFill>
                  <a:schemeClr val="tx1"/>
                </a:solidFill>
                <a:latin typeface="Times New Roman" pitchFamily="18" charset="0"/>
                <a:cs typeface="Times New Roman" pitchFamily="18" charset="0"/>
              </a:rPr>
              <a:t>, </a:t>
            </a:r>
            <a:r>
              <a:rPr lang="uk-UA" dirty="0" smtClean="0">
                <a:solidFill>
                  <a:schemeClr val="tx1"/>
                </a:solidFill>
                <a:latin typeface="Times New Roman" pitchFamily="18" charset="0"/>
                <a:cs typeface="Times New Roman" pitchFamily="18" charset="0"/>
              </a:rPr>
              <a:t>який виходить із коконів шкідника наприкінці цвітіння яблуні. На личинках різних видів плодових пильщиків паразитує</a:t>
            </a:r>
            <a:r>
              <a:rPr lang="ru-RU" dirty="0" smtClean="0">
                <a:solidFill>
                  <a:schemeClr val="tx1"/>
                </a:solidFill>
                <a:latin typeface="Times New Roman" pitchFamily="18" charset="0"/>
                <a:cs typeface="Times New Roman" pitchFamily="18" charset="0"/>
              </a:rPr>
              <a:t> </a:t>
            </a:r>
            <a:r>
              <a:rPr lang="uk-UA" dirty="0" smtClean="0">
                <a:solidFill>
                  <a:schemeClr val="tx1"/>
                </a:solidFill>
                <a:latin typeface="Times New Roman" pitchFamily="18" charset="0"/>
                <a:cs typeface="Times New Roman" pitchFamily="18" charset="0"/>
              </a:rPr>
              <a:t>їздець</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фігаденон</a:t>
            </a:r>
            <a:r>
              <a:rPr lang="ru-RU" dirty="0" smtClean="0">
                <a:solidFill>
                  <a:schemeClr val="tx1"/>
                </a:solidFill>
                <a:latin typeface="Times New Roman" pitchFamily="18" charset="0"/>
                <a:cs typeface="Times New Roman" pitchFamily="18" charset="0"/>
              </a:rPr>
              <a:t>.</a:t>
            </a:r>
          </a:p>
          <a:p>
            <a:pPr algn="just"/>
            <a:r>
              <a:rPr lang="ru-RU" dirty="0" smtClean="0">
                <a:solidFill>
                  <a:schemeClr val="tx1"/>
                </a:solidFill>
                <a:latin typeface="Times New Roman" pitchFamily="18" charset="0"/>
                <a:cs typeface="Times New Roman" pitchFamily="18" charset="0"/>
              </a:rPr>
              <a:t>      ЕПШ </a:t>
            </a:r>
            <a:r>
              <a:rPr lang="uk-UA" dirty="0" smtClean="0">
                <a:solidFill>
                  <a:schemeClr val="tx1"/>
                </a:solidFill>
                <a:latin typeface="Times New Roman" pitchFamily="18" charset="0"/>
                <a:cs typeface="Times New Roman" pitchFamily="18" charset="0"/>
              </a:rPr>
              <a:t>яблуневого пильщика: 10 імаго на 10 гілок на 1 дереві в період відокремлення бутонів; 3 личинки на 100 зав’язей через 5–7 днів після осипання пелюсток</a:t>
            </a:r>
            <a:r>
              <a:rPr lang="ru-RU" dirty="0" smtClean="0">
                <a:solidFill>
                  <a:schemeClr val="tx1"/>
                </a:solidFill>
                <a:latin typeface="Times New Roman" pitchFamily="18" charset="0"/>
                <a:cs typeface="Times New Roman" pitchFamily="18" charset="0"/>
              </a:rPr>
              <a:t>.</a:t>
            </a:r>
            <a:endParaRPr lang="ru-RU" dirty="0" smtClean="0">
              <a:solidFill>
                <a:schemeClr val="tx1"/>
              </a:solidFill>
              <a:latin typeface="Times New Roman" pitchFamily="18" charset="0"/>
              <a:cs typeface="Times New Roman" pitchFamily="18" charset="0"/>
            </a:endParaRPr>
          </a:p>
          <a:p>
            <a:pPr algn="just"/>
            <a:r>
              <a:rPr lang="ru-RU" dirty="0" smtClean="0">
                <a:solidFill>
                  <a:srgbClr val="C00000"/>
                </a:solidFill>
                <a:latin typeface="Times New Roman" pitchFamily="18" charset="0"/>
                <a:cs typeface="Times New Roman" pitchFamily="18" charset="0"/>
              </a:rPr>
              <a:t>    3</a:t>
            </a:r>
            <a:r>
              <a:rPr lang="en-US" dirty="0" smtClean="0">
                <a:solidFill>
                  <a:srgbClr val="C00000"/>
                </a:solidFill>
                <a:latin typeface="Times New Roman" pitchFamily="18" charset="0"/>
                <a:cs typeface="Times New Roman" pitchFamily="18" charset="0"/>
              </a:rPr>
              <a:t>a</a:t>
            </a:r>
            <a:r>
              <a:rPr lang="ru-RU" dirty="0" smtClean="0">
                <a:solidFill>
                  <a:srgbClr val="C00000"/>
                </a:solidFill>
                <a:latin typeface="Times New Roman" pitchFamily="18" charset="0"/>
                <a:cs typeface="Times New Roman" pitchFamily="18" charset="0"/>
              </a:rPr>
              <a:t>ходи </a:t>
            </a:r>
            <a:r>
              <a:rPr lang="uk-UA" dirty="0" smtClean="0">
                <a:solidFill>
                  <a:srgbClr val="C00000"/>
                </a:solidFill>
                <a:latin typeface="Times New Roman" pitchFamily="18" charset="0"/>
                <a:cs typeface="Times New Roman" pitchFamily="18" charset="0"/>
              </a:rPr>
              <a:t>захисту</a:t>
            </a:r>
            <a:r>
              <a:rPr lang="uk-UA" dirty="0" smtClean="0">
                <a:solidFill>
                  <a:schemeClr val="tx1"/>
                </a:solidFill>
                <a:latin typeface="Times New Roman" pitchFamily="18" charset="0"/>
                <a:cs typeface="Times New Roman" pitchFamily="18" charset="0"/>
              </a:rPr>
              <a:t>. Обприскування яблуні в фазу рожевого бутона й через 5–6 днів після цвітіння</a:t>
            </a:r>
            <a:r>
              <a:rPr lang="ru-RU" dirty="0" smtClean="0">
                <a:solidFill>
                  <a:schemeClr val="tx1"/>
                </a:solidFill>
                <a:latin typeface="Times New Roman" pitchFamily="18" charset="0"/>
                <a:cs typeface="Times New Roman" pitchFamily="18" charset="0"/>
              </a:rPr>
              <a:t> </a:t>
            </a:r>
            <a:r>
              <a:rPr lang="ru-RU" dirty="0" smtClean="0">
                <a:solidFill>
                  <a:schemeClr val="tx1"/>
                </a:solidFill>
                <a:latin typeface="Times New Roman" pitchFamily="18" charset="0"/>
                <a:cs typeface="Times New Roman" pitchFamily="18" charset="0"/>
              </a:rPr>
              <a:t>БІ-58 </a:t>
            </a:r>
            <a:r>
              <a:rPr lang="ru-RU" dirty="0" err="1" smtClean="0">
                <a:solidFill>
                  <a:schemeClr val="tx1"/>
                </a:solidFill>
                <a:latin typeface="Times New Roman" pitchFamily="18" charset="0"/>
                <a:cs typeface="Times New Roman" pitchFamily="18" charset="0"/>
              </a:rPr>
              <a:t>Новим</a:t>
            </a:r>
            <a:r>
              <a:rPr lang="ru-RU" dirty="0" smtClean="0">
                <a:solidFill>
                  <a:schemeClr val="tx1"/>
                </a:solidFill>
                <a:latin typeface="Times New Roman" pitchFamily="18" charset="0"/>
                <a:cs typeface="Times New Roman" pitchFamily="18" charset="0"/>
              </a:rPr>
              <a:t>, к.е., </a:t>
            </a:r>
            <a:r>
              <a:rPr lang="ru-RU" dirty="0" err="1" smtClean="0">
                <a:solidFill>
                  <a:schemeClr val="tx1"/>
                </a:solidFill>
                <a:latin typeface="Times New Roman" pitchFamily="18" charset="0"/>
                <a:cs typeface="Times New Roman" pitchFamily="18" charset="0"/>
              </a:rPr>
              <a:t>Золоном</a:t>
            </a:r>
            <a:r>
              <a:rPr lang="ru-RU" dirty="0" smtClean="0">
                <a:solidFill>
                  <a:schemeClr val="tx1"/>
                </a:solidFill>
                <a:latin typeface="Times New Roman" pitchFamily="18" charset="0"/>
                <a:cs typeface="Times New Roman" pitchFamily="18" charset="0"/>
              </a:rPr>
              <a:t>, к.е., </a:t>
            </a:r>
            <a:r>
              <a:rPr lang="ru-RU" dirty="0" err="1" smtClean="0">
                <a:solidFill>
                  <a:schemeClr val="tx1"/>
                </a:solidFill>
                <a:latin typeface="Times New Roman" pitchFamily="18" charset="0"/>
                <a:cs typeface="Times New Roman" pitchFamily="18" charset="0"/>
              </a:rPr>
              <a:t>Нурелом</a:t>
            </a:r>
            <a:r>
              <a:rPr lang="ru-RU" dirty="0" smtClean="0">
                <a:solidFill>
                  <a:schemeClr val="tx1"/>
                </a:solidFill>
                <a:latin typeface="Times New Roman" pitchFamily="18" charset="0"/>
                <a:cs typeface="Times New Roman" pitchFamily="18" charset="0"/>
              </a:rPr>
              <a:t> Д, к.е., </a:t>
            </a:r>
            <a:r>
              <a:rPr lang="ru-RU" dirty="0" err="1" smtClean="0">
                <a:solidFill>
                  <a:schemeClr val="tx1"/>
                </a:solidFill>
                <a:latin typeface="Times New Roman" pitchFamily="18" charset="0"/>
                <a:cs typeface="Times New Roman" pitchFamily="18" charset="0"/>
              </a:rPr>
              <a:t>Дурсбаном</a:t>
            </a:r>
            <a:r>
              <a:rPr lang="ru-RU" dirty="0" smtClean="0">
                <a:solidFill>
                  <a:schemeClr val="tx1"/>
                </a:solidFill>
                <a:latin typeface="Times New Roman" pitchFamily="18" charset="0"/>
                <a:cs typeface="Times New Roman" pitchFamily="18" charset="0"/>
              </a:rPr>
              <a:t>, к.е., </a:t>
            </a:r>
            <a:r>
              <a:rPr lang="ru-RU" dirty="0" err="1" smtClean="0">
                <a:solidFill>
                  <a:schemeClr val="tx1"/>
                </a:solidFill>
                <a:latin typeface="Times New Roman" pitchFamily="18" charset="0"/>
                <a:cs typeface="Times New Roman" pitchFamily="18" charset="0"/>
              </a:rPr>
              <a:t>Діазиноном</a:t>
            </a:r>
            <a:r>
              <a:rPr lang="ru-RU" dirty="0" smtClean="0">
                <a:solidFill>
                  <a:schemeClr val="tx1"/>
                </a:solidFill>
                <a:latin typeface="Times New Roman" pitchFamily="18" charset="0"/>
                <a:cs typeface="Times New Roman" pitchFamily="18" charset="0"/>
              </a:rPr>
              <a:t>, к.е., </a:t>
            </a:r>
            <a:r>
              <a:rPr lang="ru-RU" dirty="0" err="1" smtClean="0">
                <a:solidFill>
                  <a:schemeClr val="tx1"/>
                </a:solidFill>
                <a:latin typeface="Times New Roman" pitchFamily="18" charset="0"/>
                <a:cs typeface="Times New Roman" pitchFamily="18" charset="0"/>
              </a:rPr>
              <a:t>Енжіо</a:t>
            </a:r>
            <a:r>
              <a:rPr lang="en-US" dirty="0" smtClean="0">
                <a:solidFill>
                  <a:schemeClr val="tx1"/>
                </a:solidFill>
                <a:latin typeface="Times New Roman" pitchFamily="18" charset="0"/>
                <a:cs typeface="Times New Roman" pitchFamily="18" charset="0"/>
              </a:rPr>
              <a:t>, </a:t>
            </a:r>
            <a:r>
              <a:rPr lang="ru-RU" dirty="0" smtClean="0">
                <a:solidFill>
                  <a:schemeClr val="tx1"/>
                </a:solidFill>
                <a:latin typeface="Times New Roman" pitchFamily="18" charset="0"/>
                <a:cs typeface="Times New Roman" pitchFamily="18" charset="0"/>
              </a:rPr>
              <a:t>к.с., </a:t>
            </a:r>
            <a:r>
              <a:rPr lang="ru-RU" dirty="0" err="1" smtClean="0">
                <a:solidFill>
                  <a:schemeClr val="tx1"/>
                </a:solidFill>
                <a:latin typeface="Times New Roman" pitchFamily="18" charset="0"/>
                <a:cs typeface="Times New Roman" pitchFamily="18" charset="0"/>
              </a:rPr>
              <a:t>Фастаком</a:t>
            </a:r>
            <a:r>
              <a:rPr lang="ru-RU" dirty="0" smtClean="0">
                <a:solidFill>
                  <a:schemeClr val="tx1"/>
                </a:solidFill>
                <a:latin typeface="Times New Roman" pitchFamily="18" charset="0"/>
                <a:cs typeface="Times New Roman" pitchFamily="18" charset="0"/>
              </a:rPr>
              <a:t>, к.е., </a:t>
            </a:r>
            <a:r>
              <a:rPr lang="ru-RU" dirty="0" err="1" smtClean="0">
                <a:solidFill>
                  <a:schemeClr val="tx1"/>
                </a:solidFill>
                <a:latin typeface="Times New Roman" pitchFamily="18" charset="0"/>
                <a:cs typeface="Times New Roman" pitchFamily="18" charset="0"/>
              </a:rPr>
              <a:t>Каліпсо</a:t>
            </a:r>
            <a:r>
              <a:rPr lang="en-US" dirty="0" smtClean="0">
                <a:solidFill>
                  <a:schemeClr val="tx1"/>
                </a:solidFill>
                <a:latin typeface="Times New Roman" pitchFamily="18" charset="0"/>
                <a:cs typeface="Times New Roman" pitchFamily="18" charset="0"/>
              </a:rPr>
              <a:t>, </a:t>
            </a:r>
            <a:r>
              <a:rPr lang="ru-RU" dirty="0" smtClean="0">
                <a:solidFill>
                  <a:schemeClr val="tx1"/>
                </a:solidFill>
                <a:latin typeface="Times New Roman" pitchFamily="18" charset="0"/>
                <a:cs typeface="Times New Roman" pitchFamily="18" charset="0"/>
              </a:rPr>
              <a:t>к.с., Маршалом, к.е., </a:t>
            </a:r>
            <a:r>
              <a:rPr lang="ru-RU" dirty="0" err="1" smtClean="0">
                <a:solidFill>
                  <a:schemeClr val="tx1"/>
                </a:solidFill>
                <a:latin typeface="Times New Roman" pitchFamily="18" charset="0"/>
                <a:cs typeface="Times New Roman" pitchFamily="18" charset="0"/>
              </a:rPr>
              <a:t>Моспіланом</a:t>
            </a:r>
            <a:r>
              <a:rPr lang="ru-RU" dirty="0" smtClean="0">
                <a:solidFill>
                  <a:schemeClr val="tx1"/>
                </a:solidFill>
                <a:latin typeface="Times New Roman" pitchFamily="18" charset="0"/>
                <a:cs typeface="Times New Roman" pitchFamily="18" charset="0"/>
              </a:rPr>
              <a:t>, р.п., </a:t>
            </a:r>
            <a:r>
              <a:rPr lang="ru-RU" dirty="0" err="1" smtClean="0">
                <a:solidFill>
                  <a:schemeClr val="tx1"/>
                </a:solidFill>
                <a:latin typeface="Times New Roman" pitchFamily="18" charset="0"/>
                <a:cs typeface="Times New Roman" pitchFamily="18" charset="0"/>
              </a:rPr>
              <a:t>Пірінексом</a:t>
            </a:r>
            <a:r>
              <a:rPr lang="ru-RU" dirty="0" smtClean="0">
                <a:solidFill>
                  <a:schemeClr val="tx1"/>
                </a:solidFill>
                <a:latin typeface="Times New Roman" pitchFamily="18" charset="0"/>
                <a:cs typeface="Times New Roman" pitchFamily="18" charset="0"/>
              </a:rPr>
              <a:t>, </a:t>
            </a:r>
            <a:r>
              <a:rPr lang="ru-RU" dirty="0" err="1" smtClean="0">
                <a:solidFill>
                  <a:schemeClr val="tx1"/>
                </a:solidFill>
                <a:latin typeface="Times New Roman" pitchFamily="18" charset="0"/>
                <a:cs typeface="Times New Roman" pitchFamily="18" charset="0"/>
              </a:rPr>
              <a:t>мк.с</a:t>
            </a:r>
            <a:r>
              <a:rPr lang="ru-RU" dirty="0" smtClean="0">
                <a:solidFill>
                  <a:schemeClr val="tx1"/>
                </a:solidFill>
                <a:latin typeface="Times New Roman" pitchFamily="18" charset="0"/>
                <a:cs typeface="Times New Roman" pitchFamily="18" charset="0"/>
              </a:rPr>
              <a:t>. Для </a:t>
            </a:r>
            <a:r>
              <a:rPr lang="uk-UA" dirty="0" smtClean="0">
                <a:solidFill>
                  <a:schemeClr val="tx1"/>
                </a:solidFill>
                <a:latin typeface="Times New Roman" pitchFamily="18" charset="0"/>
                <a:cs typeface="Times New Roman" pitchFamily="18" charset="0"/>
              </a:rPr>
              <a:t>останньої обробки насаджень застосовують </a:t>
            </a:r>
            <a:r>
              <a:rPr lang="ru-RU" dirty="0" smtClean="0">
                <a:solidFill>
                  <a:schemeClr val="tx1"/>
                </a:solidFill>
                <a:latin typeface="Times New Roman" pitchFamily="18" charset="0"/>
                <a:cs typeface="Times New Roman" pitchFamily="18" charset="0"/>
              </a:rPr>
              <a:t>Матч</a:t>
            </a:r>
            <a:r>
              <a:rPr lang="en-US" dirty="0" smtClean="0">
                <a:solidFill>
                  <a:schemeClr val="tx1"/>
                </a:solidFill>
                <a:latin typeface="Times New Roman" pitchFamily="18" charset="0"/>
                <a:cs typeface="Times New Roman" pitchFamily="18" charset="0"/>
              </a:rPr>
              <a:t>, </a:t>
            </a:r>
            <a:r>
              <a:rPr lang="ru-RU" dirty="0" smtClean="0">
                <a:solidFill>
                  <a:schemeClr val="tx1"/>
                </a:solidFill>
                <a:latin typeface="Times New Roman" pitchFamily="18" charset="0"/>
                <a:cs typeface="Times New Roman" pitchFamily="18" charset="0"/>
              </a:rPr>
              <a:t>к.е. </a:t>
            </a:r>
            <a:r>
              <a:rPr lang="uk-UA" dirty="0" smtClean="0">
                <a:solidFill>
                  <a:schemeClr val="tx1"/>
                </a:solidFill>
                <a:latin typeface="Times New Roman" pitchFamily="18" charset="0"/>
                <a:cs typeface="Times New Roman" pitchFamily="18" charset="0"/>
              </a:rPr>
              <a:t>Культивація міжрядь плодового саду й зяблева оранка знижують чисельність </a:t>
            </a:r>
            <a:r>
              <a:rPr lang="ru-RU" dirty="0" smtClean="0">
                <a:solidFill>
                  <a:schemeClr val="tx1"/>
                </a:solidFill>
                <a:latin typeface="Times New Roman" pitchFamily="18" charset="0"/>
                <a:cs typeface="Times New Roman" pitchFamily="18" charset="0"/>
              </a:rPr>
              <a:t>личинок </a:t>
            </a:r>
            <a:r>
              <a:rPr lang="ru-RU" dirty="0" smtClean="0">
                <a:solidFill>
                  <a:schemeClr val="tx1"/>
                </a:solidFill>
                <a:latin typeface="Times New Roman" pitchFamily="18" charset="0"/>
                <a:cs typeface="Times New Roman" pitchFamily="18" charset="0"/>
              </a:rPr>
              <a:t>у коконах.</a:t>
            </a:r>
            <a:endParaRPr lang="ru-RU" dirty="0">
              <a:solidFill>
                <a:schemeClr val="tx1"/>
              </a:solidFill>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3214686"/>
            <a:ext cx="9144000" cy="3643314"/>
          </a:xfrm>
        </p:spPr>
        <p:txBody>
          <a:bodyPr>
            <a:normAutofit fontScale="62500" lnSpcReduction="20000"/>
          </a:bodyPr>
          <a:lstStyle/>
          <a:p>
            <a:pPr algn="just"/>
            <a:r>
              <a:rPr lang="ru-RU" dirty="0" smtClean="0">
                <a:solidFill>
                  <a:schemeClr val="tx1"/>
                </a:solidFill>
                <a:latin typeface="Times New Roman" pitchFamily="18" charset="0"/>
                <a:cs typeface="Times New Roman" pitchFamily="18" charset="0"/>
              </a:rPr>
              <a:t>       </a:t>
            </a:r>
            <a:r>
              <a:rPr lang="uk-UA" sz="3400" dirty="0" smtClean="0">
                <a:solidFill>
                  <a:schemeClr val="tx1"/>
                </a:solidFill>
                <a:latin typeface="Times New Roman" pitchFamily="18" charset="0"/>
                <a:cs typeface="Times New Roman" pitchFamily="18" charset="0"/>
              </a:rPr>
              <a:t>Важливими регуляторами чисельності цього шкідника є хижі кліщі з родин </a:t>
            </a:r>
            <a:r>
              <a:rPr lang="uk-UA" sz="3400" dirty="0" err="1" smtClean="0">
                <a:solidFill>
                  <a:schemeClr val="tx1"/>
                </a:solidFill>
                <a:latin typeface="Times New Roman" pitchFamily="18" charset="0"/>
                <a:cs typeface="Times New Roman" pitchFamily="18" charset="0"/>
              </a:rPr>
              <a:t>фітосейїд</a:t>
            </a:r>
            <a:r>
              <a:rPr lang="uk-UA" sz="3400" dirty="0" smtClean="0">
                <a:solidFill>
                  <a:schemeClr val="tx1"/>
                </a:solidFill>
                <a:latin typeface="Times New Roman" pitchFamily="18" charset="0"/>
                <a:cs typeface="Times New Roman" pitchFamily="18" charset="0"/>
              </a:rPr>
              <a:t>, </a:t>
            </a:r>
            <a:r>
              <a:rPr lang="uk-UA" sz="3400" dirty="0" err="1" smtClean="0">
                <a:solidFill>
                  <a:schemeClr val="tx1"/>
                </a:solidFill>
                <a:latin typeface="Times New Roman" pitchFamily="18" charset="0"/>
                <a:cs typeface="Times New Roman" pitchFamily="18" charset="0"/>
              </a:rPr>
              <a:t>стигмейїд</a:t>
            </a:r>
            <a:r>
              <a:rPr lang="uk-UA" sz="3400" dirty="0" smtClean="0">
                <a:solidFill>
                  <a:schemeClr val="tx1"/>
                </a:solidFill>
                <a:latin typeface="Times New Roman" pitchFamily="18" charset="0"/>
                <a:cs typeface="Times New Roman" pitchFamily="18" charset="0"/>
              </a:rPr>
              <a:t> та </a:t>
            </a:r>
            <a:r>
              <a:rPr lang="uk-UA" sz="3400" dirty="0" err="1" smtClean="0">
                <a:solidFill>
                  <a:schemeClr val="tx1"/>
                </a:solidFill>
                <a:latin typeface="Times New Roman" pitchFamily="18" charset="0"/>
                <a:cs typeface="Times New Roman" pitchFamily="18" charset="0"/>
              </a:rPr>
              <a:t>аністид</a:t>
            </a:r>
            <a:r>
              <a:rPr lang="uk-UA" sz="3400" dirty="0" smtClean="0">
                <a:solidFill>
                  <a:schemeClr val="tx1"/>
                </a:solidFill>
                <a:latin typeface="Times New Roman" pitchFamily="18" charset="0"/>
                <a:cs typeface="Times New Roman" pitchFamily="18" charset="0"/>
              </a:rPr>
              <a:t>.</a:t>
            </a:r>
          </a:p>
          <a:p>
            <a:pPr algn="just"/>
            <a:r>
              <a:rPr lang="uk-UA" sz="3400" dirty="0" smtClean="0">
                <a:solidFill>
                  <a:schemeClr val="tx1"/>
                </a:solidFill>
                <a:latin typeface="Times New Roman" pitchFamily="18" charset="0"/>
                <a:cs typeface="Times New Roman" pitchFamily="18" charset="0"/>
              </a:rPr>
              <a:t>     </a:t>
            </a:r>
            <a:r>
              <a:rPr lang="uk-UA" sz="3400" dirty="0" smtClean="0">
                <a:solidFill>
                  <a:srgbClr val="FF0000"/>
                </a:solidFill>
                <a:latin typeface="Times New Roman" pitchFamily="18" charset="0"/>
                <a:cs typeface="Times New Roman" pitchFamily="18" charset="0"/>
              </a:rPr>
              <a:t>Заходи захисту. </a:t>
            </a:r>
            <a:r>
              <a:rPr lang="uk-UA" sz="3400" dirty="0" smtClean="0">
                <a:solidFill>
                  <a:schemeClr val="tx1"/>
                </a:solidFill>
                <a:latin typeface="Times New Roman" pitchFamily="18" charset="0"/>
                <a:cs typeface="Times New Roman" pitchFamily="18" charset="0"/>
              </a:rPr>
              <a:t>Ранньовесняне (до розпукування бруньок) обприскування дерев Препаратом 30 В, к. е. В період від фенофази зеленого конуса до рожевого бутона (яблуня) або відразу після цвітіння (кісточкові породи) застосування </a:t>
            </a:r>
            <a:r>
              <a:rPr lang="ru-RU" sz="3400" dirty="0" err="1" smtClean="0">
                <a:solidFill>
                  <a:schemeClr val="tx1"/>
                </a:solidFill>
                <a:latin typeface="Times New Roman" pitchFamily="18" charset="0"/>
                <a:cs typeface="Times New Roman" pitchFamily="18" charset="0"/>
              </a:rPr>
              <a:t>інсектоакарицидів</a:t>
            </a:r>
            <a:r>
              <a:rPr lang="ru-RU" sz="3400" dirty="0" smtClean="0">
                <a:solidFill>
                  <a:schemeClr val="tx1"/>
                </a:solidFill>
                <a:latin typeface="Times New Roman" pitchFamily="18" charset="0"/>
                <a:cs typeface="Times New Roman" pitchFamily="18" charset="0"/>
              </a:rPr>
              <a:t> </a:t>
            </a:r>
            <a:r>
              <a:rPr lang="ru-RU" sz="3400" dirty="0" smtClean="0">
                <a:solidFill>
                  <a:schemeClr val="tx1"/>
                </a:solidFill>
                <a:latin typeface="Times New Roman" pitchFamily="18" charset="0"/>
                <a:cs typeface="Times New Roman" pitchFamily="18" charset="0"/>
              </a:rPr>
              <a:t>— БІ-58 Нового, к.е., </a:t>
            </a:r>
            <a:r>
              <a:rPr lang="ru-RU" sz="3400" dirty="0" err="1" smtClean="0">
                <a:solidFill>
                  <a:schemeClr val="tx1"/>
                </a:solidFill>
                <a:latin typeface="Times New Roman" pitchFamily="18" charset="0"/>
                <a:cs typeface="Times New Roman" pitchFamily="18" charset="0"/>
              </a:rPr>
              <a:t>Золону</a:t>
            </a:r>
            <a:r>
              <a:rPr lang="ru-RU" sz="3400" dirty="0" smtClean="0">
                <a:solidFill>
                  <a:schemeClr val="tx1"/>
                </a:solidFill>
                <a:latin typeface="Times New Roman" pitchFamily="18" charset="0"/>
                <a:cs typeface="Times New Roman" pitchFamily="18" charset="0"/>
              </a:rPr>
              <a:t>, к.е., </a:t>
            </a:r>
            <a:r>
              <a:rPr lang="ru-RU" sz="3400" dirty="0" err="1" smtClean="0">
                <a:solidFill>
                  <a:schemeClr val="tx1"/>
                </a:solidFill>
                <a:latin typeface="Times New Roman" pitchFamily="18" charset="0"/>
                <a:cs typeface="Times New Roman" pitchFamily="18" charset="0"/>
              </a:rPr>
              <a:t>Дурсбану</a:t>
            </a:r>
            <a:r>
              <a:rPr lang="ru-RU" sz="3400" dirty="0" smtClean="0">
                <a:solidFill>
                  <a:schemeClr val="tx1"/>
                </a:solidFill>
                <a:latin typeface="Times New Roman" pitchFamily="18" charset="0"/>
                <a:cs typeface="Times New Roman" pitchFamily="18" charset="0"/>
              </a:rPr>
              <a:t>, к.е., Командору, в.р.к., </a:t>
            </a:r>
            <a:r>
              <a:rPr lang="ru-RU" sz="3400" dirty="0" err="1" smtClean="0">
                <a:solidFill>
                  <a:schemeClr val="tx1"/>
                </a:solidFill>
                <a:latin typeface="Times New Roman" pitchFamily="18" charset="0"/>
                <a:cs typeface="Times New Roman" pitchFamily="18" charset="0"/>
              </a:rPr>
              <a:t>Люфоксу</a:t>
            </a:r>
            <a:r>
              <a:rPr lang="ru-RU" sz="3400" dirty="0" smtClean="0">
                <a:solidFill>
                  <a:schemeClr val="tx1"/>
                </a:solidFill>
                <a:latin typeface="Times New Roman" pitchFamily="18" charset="0"/>
                <a:cs typeface="Times New Roman" pitchFamily="18" charset="0"/>
              </a:rPr>
              <a:t>, к.е., </a:t>
            </a:r>
            <a:r>
              <a:rPr lang="ru-RU" sz="3400" dirty="0" err="1" smtClean="0">
                <a:solidFill>
                  <a:schemeClr val="tx1"/>
                </a:solidFill>
                <a:latin typeface="Times New Roman" pitchFamily="18" charset="0"/>
                <a:cs typeface="Times New Roman" pitchFamily="18" charset="0"/>
              </a:rPr>
              <a:t>Нурелу</a:t>
            </a:r>
            <a:r>
              <a:rPr lang="ru-RU" sz="3400" dirty="0" smtClean="0">
                <a:solidFill>
                  <a:schemeClr val="tx1"/>
                </a:solidFill>
                <a:latin typeface="Times New Roman" pitchFamily="18" charset="0"/>
                <a:cs typeface="Times New Roman" pitchFamily="18" charset="0"/>
              </a:rPr>
              <a:t> Д, к.е., Препарату 30В, к.е., Шаману, к.е. На </a:t>
            </a:r>
            <a:r>
              <a:rPr lang="uk-UA" sz="3400" dirty="0" smtClean="0">
                <a:solidFill>
                  <a:schemeClr val="tx1"/>
                </a:solidFill>
                <a:latin typeface="Times New Roman" pitchFamily="18" charset="0"/>
                <a:cs typeface="Times New Roman" pitchFamily="18" charset="0"/>
              </a:rPr>
              <a:t>яблуні рекомендовані також акарициди </a:t>
            </a:r>
            <a:r>
              <a:rPr lang="ru-RU" sz="3400" dirty="0" err="1" smtClean="0">
                <a:solidFill>
                  <a:schemeClr val="tx1"/>
                </a:solidFill>
                <a:latin typeface="Times New Roman" pitchFamily="18" charset="0"/>
                <a:cs typeface="Times New Roman" pitchFamily="18" charset="0"/>
              </a:rPr>
              <a:t>Аполло</a:t>
            </a:r>
            <a:r>
              <a:rPr lang="ru-RU" sz="3400" dirty="0" smtClean="0">
                <a:solidFill>
                  <a:schemeClr val="tx1"/>
                </a:solidFill>
                <a:latin typeface="Times New Roman" pitchFamily="18" charset="0"/>
                <a:cs typeface="Times New Roman" pitchFamily="18" charset="0"/>
              </a:rPr>
              <a:t>, к.с., </a:t>
            </a:r>
            <a:r>
              <a:rPr lang="ru-RU" sz="3400" dirty="0" err="1" smtClean="0">
                <a:solidFill>
                  <a:schemeClr val="tx1"/>
                </a:solidFill>
                <a:latin typeface="Times New Roman" pitchFamily="18" charset="0"/>
                <a:cs typeface="Times New Roman" pitchFamily="18" charset="0"/>
              </a:rPr>
              <a:t>Демітан</a:t>
            </a:r>
            <a:r>
              <a:rPr lang="ru-RU" sz="3400" dirty="0" smtClean="0">
                <a:solidFill>
                  <a:schemeClr val="tx1"/>
                </a:solidFill>
                <a:latin typeface="Times New Roman" pitchFamily="18" charset="0"/>
                <a:cs typeface="Times New Roman" pitchFamily="18" charset="0"/>
              </a:rPr>
              <a:t>, к.с., </a:t>
            </a:r>
            <a:r>
              <a:rPr lang="ru-RU" sz="3400" dirty="0" err="1" smtClean="0">
                <a:solidFill>
                  <a:schemeClr val="tx1"/>
                </a:solidFill>
                <a:latin typeface="Times New Roman" pitchFamily="18" charset="0"/>
                <a:cs typeface="Times New Roman" pitchFamily="18" charset="0"/>
              </a:rPr>
              <a:t>Енвідор</a:t>
            </a:r>
            <a:r>
              <a:rPr lang="en-US" sz="3400" dirty="0" smtClean="0">
                <a:solidFill>
                  <a:schemeClr val="tx1"/>
                </a:solidFill>
                <a:latin typeface="Times New Roman" pitchFamily="18" charset="0"/>
                <a:cs typeface="Times New Roman" pitchFamily="18" charset="0"/>
              </a:rPr>
              <a:t>, </a:t>
            </a:r>
            <a:r>
              <a:rPr lang="ru-RU" sz="3400" dirty="0" smtClean="0">
                <a:solidFill>
                  <a:schemeClr val="tx1"/>
                </a:solidFill>
                <a:latin typeface="Times New Roman" pitchFamily="18" charset="0"/>
                <a:cs typeface="Times New Roman" pitchFamily="18" charset="0"/>
              </a:rPr>
              <a:t>к.с., </a:t>
            </a:r>
            <a:r>
              <a:rPr lang="ru-RU" sz="3400" dirty="0" err="1" smtClean="0">
                <a:solidFill>
                  <a:schemeClr val="tx1"/>
                </a:solidFill>
                <a:latin typeface="Times New Roman" pitchFamily="18" charset="0"/>
                <a:cs typeface="Times New Roman" pitchFamily="18" charset="0"/>
              </a:rPr>
              <a:t>Ніссоран</a:t>
            </a:r>
            <a:r>
              <a:rPr lang="ru-RU" sz="3400" dirty="0" smtClean="0">
                <a:solidFill>
                  <a:schemeClr val="tx1"/>
                </a:solidFill>
                <a:latin typeface="Times New Roman" pitchFamily="18" charset="0"/>
                <a:cs typeface="Times New Roman" pitchFamily="18" charset="0"/>
              </a:rPr>
              <a:t>, </a:t>
            </a:r>
            <a:r>
              <a:rPr lang="ru-RU" sz="3400" dirty="0" err="1" smtClean="0">
                <a:solidFill>
                  <a:schemeClr val="tx1"/>
                </a:solidFill>
                <a:latin typeface="Times New Roman" pitchFamily="18" charset="0"/>
                <a:cs typeface="Times New Roman" pitchFamily="18" charset="0"/>
              </a:rPr>
              <a:t>з.п</a:t>
            </a:r>
            <a:r>
              <a:rPr lang="ru-RU" sz="3400" dirty="0" smtClean="0">
                <a:solidFill>
                  <a:schemeClr val="tx1"/>
                </a:solidFill>
                <a:latin typeface="Times New Roman" pitchFamily="18" charset="0"/>
                <a:cs typeface="Times New Roman" pitchFamily="18" charset="0"/>
              </a:rPr>
              <a:t>., </a:t>
            </a:r>
            <a:r>
              <a:rPr lang="ru-RU" sz="3400" dirty="0" err="1" smtClean="0">
                <a:solidFill>
                  <a:schemeClr val="tx1"/>
                </a:solidFill>
                <a:latin typeface="Times New Roman" pitchFamily="18" charset="0"/>
                <a:cs typeface="Times New Roman" pitchFamily="18" charset="0"/>
              </a:rPr>
              <a:t>Ортус</a:t>
            </a:r>
            <a:r>
              <a:rPr lang="ru-RU" sz="3400" dirty="0" smtClean="0">
                <a:solidFill>
                  <a:schemeClr val="tx1"/>
                </a:solidFill>
                <a:latin typeface="Times New Roman" pitchFamily="18" charset="0"/>
                <a:cs typeface="Times New Roman" pitchFamily="18" charset="0"/>
              </a:rPr>
              <a:t>, к.с. та </a:t>
            </a:r>
            <a:r>
              <a:rPr lang="uk-UA" sz="3400" dirty="0" smtClean="0">
                <a:solidFill>
                  <a:schemeClr val="tx1"/>
                </a:solidFill>
                <a:latin typeface="Times New Roman" pitchFamily="18" charset="0"/>
                <a:cs typeface="Times New Roman" pitchFamily="18" charset="0"/>
              </a:rPr>
              <a:t>інші. Ослаблені кліщами дерева слід підживлювати органічними й мінеральними добривами, а також поливати. Хімічні обробки дерев проти рухомих стадій кліщів доцільні за чисельності понад ЕПШ — 300–400 особин на 100 листків</a:t>
            </a:r>
            <a:r>
              <a:rPr lang="ru-RU" sz="3400" dirty="0" smtClean="0">
                <a:solidFill>
                  <a:schemeClr val="tx1"/>
                </a:solidFill>
                <a:latin typeface="Times New Roman" pitchFamily="18" charset="0"/>
                <a:cs typeface="Times New Roman" pitchFamily="18" charset="0"/>
              </a:rPr>
              <a:t>.</a:t>
            </a:r>
            <a:endParaRPr lang="ru-RU" sz="3400" dirty="0">
              <a:solidFill>
                <a:schemeClr val="tx1"/>
              </a:solidFill>
              <a:latin typeface="Times New Roman" pitchFamily="18" charset="0"/>
              <a:cs typeface="Times New Roman" pitchFamily="18" charset="0"/>
            </a:endParaRPr>
          </a:p>
        </p:txBody>
      </p:sp>
      <p:sp>
        <p:nvSpPr>
          <p:cNvPr id="4" name="Прямоугольник 3"/>
          <p:cNvSpPr/>
          <p:nvPr/>
        </p:nvSpPr>
        <p:spPr>
          <a:xfrm>
            <a:off x="3357554" y="0"/>
            <a:ext cx="5786446" cy="3447098"/>
          </a:xfrm>
          <a:prstGeom prst="rect">
            <a:avLst/>
          </a:prstGeom>
        </p:spPr>
        <p:txBody>
          <a:bodyPr wrap="square">
            <a:spAutoFit/>
          </a:bodyPr>
          <a:lstStyle/>
          <a:p>
            <a:pPr algn="just"/>
            <a:r>
              <a:rPr lang="ru-RU" sz="2000" b="1" dirty="0" smtClean="0">
                <a:latin typeface="Times New Roman" pitchFamily="18" charset="0"/>
                <a:cs typeface="Times New Roman" pitchFamily="18" charset="0"/>
              </a:rPr>
              <a:t>      </a:t>
            </a:r>
            <a:r>
              <a:rPr lang="uk-UA" sz="2000" b="1" dirty="0" smtClean="0">
                <a:latin typeface="Times New Roman" pitchFamily="18" charset="0"/>
                <a:cs typeface="Times New Roman" pitchFamily="18" charset="0"/>
              </a:rPr>
              <a:t>Бурий плодовий кліщ </a:t>
            </a:r>
            <a:r>
              <a:rPr lang="ru-RU" sz="2000" dirty="0" smtClean="0">
                <a:latin typeface="Times New Roman" pitchFamily="18" charset="0"/>
                <a:cs typeface="Times New Roman" pitchFamily="18" charset="0"/>
              </a:rPr>
              <a:t>— </a:t>
            </a:r>
            <a:r>
              <a:rPr lang="ru-RU" sz="2000" i="1" dirty="0" err="1" smtClean="0">
                <a:latin typeface="Times New Roman" pitchFamily="18" charset="0"/>
                <a:cs typeface="Times New Roman" pitchFamily="18" charset="0"/>
              </a:rPr>
              <a:t>Вгуо</a:t>
            </a:r>
            <a:r>
              <a:rPr lang="en-US" sz="2000" i="1" dirty="0" smtClean="0">
                <a:latin typeface="Times New Roman" pitchFamily="18" charset="0"/>
                <a:cs typeface="Times New Roman" pitchFamily="18" charset="0"/>
              </a:rPr>
              <a:t>b</a:t>
            </a:r>
            <a:r>
              <a:rPr lang="ru-RU" sz="2000" i="1" dirty="0" err="1" smtClean="0">
                <a:latin typeface="Times New Roman" pitchFamily="18" charset="0"/>
                <a:cs typeface="Times New Roman" pitchFamily="18" charset="0"/>
              </a:rPr>
              <a:t>іа</a:t>
            </a:r>
            <a:r>
              <a:rPr lang="ru-RU"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redikorzevi</a:t>
            </a:r>
            <a:r>
              <a:rPr lang="en-US" sz="2000" i="1"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Reck</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ряд </a:t>
            </a:r>
            <a:r>
              <a:rPr lang="en-US" sz="2000" i="1" dirty="0" err="1" smtClean="0">
                <a:latin typeface="Times New Roman" pitchFamily="18" charset="0"/>
                <a:cs typeface="Times New Roman" pitchFamily="18" charset="0"/>
              </a:rPr>
              <a:t>Acariformes</a:t>
            </a:r>
            <a:r>
              <a:rPr lang="en-US" sz="2000"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род. </a:t>
            </a:r>
            <a:r>
              <a:rPr lang="uk-UA" sz="2000" dirty="0" smtClean="0">
                <a:latin typeface="Times New Roman" pitchFamily="18" charset="0"/>
                <a:cs typeface="Times New Roman" pitchFamily="18" charset="0"/>
              </a:rPr>
              <a:t>бурі кліщі </a:t>
            </a:r>
            <a:r>
              <a:rPr lang="ru-RU" sz="2000" dirty="0" smtClean="0">
                <a:latin typeface="Times New Roman" pitchFamily="18" charset="0"/>
                <a:cs typeface="Times New Roman" pitchFamily="18" charset="0"/>
              </a:rPr>
              <a:t>— </a:t>
            </a:r>
            <a:r>
              <a:rPr lang="en-US" sz="2000" i="1" dirty="0" err="1" smtClean="0">
                <a:latin typeface="Times New Roman" pitchFamily="18" charset="0"/>
                <a:cs typeface="Times New Roman" pitchFamily="18" charset="0"/>
              </a:rPr>
              <a:t>Bryobiidae</a:t>
            </a:r>
            <a:r>
              <a:rPr lang="en-US" sz="2000" dirty="0" smtClean="0">
                <a:latin typeface="Times New Roman" pitchFamily="18" charset="0"/>
                <a:cs typeface="Times New Roman" pitchFamily="18" charset="0"/>
              </a:rPr>
              <a:t>). </a:t>
            </a:r>
            <a:r>
              <a:rPr lang="uk-UA" sz="2000" dirty="0" smtClean="0">
                <a:latin typeface="Times New Roman" pitchFamily="18" charset="0"/>
                <a:cs typeface="Times New Roman" pitchFamily="18" charset="0"/>
              </a:rPr>
              <a:t>В Україні поширений повсюдно, та постійно шкодить у Криму, Донбасі, інших південних регіонах. Завдає значної шкоди й у багатьох садах Лісостепу й Полісся. Пошкоджує яблуню, сливу, грушу, аличу, терен, вишню, черешню, абрикоса, персика і мигдаль. </a:t>
            </a:r>
          </a:p>
          <a:p>
            <a:pPr algn="just"/>
            <a:r>
              <a:rPr lang="uk-UA" sz="2000" dirty="0" smtClean="0">
                <a:latin typeface="Times New Roman" pitchFamily="18" charset="0"/>
                <a:cs typeface="Times New Roman" pitchFamily="18" charset="0"/>
              </a:rPr>
              <a:t>     Дорослий кліщ бурого кольору, близько 0,5 мм завдовжки, Яйця червоні, кулясті</a:t>
            </a:r>
            <a:r>
              <a:rPr lang="ru-RU"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algn="just"/>
            <a:endParaRPr lang="ru-RU" dirty="0" smtClean="0">
              <a:latin typeface="Times New Roman" pitchFamily="18" charset="0"/>
              <a:cs typeface="Times New Roman" pitchFamily="18" charset="0"/>
            </a:endParaRPr>
          </a:p>
        </p:txBody>
      </p:sp>
      <p:pic>
        <p:nvPicPr>
          <p:cNvPr id="1026" name="Picture 2" descr="D:\Лекции\ентомологія лекції\Лекції новий варіант по єнтомології\шкідники\бурый плодовый клещ.jpg"/>
          <p:cNvPicPr>
            <a:picLocks noChangeAspect="1" noChangeArrowheads="1"/>
          </p:cNvPicPr>
          <p:nvPr/>
        </p:nvPicPr>
        <p:blipFill>
          <a:blip r:embed="rId2"/>
          <a:srcRect/>
          <a:stretch>
            <a:fillRect/>
          </a:stretch>
        </p:blipFill>
        <p:spPr bwMode="auto">
          <a:xfrm>
            <a:off x="0" y="0"/>
            <a:ext cx="3429024" cy="3214686"/>
          </a:xfrm>
          <a:prstGeom prst="rect">
            <a:avLst/>
          </a:prstGeom>
          <a:noFill/>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TotalTime>
  <Words>3962</Words>
  <PresentationFormat>Экран (4:3)</PresentationFormat>
  <Paragraphs>114</Paragraphs>
  <Slides>27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Ludmila</cp:lastModifiedBy>
  <cp:revision>49</cp:revision>
  <dcterms:modified xsi:type="dcterms:W3CDTF">2026-03-11T13:34:05Z</dcterms:modified>
</cp:coreProperties>
</file>