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605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E348A-2948-49AE-9D5E-B20A5BD03397}" type="datetimeFigureOut">
              <a:rPr lang="uk-UA" smtClean="0"/>
              <a:pPr/>
              <a:t>21.10.2024</a:t>
            </a:fld>
            <a:endParaRPr lang="uk-UA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8126D1-82E8-4531-B92B-1C21D54C55F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E348A-2948-49AE-9D5E-B20A5BD03397}" type="datetimeFigureOut">
              <a:rPr lang="uk-UA" smtClean="0"/>
              <a:pPr/>
              <a:t>21.10.2024</a:t>
            </a:fld>
            <a:endParaRPr lang="uk-U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8126D1-82E8-4531-B92B-1C21D54C55F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E348A-2948-49AE-9D5E-B20A5BD03397}" type="datetimeFigureOut">
              <a:rPr lang="uk-UA" smtClean="0"/>
              <a:pPr/>
              <a:t>21.10.2024</a:t>
            </a:fld>
            <a:endParaRPr lang="uk-UA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26D1-82E8-4531-B92B-1C21D54C55FA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E348A-2948-49AE-9D5E-B20A5BD03397}" type="datetimeFigureOut">
              <a:rPr lang="uk-UA" smtClean="0"/>
              <a:pPr/>
              <a:t>21.10.2024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26D1-82E8-4531-B92B-1C21D54C55F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E348A-2948-49AE-9D5E-B20A5BD03397}" type="datetimeFigureOut">
              <a:rPr lang="uk-UA" smtClean="0"/>
              <a:pPr/>
              <a:t>21.10.2024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78126D1-82E8-4531-B92B-1C21D54C55FA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E348A-2948-49AE-9D5E-B20A5BD03397}" type="datetimeFigureOut">
              <a:rPr lang="uk-UA" smtClean="0"/>
              <a:pPr/>
              <a:t>21.10.2024</a:t>
            </a:fld>
            <a:endParaRPr lang="uk-UA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26D1-82E8-4531-B92B-1C21D54C55F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E348A-2948-49AE-9D5E-B20A5BD03397}" type="datetimeFigureOut">
              <a:rPr lang="uk-UA" smtClean="0"/>
              <a:pPr/>
              <a:t>21.10.2024</a:t>
            </a:fld>
            <a:endParaRPr lang="uk-UA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26D1-82E8-4531-B92B-1C21D54C55F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E348A-2948-49AE-9D5E-B20A5BD03397}" type="datetimeFigureOut">
              <a:rPr lang="uk-UA" smtClean="0"/>
              <a:pPr/>
              <a:t>21.10.2024</a:t>
            </a:fld>
            <a:endParaRPr lang="uk-UA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26D1-82E8-4531-B92B-1C21D54C55F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E348A-2948-49AE-9D5E-B20A5BD03397}" type="datetimeFigureOut">
              <a:rPr lang="uk-UA" smtClean="0"/>
              <a:pPr/>
              <a:t>21.10.2024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26D1-82E8-4531-B92B-1C21D54C55FA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E348A-2948-49AE-9D5E-B20A5BD03397}" type="datetimeFigureOut">
              <a:rPr lang="uk-UA" smtClean="0"/>
              <a:pPr/>
              <a:t>21.10.2024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26D1-82E8-4531-B92B-1C21D54C55F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E348A-2948-49AE-9D5E-B20A5BD03397}" type="datetimeFigureOut">
              <a:rPr lang="uk-UA" smtClean="0"/>
              <a:pPr/>
              <a:t>21.10.2024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26D1-82E8-4531-B92B-1C21D54C55F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86E348A-2948-49AE-9D5E-B20A5BD03397}" type="datetimeFigureOut">
              <a:rPr lang="uk-UA" smtClean="0"/>
              <a:pPr/>
              <a:t>21.10.2024</a:t>
            </a:fld>
            <a:endParaRPr lang="uk-UA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78126D1-82E8-4531-B92B-1C21D54C55FA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700808"/>
            <a:ext cx="8640960" cy="2376263"/>
          </a:xfrm>
        </p:spPr>
        <p:txBody>
          <a:bodyPr/>
          <a:lstStyle/>
          <a:p>
            <a:pPr algn="ctr"/>
            <a:br>
              <a:rPr lang="uk-UA" dirty="0"/>
            </a:br>
            <a:br>
              <a:rPr lang="uk-UA" dirty="0"/>
            </a:br>
            <a:r>
              <a:rPr lang="uk-UA" dirty="0"/>
              <a:t>Філософська думка в Україні</a:t>
            </a:r>
            <a:endParaRPr lang="uk-UA" b="1" dirty="0">
              <a:latin typeface="Gungsuh" pitchFamily="18" charset="-127"/>
              <a:ea typeface="Gungsuh" pitchFamily="18" charset="-127"/>
              <a:cs typeface="Aharoni" pitchFamily="2" charset="-79"/>
            </a:endParaRPr>
          </a:p>
        </p:txBody>
      </p:sp>
      <p:sp>
        <p:nvSpPr>
          <p:cNvPr id="5" name="Підзаголовок 4">
            <a:extLst>
              <a:ext uri="{FF2B5EF4-FFF2-40B4-BE49-F238E27FC236}">
                <a16:creationId xmlns:a16="http://schemas.microsoft.com/office/drawing/2014/main" id="{B7FB8C26-B9E8-4F3F-A896-1FFEE87DE8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pPr algn="ctr"/>
            <a:r>
              <a:rPr lang="uk-UA" dirty="0">
                <a:latin typeface="Gungsuh" pitchFamily="18" charset="-127"/>
                <a:ea typeface="Gungsuh" pitchFamily="18" charset="-127"/>
              </a:rPr>
              <a:t>Перший період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256584"/>
          </a:xfrm>
        </p:spPr>
        <p:txBody>
          <a:bodyPr>
            <a:normAutofit fontScale="70000" lnSpcReduction="20000"/>
          </a:bodyPr>
          <a:lstStyle/>
          <a:p>
            <a:r>
              <a:rPr lang="uk-UA" dirty="0"/>
              <a:t>Припадає на час існування Київської русі. Виникнення філософської думки в Україні пов’язане з появою історичної спільності - </a:t>
            </a:r>
            <a:r>
              <a:rPr lang="uk-UA" b="1" dirty="0"/>
              <a:t>український народ як високорозвинена спільнота</a:t>
            </a:r>
            <a:r>
              <a:rPr lang="uk-UA" dirty="0"/>
              <a:t>. Філософія народу зумовлена духом віри, любові і надії, прагненням до свободи. Філософська думка Київської Русі відбувалася у процесі розв’язання суперечностей між міфом і християнством (988 р Період цей можна назвати </a:t>
            </a:r>
            <a:r>
              <a:rPr lang="uk-UA" dirty="0" err="1"/>
              <a:t>“Людіна</a:t>
            </a:r>
            <a:r>
              <a:rPr lang="uk-UA" dirty="0"/>
              <a:t> - </a:t>
            </a:r>
            <a:r>
              <a:rPr lang="uk-UA" dirty="0" err="1"/>
              <a:t>Бог”</a:t>
            </a:r>
            <a:r>
              <a:rPr lang="uk-UA" dirty="0"/>
              <a:t>, пізнання речей божих і людських, життя в істині, серце - центр зіткнення і взаємодії </a:t>
            </a:r>
            <a:r>
              <a:rPr lang="uk-UA" dirty="0" err="1"/>
              <a:t>протиборючих</a:t>
            </a:r>
            <a:r>
              <a:rPr lang="uk-UA" dirty="0"/>
              <a:t> сил, орган віри. Проблеми співвідношення тіла і душі.</a:t>
            </a:r>
          </a:p>
          <a:p>
            <a:endParaRPr lang="uk-UA" dirty="0"/>
          </a:p>
          <a:p>
            <a:endParaRPr lang="uk-UA" dirty="0"/>
          </a:p>
          <a:p>
            <a:r>
              <a:rPr lang="uk-UA" dirty="0"/>
              <a:t>У 1238 р. період був перерваний </a:t>
            </a:r>
            <a:r>
              <a:rPr lang="uk-UA" dirty="0" err="1"/>
              <a:t>татаро-монгольською</a:t>
            </a:r>
            <a:r>
              <a:rPr lang="uk-UA" dirty="0"/>
              <a:t> навалою аж до 1480 р., а також розбратом самої Русі, князі вели нищівну політику проти свого народу. Філософія цього періоду пов’язана з Християнством, релігією.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pPr algn="ctr"/>
            <a:r>
              <a:rPr lang="uk-UA" dirty="0">
                <a:latin typeface="Gungsuh" pitchFamily="18" charset="-127"/>
                <a:ea typeface="Gungsuh" pitchFamily="18" charset="-127"/>
              </a:rPr>
              <a:t>Другий період Х</a:t>
            </a:r>
            <a:r>
              <a:rPr lang="en-US" dirty="0">
                <a:latin typeface="Gungsuh" pitchFamily="18" charset="-127"/>
                <a:ea typeface="Gungsuh" pitchFamily="18" charset="-127"/>
              </a:rPr>
              <a:t>VI -XVIII </a:t>
            </a:r>
            <a:r>
              <a:rPr lang="uk-UA" dirty="0" err="1">
                <a:latin typeface="Gungsuh" pitchFamily="18" charset="-127"/>
                <a:ea typeface="Gungsuh" pitchFamily="18" charset="-127"/>
              </a:rPr>
              <a:t>ст</a:t>
            </a:r>
            <a:endParaRPr lang="uk-UA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589240"/>
          </a:xfrm>
        </p:spPr>
        <p:txBody>
          <a:bodyPr>
            <a:normAutofit fontScale="70000" lnSpcReduction="20000"/>
          </a:bodyPr>
          <a:lstStyle/>
          <a:p>
            <a:r>
              <a:rPr lang="uk-UA" dirty="0"/>
              <a:t>Виникнення братських шкіл, козацтво українське, виникнення Острозького культурного освітнього центру, а згодом і Києво-Могилянська академія 1632-1701рр.(заснована Петром Могилою). Цей період можна назвати </a:t>
            </a:r>
            <a:r>
              <a:rPr lang="uk-UA" b="1" dirty="0"/>
              <a:t>"Людина - Всесвіт". Роль і місце людині в світі. Це одержало назву онтологія - вчення про буття. </a:t>
            </a:r>
          </a:p>
          <a:p>
            <a:r>
              <a:rPr lang="uk-UA" b="1" dirty="0"/>
              <a:t>Такі відомі діячі: </a:t>
            </a:r>
            <a:r>
              <a:rPr lang="uk-UA" dirty="0"/>
              <a:t>Гізель - теорія образів. </a:t>
            </a:r>
            <a:r>
              <a:rPr lang="uk-UA" dirty="0" err="1"/>
              <a:t>Копинський</a:t>
            </a:r>
            <a:r>
              <a:rPr lang="uk-UA" dirty="0"/>
              <a:t> - здобуття істини, Т.Прокопович - теорія споглядання і досвіду, </a:t>
            </a:r>
            <a:r>
              <a:rPr lang="uk-UA" dirty="0" err="1"/>
              <a:t>Щербацький</a:t>
            </a:r>
            <a:r>
              <a:rPr lang="uk-UA" dirty="0"/>
              <a:t> - світ і людина, проблеми руху, простору і часу. Взаємозв'язок волі і розуму. Сенс життя у сумлінній праці.</a:t>
            </a:r>
          </a:p>
          <a:p>
            <a:r>
              <a:rPr lang="uk-UA" dirty="0" err="1"/>
              <a:t>Мохна</a:t>
            </a:r>
            <a:r>
              <a:rPr lang="uk-UA" dirty="0"/>
              <a:t> відмітити, що в цей період - професійний розвиток онтології (професори КМА). </a:t>
            </a:r>
            <a:r>
              <a:rPr lang="uk-UA" b="1" dirty="0"/>
              <a:t>Учень КМА - Сковорода </a:t>
            </a:r>
            <a:r>
              <a:rPr lang="uk-UA" dirty="0"/>
              <a:t>- засновник української класичної філософії. Філософія його - це життя. Головне у людині - це емоційно-вольове єство її духу, серце, з якого виростає думка, стремління і почування. Звернення до Біблії. Вчення 2 натури і 3 світи. </a:t>
            </a:r>
            <a:r>
              <a:rPr lang="uk-UA" b="1" dirty="0"/>
              <a:t>Шлях до щастя - </a:t>
            </a:r>
            <a:r>
              <a:rPr lang="uk-UA" b="1" dirty="0" err="1"/>
              <a:t>сродна</a:t>
            </a:r>
            <a:r>
              <a:rPr lang="uk-UA" b="1" dirty="0"/>
              <a:t> праця</a:t>
            </a:r>
            <a:r>
              <a:rPr lang="uk-UA" dirty="0"/>
              <a:t>, як Бог призначив людині для виконання. З 1720 року почався процес жорсткої русифікації України.</a:t>
            </a:r>
          </a:p>
          <a:p>
            <a:endParaRPr lang="ru-RU" dirty="0"/>
          </a:p>
          <a:p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err="1">
                <a:latin typeface="Gungsuh" pitchFamily="18" charset="-127"/>
                <a:ea typeface="Gungsuh" pitchFamily="18" charset="-127"/>
              </a:rPr>
              <a:t>Третій</a:t>
            </a:r>
            <a:r>
              <a:rPr lang="ru-RU" dirty="0">
                <a:latin typeface="Gungsuh" pitchFamily="18" charset="-127"/>
                <a:ea typeface="Gungsuh" pitchFamily="18" charset="-127"/>
              </a:rPr>
              <a:t> </a:t>
            </a:r>
            <a:r>
              <a:rPr lang="ru-RU" dirty="0" err="1">
                <a:latin typeface="Gungsuh" pitchFamily="18" charset="-127"/>
                <a:ea typeface="Gungsuh" pitchFamily="18" charset="-127"/>
              </a:rPr>
              <a:t>період</a:t>
            </a:r>
            <a:r>
              <a:rPr lang="ru-RU" dirty="0">
                <a:latin typeface="Gungsuh" pitchFamily="18" charset="-127"/>
                <a:ea typeface="Gungsuh" pitchFamily="18" charset="-127"/>
              </a:rPr>
              <a:t> - XIX ст. - початок ХХ ст.</a:t>
            </a:r>
            <a:endParaRPr lang="uk-UA" dirty="0"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Людина </a:t>
            </a:r>
            <a:r>
              <a:rPr lang="ru-RU" dirty="0" err="1"/>
              <a:t>нація</a:t>
            </a:r>
            <a:r>
              <a:rPr lang="ru-RU" dirty="0"/>
              <a:t> - </a:t>
            </a:r>
            <a:r>
              <a:rPr lang="ru-RU" dirty="0" err="1"/>
              <a:t>національна</a:t>
            </a:r>
            <a:r>
              <a:rPr lang="ru-RU" dirty="0"/>
              <a:t> </a:t>
            </a:r>
            <a:r>
              <a:rPr lang="ru-RU" dirty="0" err="1"/>
              <a:t>ідея</a:t>
            </a:r>
            <a:r>
              <a:rPr lang="ru-RU" dirty="0"/>
              <a:t>. </a:t>
            </a:r>
            <a:r>
              <a:rPr lang="ru-RU" dirty="0" err="1"/>
              <a:t>Період</a:t>
            </a:r>
            <a:r>
              <a:rPr lang="ru-RU" dirty="0"/>
              <a:t> </a:t>
            </a:r>
            <a:r>
              <a:rPr lang="ru-RU" dirty="0" err="1"/>
              <a:t>формування</a:t>
            </a:r>
            <a:r>
              <a:rPr lang="ru-RU" dirty="0"/>
              <a:t> </a:t>
            </a:r>
            <a:r>
              <a:rPr lang="ru-RU" dirty="0" err="1"/>
              <a:t>нації</a:t>
            </a:r>
            <a:r>
              <a:rPr lang="ru-RU" dirty="0"/>
              <a:t>.</a:t>
            </a:r>
          </a:p>
          <a:p>
            <a:r>
              <a:rPr lang="uk-UA" dirty="0"/>
              <a:t>Ядро української духовності збереглося, хоча існувало у російській оболонці. Це зумовило специфічність (</a:t>
            </a:r>
            <a:r>
              <a:rPr lang="uk-UA" dirty="0" err="1"/>
              <a:t>російськомовність</a:t>
            </a:r>
            <a:r>
              <a:rPr lang="uk-UA" dirty="0"/>
              <a:t> української філософсько-світоглядної культури ХІХ - початку ХХ ст.</a:t>
            </a:r>
          </a:p>
          <a:p>
            <a:r>
              <a:rPr lang="uk-UA" dirty="0"/>
              <a:t>Захоплення ідеями німецької класичної філософії - Кант, Фіхте, </a:t>
            </a:r>
            <a:r>
              <a:rPr lang="uk-UA" dirty="0" err="1"/>
              <a:t>Шеллінг</a:t>
            </a:r>
            <a:r>
              <a:rPr lang="uk-UA" dirty="0"/>
              <a:t>. 1845 р. - організується в Києві Кирило-Мефодіївське товариство - таємне. З нього вийшли Костомаров, - "Книга буття українського народу" - пророцтво українського народу, його майбутнє , стаття "</a:t>
            </a:r>
            <a:r>
              <a:rPr lang="uk-UA" dirty="0" err="1"/>
              <a:t>Две</a:t>
            </a:r>
            <a:r>
              <a:rPr lang="uk-UA" dirty="0"/>
              <a:t> </a:t>
            </a:r>
            <a:r>
              <a:rPr lang="uk-UA" dirty="0" err="1"/>
              <a:t>русские</a:t>
            </a:r>
            <a:r>
              <a:rPr lang="uk-UA" dirty="0"/>
              <a:t> </a:t>
            </a:r>
            <a:r>
              <a:rPr lang="uk-UA" dirty="0" err="1"/>
              <a:t>народности</a:t>
            </a:r>
            <a:r>
              <a:rPr lang="uk-UA" dirty="0"/>
              <a:t>" - порівнює українську і російську ментальність. П.Куліш - спрямованість на внутрішнє людини - серце. Шевченко - суто національний поет, заклик до свободи.</a:t>
            </a:r>
          </a:p>
          <a:p>
            <a:r>
              <a:rPr lang="ru-RU" dirty="0"/>
              <a:t>Юркевич - </a:t>
            </a:r>
            <a:r>
              <a:rPr lang="ru-RU" dirty="0" err="1"/>
              <a:t>філософія</a:t>
            </a:r>
            <a:r>
              <a:rPr lang="ru-RU" dirty="0"/>
              <a:t> </a:t>
            </a:r>
            <a:r>
              <a:rPr lang="ru-RU" dirty="0" err="1"/>
              <a:t>серця</a:t>
            </a:r>
            <a:r>
              <a:rPr lang="ru-RU" dirty="0"/>
              <a:t> - як Драгоманов - </a:t>
            </a:r>
            <a:r>
              <a:rPr lang="ru-RU" dirty="0" err="1"/>
              <a:t>виступав</a:t>
            </a:r>
            <a:r>
              <a:rPr lang="ru-RU" dirty="0"/>
              <a:t> за </a:t>
            </a:r>
            <a:r>
              <a:rPr lang="ru-RU" dirty="0" err="1"/>
              <a:t>зв'язок</a:t>
            </a:r>
            <a:r>
              <a:rPr lang="ru-RU" dirty="0"/>
              <a:t> </a:t>
            </a:r>
            <a:r>
              <a:rPr lang="ru-RU" dirty="0" err="1"/>
              <a:t>українців</a:t>
            </a:r>
            <a:r>
              <a:rPr lang="ru-RU" dirty="0"/>
              <a:t>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росіянами</a:t>
            </a:r>
            <a:r>
              <a:rPr lang="ru-RU" dirty="0"/>
              <a:t>.</a:t>
            </a:r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4000" dirty="0">
                <a:latin typeface="Gungsuh" pitchFamily="18" charset="-127"/>
                <a:ea typeface="Gungsuh" pitchFamily="18" charset="-127"/>
              </a:rPr>
              <a:t>Зародження філософських ідей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uk-UA" dirty="0"/>
              <a:t>Київська Русь — перша східнослов'янська держава, де в межах духовної культури здійснювалося становлення вітчизняної філо­софської думки. Але визначити «</a:t>
            </a:r>
            <a:r>
              <a:rPr lang="uk-UA" b="1" dirty="0"/>
              <a:t>момент</a:t>
            </a:r>
            <a:r>
              <a:rPr lang="uk-UA" dirty="0"/>
              <a:t>» виникнення філософії як такої, звісно, ніхто не може, оскільки її становлення — це тривале накопичення узагальнених знань про довколишній світ. Можна лише з певністю сказати, що для вітчизняної культури у становленні давньоруської філософської думки принципове значення мав процес християнізації Київської Русі (988). Перемога християнства в кінці </a:t>
            </a:r>
            <a:r>
              <a:rPr lang="en-US" dirty="0"/>
              <a:t>X </a:t>
            </a:r>
            <a:r>
              <a:rPr lang="uk-UA" dirty="0"/>
              <a:t>століття мала своїм наслідком проникнення античних та середньовічних філософських ідей на Русь через Візантійську імперію та сусідню Болгарію. Цей час і є початком розвитку філософської думки у стародавній Русі.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latin typeface="Gungsuh" pitchFamily="18" charset="-127"/>
                <a:ea typeface="Gungsuh" pitchFamily="18" charset="-127"/>
              </a:rPr>
              <a:t>Перший етап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400" dirty="0"/>
              <a:t>Філософська думка Київської Русі відбувалась у процесі розв’язання суперечностей між міфологічним світоглядом і християнством.</a:t>
            </a:r>
          </a:p>
          <a:p>
            <a:r>
              <a:rPr lang="uk-UA" sz="2400" dirty="0"/>
              <a:t> </a:t>
            </a:r>
            <a:r>
              <a:rPr lang="uk-UA" sz="2400" b="1" dirty="0"/>
              <a:t>Київська Русь </a:t>
            </a:r>
            <a:r>
              <a:rPr lang="uk-UA" sz="2400" dirty="0"/>
              <a:t>- 1 держава продемонструвала приклад законом переходу </a:t>
            </a:r>
            <a:r>
              <a:rPr lang="uk-UA" sz="2400" b="1" dirty="0"/>
              <a:t>від міфології до релігії і від релігії до філософії.</a:t>
            </a:r>
          </a:p>
        </p:txBody>
      </p:sp>
      <p:pic>
        <p:nvPicPr>
          <p:cNvPr id="11266" name="Picture 2" descr="C:\Users\MONSTER\Desktop\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4005064"/>
            <a:ext cx="4803147" cy="2664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latin typeface="Gungsuh" pitchFamily="18" charset="-127"/>
                <a:ea typeface="Gungsuh" pitchFamily="18" charset="-127"/>
              </a:rPr>
              <a:t>Другий етап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600" dirty="0"/>
              <a:t>Другою важливою передумовою виникнення, поширення та розвитку філософських ідей у Київській Русі є писемність. Істори­ки вважають, що писемність на Русі виникає відразу після утворен­ня слов'янської азбуки Кирилом та Мефодієм, тобто з початку </a:t>
            </a:r>
            <a:r>
              <a:rPr lang="en-US" sz="2600" dirty="0"/>
              <a:t>X </a:t>
            </a:r>
            <a:r>
              <a:rPr lang="uk-UA" sz="2600" dirty="0"/>
              <a:t>століття, а набуває розвитку і поширення з середини </a:t>
            </a:r>
            <a:r>
              <a:rPr lang="en-US" sz="2600" dirty="0"/>
              <a:t>X </a:t>
            </a:r>
            <a:r>
              <a:rPr lang="uk-UA" sz="2600" dirty="0"/>
              <a:t>століття. Про це свідчать, наприклад, тексти договорів, укладених князями Олегом та Ігорем у 907, 911, 944 роках, їх складали грецькою мовою і відразу ж перекладали і писали руською.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uk-UA" sz="2400" dirty="0"/>
              <a:t>Важливим етапом у зародженні філософської думки на Русі є формування літературно-писемної мови, коли, у зв'язку з введенням християнства, почався масовий переклад книг.</a:t>
            </a:r>
          </a:p>
          <a:p>
            <a:endParaRPr lang="uk-UA" dirty="0"/>
          </a:p>
        </p:txBody>
      </p:sp>
      <p:pic>
        <p:nvPicPr>
          <p:cNvPr id="1026" name="Picture 2" descr="C:\Users\MONSTER\Desktop\1294646813_old_book_-_timeless_book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132856"/>
            <a:ext cx="6492335" cy="42313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88640"/>
            <a:ext cx="8640960" cy="2664296"/>
          </a:xfrm>
        </p:spPr>
        <p:txBody>
          <a:bodyPr>
            <a:normAutofit fontScale="92500"/>
          </a:bodyPr>
          <a:lstStyle/>
          <a:p>
            <a:r>
              <a:rPr lang="uk-UA" sz="2400" dirty="0"/>
              <a:t>Поширення в Київській Русі набули і збірки висловів давньо­грецьких та римських філософів. Однією з таких збірок була збірка «Бджола», де містилися уривки з філософських творів Платона, </a:t>
            </a:r>
            <a:r>
              <a:rPr lang="uk-UA" sz="2400" dirty="0" err="1"/>
              <a:t>Арістотеля</a:t>
            </a:r>
            <a:r>
              <a:rPr lang="uk-UA" sz="2400" dirty="0"/>
              <a:t>, Сократа, Піфагора, </a:t>
            </a:r>
            <a:r>
              <a:rPr lang="uk-UA" sz="2400" dirty="0" err="1"/>
              <a:t>Демокріта</a:t>
            </a:r>
            <a:r>
              <a:rPr lang="uk-UA" sz="2400" dirty="0"/>
              <a:t>, </a:t>
            </a:r>
            <a:r>
              <a:rPr lang="uk-UA" sz="2400" dirty="0" err="1"/>
              <a:t>Епікура</a:t>
            </a:r>
            <a:r>
              <a:rPr lang="uk-UA" sz="2400" dirty="0"/>
              <a:t>, </a:t>
            </a:r>
            <a:r>
              <a:rPr lang="uk-UA" sz="2400" dirty="0" err="1"/>
              <a:t>Анаксагора</a:t>
            </a:r>
            <a:r>
              <a:rPr lang="uk-UA" sz="2400" dirty="0"/>
              <a:t> та інших. Завдяки таким творам, як «Повість про царевича </a:t>
            </a:r>
            <a:r>
              <a:rPr lang="uk-UA" sz="2400" dirty="0" err="1"/>
              <a:t>Іосафа</a:t>
            </a:r>
            <a:r>
              <a:rPr lang="uk-UA" sz="2400" dirty="0"/>
              <a:t>» та «Повість про </a:t>
            </a:r>
            <a:r>
              <a:rPr lang="uk-UA" sz="2400" dirty="0" err="1"/>
              <a:t>Акіра</a:t>
            </a:r>
            <a:r>
              <a:rPr lang="uk-UA" sz="2400" dirty="0"/>
              <a:t> премудрого», Давня Русь знайомилася з філо­софською думкою середньовічного Сходу.</a:t>
            </a:r>
          </a:p>
        </p:txBody>
      </p:sp>
      <p:pic>
        <p:nvPicPr>
          <p:cNvPr id="10243" name="Picture 3" descr="C:\Users\MONSTER\Desktop\MzxrnqKUrp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924944"/>
            <a:ext cx="5544616" cy="36927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148064" y="188640"/>
            <a:ext cx="3995936" cy="6669360"/>
          </a:xfrm>
        </p:spPr>
        <p:txBody>
          <a:bodyPr>
            <a:normAutofit/>
          </a:bodyPr>
          <a:lstStyle/>
          <a:p>
            <a:r>
              <a:rPr lang="uk-UA" sz="2400" dirty="0"/>
              <a:t>Мислителі, письменники, публіцисти були не тільки серед осіб ду­ховного звання, хоча саме вони переважають у середньовічний пері­од. Значним культурним діячем Київської Русі серед мирян, безсумнів­но, є князь </a:t>
            </a:r>
            <a:r>
              <a:rPr lang="uk-UA" sz="2400" b="1" dirty="0"/>
              <a:t>Київський Володимир Мономах</a:t>
            </a:r>
            <a:r>
              <a:rPr lang="uk-UA" sz="2400" dirty="0"/>
              <a:t>, автор </a:t>
            </a:r>
            <a:r>
              <a:rPr lang="uk-UA" sz="2400" b="1" dirty="0"/>
              <a:t>«Повчання». </a:t>
            </a:r>
            <a:r>
              <a:rPr lang="uk-UA" sz="2400" dirty="0"/>
              <a:t>Це один з небагатьох текстів, де поданий етичний кодекс поведінки мирян.</a:t>
            </a:r>
          </a:p>
        </p:txBody>
      </p:sp>
      <p:pic>
        <p:nvPicPr>
          <p:cNvPr id="2050" name="Picture 2" descr="C:\Users\MONSTER\Desktop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4627240" cy="41384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141</TotalTime>
  <Words>864</Words>
  <Application>Microsoft Office PowerPoint</Application>
  <PresentationFormat>Екран (4:3)</PresentationFormat>
  <Paragraphs>25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5" baseType="lpstr">
      <vt:lpstr>Gungsuh</vt:lpstr>
      <vt:lpstr>Franklin Gothic Book</vt:lpstr>
      <vt:lpstr>Franklin Gothic Medium</vt:lpstr>
      <vt:lpstr>Wingdings 2</vt:lpstr>
      <vt:lpstr>Трек</vt:lpstr>
      <vt:lpstr>  Філософська думка в Україні</vt:lpstr>
      <vt:lpstr>Перший період</vt:lpstr>
      <vt:lpstr>Другий період ХVI -XVIII ст</vt:lpstr>
      <vt:lpstr>Третій період - XIX ст. - початок ХХ ст.</vt:lpstr>
      <vt:lpstr>Зародження філософських ідей</vt:lpstr>
      <vt:lpstr>Перший етап</vt:lpstr>
      <vt:lpstr>Другий етап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Етапи розвитку української філософської думки</dc:title>
  <dc:creator>MONSTER</dc:creator>
  <cp:lastModifiedBy>User</cp:lastModifiedBy>
  <cp:revision>19</cp:revision>
  <dcterms:created xsi:type="dcterms:W3CDTF">2016-11-28T20:45:58Z</dcterms:created>
  <dcterms:modified xsi:type="dcterms:W3CDTF">2024-10-21T06:27:07Z</dcterms:modified>
</cp:coreProperties>
</file>