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2" r:id="rId26"/>
    <p:sldId id="280" r:id="rId27"/>
    <p:sldId id="281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92"/>
    <p:restoredTop sz="94674"/>
  </p:normalViewPr>
  <p:slideViewPr>
    <p:cSldViewPr snapToGrid="0" snapToObjects="1">
      <p:cViewPr varScale="1">
        <p:scale>
          <a:sx n="124" d="100"/>
          <a:sy n="124" d="100"/>
        </p:scale>
        <p:origin x="648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1"/>
  <c:style val="2"/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Інтенсивність росту</c:v>
                </c:pt>
              </c:strCache>
            </c:strRef>
          </c:tx>
          <c:marker>
            <c:symbol val="none"/>
          </c:marker>
          <c:cat>
            <c:strRef>
              <c:f>Sheet1!$A$2:$A$6</c:f>
              <c:strCache>
                <c:ptCount val="5"/>
                <c:pt idx="0">
                  <c:v>Ранній вік</c:v>
                </c:pt>
                <c:pt idx="1">
                  <c:v>Молодняк</c:v>
                </c:pt>
                <c:pt idx="2">
                  <c:v>Пубертат</c:v>
                </c:pt>
                <c:pt idx="3">
                  <c:v>Зрілість</c:v>
                </c:pt>
                <c:pt idx="4">
                  <c:v>Старіння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85</c:v>
                </c:pt>
                <c:pt idx="1">
                  <c:v>100</c:v>
                </c:pt>
                <c:pt idx="2">
                  <c:v>70</c:v>
                </c:pt>
                <c:pt idx="3">
                  <c:v>25</c:v>
                </c:pt>
                <c:pt idx="4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E89-6842-94B0-9BCC75336A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18791784"/>
        <c:axId val="2140495176"/>
      </c:lineChart>
      <c:catAx>
        <c:axId val="2118791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UA"/>
          </a:p>
        </c:txPr>
        <c:crossAx val="2140495176"/>
        <c:crosses val="autoZero"/>
        <c:auto val="1"/>
        <c:lblAlgn val="ctr"/>
        <c:lblOffset val="100"/>
        <c:noMultiLvlLbl val="0"/>
      </c:catAx>
      <c:valAx>
        <c:axId val="2140495176"/>
        <c:scaling>
          <c:orientation val="minMax"/>
          <c:max val="11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UA"/>
          </a:p>
        </c:txPr>
        <c:crossAx val="211879178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UA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1"/>
  <c:style val="2"/>
  <c:chart>
    <c:autoTitleDeleted val="0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Початкова маса, кг</c:v>
                </c:pt>
              </c:strCache>
            </c:strRef>
          </c:tx>
          <c:invertIfNegative val="1"/>
          <c:cat>
            <c:strRef>
              <c:f>Sheet1!$A$2:$A$3</c:f>
              <c:strCache>
                <c:ptCount val="2"/>
                <c:pt idx="0">
                  <c:v>Теля А</c:v>
                </c:pt>
                <c:pt idx="1">
                  <c:v>Теля Б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C1-CE47-90FC-FD4CF325196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Кінцева маса, кг</c:v>
                </c:pt>
              </c:strCache>
            </c:strRef>
          </c:tx>
          <c:invertIfNegative val="1"/>
          <c:cat>
            <c:strRef>
              <c:f>Sheet1!$A$2:$A$3</c:f>
              <c:strCache>
                <c:ptCount val="2"/>
                <c:pt idx="0">
                  <c:v>Теля А</c:v>
                </c:pt>
                <c:pt idx="1">
                  <c:v>Теля Б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70</c:v>
                </c:pt>
                <c:pt idx="1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EC1-CE47-90FC-FD4CF32519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300"/>
            </a:pPr>
            <a:endParaRPr lang="ru-UA"/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>
          <c:orientation val="minMax"/>
          <c:max val="1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UA"/>
          </a:p>
        </c:txPr>
        <c:crossAx val="-2068027336"/>
        <c:crosses val="autoZero"/>
        <c:crossBetween val="between"/>
      </c:valAx>
    </c:plotArea>
    <c:legend>
      <c:legendPos val="b"/>
      <c:overlay val="1"/>
    </c:legend>
    <c:plotVisOnly val="1"/>
    <c:dispBlanksAs val="gap"/>
    <c:showDLblsOverMax val="1"/>
  </c:chart>
  <c:txPr>
    <a:bodyPr/>
    <a:lstStyle/>
    <a:p>
      <a:pPr>
        <a:defRPr sz="1800"/>
      </a:pPr>
      <a:endParaRPr lang="ru-UA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Db6AF78M0A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632" y="0"/>
            <a:ext cx="12191695" cy="6858000"/>
          </a:xfrm>
          <a:prstGeom prst="rect">
            <a:avLst/>
          </a:prstGeom>
          <a:solidFill>
            <a:srgbClr val="F2F6F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914400"/>
          </a:xfrm>
          <a:prstGeom prst="rect">
            <a:avLst/>
          </a:prstGeom>
          <a:solidFill>
            <a:srgbClr val="1F386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85800" y="1417320"/>
            <a:ext cx="10881360" cy="2011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1600"/>
              </a:spcAft>
              <a:defRPr sz="3400" b="1">
                <a:solidFill>
                  <a:srgbClr val="1F3864"/>
                </a:solidFill>
              </a:defRPr>
            </a:pPr>
            <a:r>
              <a:t>РІСТ І РОЗВИТОК</a:t>
            </a:r>
            <a:br/>
            <a:r>
              <a:t>СІЛЬСЬКОГОСПОДАРСЬКИХ ТВАРИН</a:t>
            </a:r>
          </a:p>
          <a:p>
            <a:pPr>
              <a:defRPr sz="2200">
                <a:solidFill>
                  <a:srgbClr val="44724E"/>
                </a:solidFill>
              </a:defRPr>
            </a:pPr>
            <a:r>
              <a:t>Лекція з дисципліни «Тваринництво»</a:t>
            </a:r>
          </a:p>
          <a:p>
            <a:pPr>
              <a:defRPr sz="1500">
                <a:solidFill>
                  <a:srgbClr val="5B636B"/>
                </a:solidFill>
              </a:defRPr>
            </a:pPr>
            <a:r>
              <a:t>Спеціальність: Ветеринарна медицина • Фаховий молодший бакалавр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14400" y="4251960"/>
            <a:ext cx="10241280" cy="914400"/>
          </a:xfrm>
          <a:prstGeom prst="roundRect">
            <a:avLst/>
          </a:prstGeom>
          <a:solidFill>
            <a:srgbClr val="FFFFFF"/>
          </a:solidFill>
          <a:ln>
            <a:solidFill>
              <a:srgbClr val="C4993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2684251" y="4370606"/>
            <a:ext cx="6701578" cy="67710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>
              <a:defRPr sz="1900" b="1">
                <a:solidFill>
                  <a:srgbClr val="C49938"/>
                </a:solidFill>
              </a:defRPr>
            </a:pPr>
            <a:r>
              <a:rPr dirty="0" err="1"/>
              <a:t>Ключова</a:t>
            </a:r>
            <a:r>
              <a:rPr dirty="0"/>
              <a:t> </a:t>
            </a:r>
            <a:r>
              <a:rPr dirty="0" err="1"/>
              <a:t>ідея</a:t>
            </a:r>
            <a:r>
              <a:rPr dirty="0"/>
              <a:t>: </a:t>
            </a:r>
            <a:r>
              <a:rPr dirty="0" err="1"/>
              <a:t>ріст</a:t>
            </a:r>
            <a:r>
              <a:rPr dirty="0"/>
              <a:t> — </a:t>
            </a:r>
            <a:r>
              <a:rPr dirty="0" err="1"/>
              <a:t>кількісні</a:t>
            </a:r>
            <a:r>
              <a:rPr dirty="0"/>
              <a:t> </a:t>
            </a:r>
            <a:r>
              <a:rPr dirty="0" err="1"/>
              <a:t>зміни</a:t>
            </a:r>
            <a:r>
              <a:rPr dirty="0"/>
              <a:t>; </a:t>
            </a:r>
            <a:r>
              <a:rPr dirty="0" err="1"/>
              <a:t>розвиток</a:t>
            </a:r>
            <a:r>
              <a:rPr dirty="0"/>
              <a:t> — </a:t>
            </a:r>
            <a:r>
              <a:rPr dirty="0" err="1"/>
              <a:t>якісні</a:t>
            </a:r>
            <a:r>
              <a:rPr dirty="0"/>
              <a:t> </a:t>
            </a:r>
            <a:r>
              <a:rPr dirty="0" err="1"/>
              <a:t>зміни</a:t>
            </a:r>
            <a:endParaRPr lang="uk-UA" dirty="0"/>
          </a:p>
          <a:p>
            <a:pPr>
              <a:defRPr sz="1900" b="1">
                <a:solidFill>
                  <a:srgbClr val="C49938"/>
                </a:solidFill>
              </a:defRPr>
            </a:pPr>
            <a:r>
              <a:rPr lang="ru-UA" dirty="0"/>
              <a:t>Викладач Мельник </a:t>
            </a:r>
            <a:r>
              <a:rPr lang="uk-UA" dirty="0"/>
              <a:t>М</a:t>
            </a:r>
            <a:r>
              <a:rPr lang="en-US" dirty="0"/>
              <a:t>.</a:t>
            </a:r>
            <a:r>
              <a:rPr lang="uk-UA" dirty="0"/>
              <a:t>М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Мета та навчальні результати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пояснювати поняття росту, розвитку та онтогенезу;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характеризувати закономірності росту і розвитку сільськогосподарських тварин;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визначати основні генетичні та середовищні фактори, що впливають на ріст, розвиток і скороспілість;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розрізняти ембріоналізм, інфантилізм і неотенію;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розраховувати абсолютний, середньодобовий та відносний приріст;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пояснювати значення контролю росту для тваринництва і ветеринарної практики.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План лекції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000" b="0">
                <a:solidFill>
                  <a:srgbClr val="262A2E"/>
                </a:solidFill>
              </a:defRPr>
            </a:pPr>
            <a:r>
              <a:t>1. Поняття про ріст, розвиток та онтогенез.</a:t>
            </a:r>
          </a:p>
          <a:p>
            <a:pPr>
              <a:spcAft>
                <a:spcPts val="1000"/>
              </a:spcAft>
              <a:defRPr sz="2000" b="0">
                <a:solidFill>
                  <a:srgbClr val="262A2E"/>
                </a:solidFill>
              </a:defRPr>
            </a:pPr>
            <a:r>
              <a:t>2. Закономірності росту і розвитку.</a:t>
            </a:r>
          </a:p>
          <a:p>
            <a:pPr>
              <a:spcAft>
                <a:spcPts val="1000"/>
              </a:spcAft>
              <a:defRPr sz="2000" b="0">
                <a:solidFill>
                  <a:srgbClr val="262A2E"/>
                </a:solidFill>
              </a:defRPr>
            </a:pPr>
            <a:r>
              <a:t>3. Фактори росту, розвитку та скороспілості.</a:t>
            </a:r>
          </a:p>
          <a:p>
            <a:pPr>
              <a:spcAft>
                <a:spcPts val="1000"/>
              </a:spcAft>
              <a:defRPr sz="2000" b="0">
                <a:solidFill>
                  <a:srgbClr val="262A2E"/>
                </a:solidFill>
              </a:defRPr>
            </a:pPr>
            <a:r>
              <a:t>4. Затримка росту й розвитку: ембріоналізм, інфантилізм, неотенія.</a:t>
            </a:r>
          </a:p>
          <a:p>
            <a:pPr>
              <a:spcAft>
                <a:spcPts val="1000"/>
              </a:spcAft>
              <a:defRPr sz="2000" b="0">
                <a:solidFill>
                  <a:srgbClr val="262A2E"/>
                </a:solidFill>
              </a:defRPr>
            </a:pPr>
            <a:r>
              <a:t>5. Контроль росту: зважування, проміри, прирости.</a:t>
            </a:r>
          </a:p>
          <a:p>
            <a:pPr>
              <a:spcAft>
                <a:spcPts val="1000"/>
              </a:spcAft>
              <a:defRPr sz="2000" b="0">
                <a:solidFill>
                  <a:srgbClr val="262A2E"/>
                </a:solidFill>
              </a:defRPr>
            </a:pPr>
            <a:r>
              <a:t>6. Тривалість життя та господарського використання.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Ріст, розвиток і онтогенез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325880"/>
            <a:ext cx="5212080" cy="50292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1" y="1435607"/>
            <a:ext cx="4882896" cy="2834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44724E"/>
                </a:solidFill>
              </a:defRPr>
            </a:pPr>
            <a:r>
              <a:t>РІСТ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1920240"/>
            <a:ext cx="498348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Кількісне збільшення маси, розмірів і об'єму організму, органів та тканин.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Оцінюють живою масою та лінійними промірами.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Зміни можуть бути швидкими або сповільненими залежно від віку.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55080" y="1325880"/>
            <a:ext cx="5212080" cy="502920"/>
          </a:xfrm>
          <a:prstGeom prst="roundRect">
            <a:avLst/>
          </a:prstGeom>
          <a:solidFill>
            <a:srgbClr val="F2F6F2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19672" y="1435607"/>
            <a:ext cx="4882896" cy="2834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1F3864"/>
                </a:solidFill>
              </a:defRPr>
            </a:pPr>
            <a:r>
              <a:t>РОЗВИТОК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46520" y="1920240"/>
            <a:ext cx="498348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Якісні зміни будови та функцій організму.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Пов'язаний із диференціацією клітин, тканин і органів.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Ріст і розвиток у нормі відбуваються взаємопов'язано.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Онтогенез: індивідуальний розвиток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94360" y="2286000"/>
            <a:ext cx="1325880" cy="114300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758952" y="2395728"/>
            <a:ext cx="996695" cy="9235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300" b="1">
                <a:solidFill>
                  <a:srgbClr val="44724E"/>
                </a:solidFill>
              </a:defRPr>
            </a:pPr>
            <a:r>
              <a:t>Запліднення</a:t>
            </a:r>
          </a:p>
        </p:txBody>
      </p:sp>
      <p:sp>
        <p:nvSpPr>
          <p:cNvPr id="6" name="Right Arrow 5"/>
          <p:cNvSpPr/>
          <p:nvPr/>
        </p:nvSpPr>
        <p:spPr>
          <a:xfrm>
            <a:off x="1920240" y="2615184"/>
            <a:ext cx="320040" cy="384048"/>
          </a:xfrm>
          <a:prstGeom prst="rightArrow">
            <a:avLst/>
          </a:prstGeom>
          <a:solidFill>
            <a:srgbClr val="C4993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2148840" y="2286000"/>
            <a:ext cx="132588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313432" y="2395728"/>
            <a:ext cx="996695" cy="9235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300" b="1">
                <a:solidFill>
                  <a:srgbClr val="44724E"/>
                </a:solidFill>
              </a:defRPr>
            </a:pPr>
            <a:r>
              <a:t>Ембріональний</a:t>
            </a:r>
            <a:br/>
            <a:r>
              <a:t>період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474720" y="2615184"/>
            <a:ext cx="320040" cy="384048"/>
          </a:xfrm>
          <a:prstGeom prst="rightArrow">
            <a:avLst/>
          </a:prstGeom>
          <a:solidFill>
            <a:srgbClr val="C4993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3886200" y="2286000"/>
            <a:ext cx="1325880" cy="114300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050791" y="2395728"/>
            <a:ext cx="996695" cy="9235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300" b="1">
                <a:solidFill>
                  <a:srgbClr val="44724E"/>
                </a:solidFill>
              </a:defRPr>
            </a:pPr>
            <a:r>
              <a:t>Народження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5212080" y="2615184"/>
            <a:ext cx="320040" cy="384048"/>
          </a:xfrm>
          <a:prstGeom prst="rightArrow">
            <a:avLst/>
          </a:prstGeom>
          <a:solidFill>
            <a:srgbClr val="C4993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5532120" y="2286000"/>
            <a:ext cx="132588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5696712" y="2395728"/>
            <a:ext cx="996695" cy="9235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300" b="1">
                <a:solidFill>
                  <a:srgbClr val="1F3864"/>
                </a:solidFill>
              </a:defRPr>
            </a:pPr>
            <a:r>
              <a:t>Постембріональний</a:t>
            </a:r>
            <a:br/>
            <a:r>
              <a:t>ріст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6858000" y="2615184"/>
            <a:ext cx="320040" cy="384048"/>
          </a:xfrm>
          <a:prstGeom prst="rightArrow">
            <a:avLst/>
          </a:prstGeom>
          <a:solidFill>
            <a:srgbClr val="C4993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ounded Rectangle 15"/>
          <p:cNvSpPr/>
          <p:nvPr/>
        </p:nvSpPr>
        <p:spPr>
          <a:xfrm>
            <a:off x="7406640" y="2286000"/>
            <a:ext cx="1325880" cy="1143000"/>
          </a:xfrm>
          <a:prstGeom prst="roundRect">
            <a:avLst/>
          </a:prstGeom>
          <a:solidFill>
            <a:srgbClr val="F2F6F2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571231" y="2395728"/>
            <a:ext cx="996695" cy="9235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300" b="1">
                <a:solidFill>
                  <a:srgbClr val="1F3864"/>
                </a:solidFill>
              </a:defRPr>
            </a:pPr>
            <a:r>
              <a:t>Статева</a:t>
            </a:r>
            <a:br/>
            <a:r>
              <a:t>зрілість</a:t>
            </a:r>
          </a:p>
        </p:txBody>
      </p:sp>
      <p:sp>
        <p:nvSpPr>
          <p:cNvPr id="18" name="Right Arrow 17"/>
          <p:cNvSpPr/>
          <p:nvPr/>
        </p:nvSpPr>
        <p:spPr>
          <a:xfrm>
            <a:off x="8732519" y="2615184"/>
            <a:ext cx="320040" cy="384048"/>
          </a:xfrm>
          <a:prstGeom prst="rightArrow">
            <a:avLst/>
          </a:prstGeom>
          <a:solidFill>
            <a:srgbClr val="C4993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ounded Rectangle 18"/>
          <p:cNvSpPr/>
          <p:nvPr/>
        </p:nvSpPr>
        <p:spPr>
          <a:xfrm>
            <a:off x="9144000" y="2286000"/>
            <a:ext cx="1325880" cy="1143000"/>
          </a:xfrm>
          <a:prstGeom prst="roundRect">
            <a:avLst/>
          </a:prstGeom>
          <a:solidFill>
            <a:srgbClr val="FFFFFF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308592" y="2395728"/>
            <a:ext cx="996695" cy="9235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300" b="1">
                <a:solidFill>
                  <a:srgbClr val="1F3864"/>
                </a:solidFill>
              </a:defRPr>
            </a:pPr>
            <a:r>
              <a:t>Зрілість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10469880" y="2615184"/>
            <a:ext cx="320040" cy="384048"/>
          </a:xfrm>
          <a:prstGeom prst="rightArrow">
            <a:avLst/>
          </a:prstGeom>
          <a:solidFill>
            <a:srgbClr val="C4993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ounded Rectangle 21"/>
          <p:cNvSpPr/>
          <p:nvPr/>
        </p:nvSpPr>
        <p:spPr>
          <a:xfrm>
            <a:off x="10652760" y="2286000"/>
            <a:ext cx="1325880" cy="1143000"/>
          </a:xfrm>
          <a:prstGeom prst="roundRect">
            <a:avLst/>
          </a:prstGeom>
          <a:solidFill>
            <a:srgbClr val="F2F6F2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0817352" y="2395728"/>
            <a:ext cx="996695" cy="9235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300" b="1">
                <a:solidFill>
                  <a:srgbClr val="1F3864"/>
                </a:solidFill>
              </a:defRPr>
            </a:pPr>
            <a:r>
              <a:t>Старіння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1417320" y="4160520"/>
            <a:ext cx="9326880" cy="822960"/>
          </a:xfrm>
          <a:prstGeom prst="roundRect">
            <a:avLst/>
          </a:prstGeom>
          <a:solidFill>
            <a:srgbClr val="F2F6F2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1581912" y="4270248"/>
            <a:ext cx="8997696" cy="60350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800" b="1">
                <a:solidFill>
                  <a:srgbClr val="1F3864"/>
                </a:solidFill>
              </a:defRPr>
            </a:pPr>
            <a:r>
              <a:t>Онтогенез охоплює послідовні етапи від утворення зиготи до смерті організму.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Основні закономірності росту і розвитку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Нерівномірність: швидкість росту змінюється з віком.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Гетерохронія: органи й тканини ростуть та дозрівають у різний час.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Вікова зміна співвідношення тканин і частин тіла.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Загальна тенденція: висока інтенсивність росту в молодому віці → поступове зниження.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Характер росту залежить від виду, породи, статі, генотипу та умов середовища.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Інтенсивність росту змінюється з віком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2648" y="932688"/>
            <a:ext cx="10789920" cy="3657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00">
                <a:solidFill>
                  <a:srgbClr val="5B636B"/>
                </a:solidFill>
              </a:defRPr>
            </a:pPr>
            <a:r>
              <a:t>Схематична крива для пояснення студентам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914400" y="1508760"/>
          <a:ext cx="10332720" cy="4206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1234440" y="5806440"/>
            <a:ext cx="9784080" cy="457200"/>
          </a:xfrm>
          <a:prstGeom prst="roundRect">
            <a:avLst/>
          </a:prstGeom>
          <a:solidFill>
            <a:srgbClr val="F2F6F2"/>
          </a:solidFill>
          <a:ln>
            <a:solidFill>
              <a:srgbClr val="5B636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399032" y="5916168"/>
            <a:ext cx="9454896" cy="2377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200" b="1">
                <a:solidFill>
                  <a:srgbClr val="5B636B"/>
                </a:solidFill>
              </a:defRPr>
            </a:pPr>
            <a:r>
              <a:t>Схема не є нормативною кривою конкретного виду — вона демонструє загальну закономірність.</a:t>
            </a:r>
          </a:p>
        </p:txBody>
      </p:sp>
      <p:sp>
        <p:nvSpPr>
          <p:cNvPr id="8" name="Rectangle 7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Гетерохронія росту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Гетерохронія — різночасність росту та диференціації окремих органів і тканин.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У різні періоди онтогенезу змінюється відносний внесок скелета, м'язів, внутрішніх органів та жирової тканини.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Це важливо враховувати під час вирощування молодняку та оцінювання його типу розвитку.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Практичний висновок: однакова жива маса у двох тварин не гарантує однакової будови тіла та фізіологічної зрілості.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Фактори, що визначають ріст і розвиток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31520" y="1417320"/>
            <a:ext cx="5120640" cy="64008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96112" y="1527048"/>
            <a:ext cx="4791455" cy="420623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000" b="1">
                <a:solidFill>
                  <a:srgbClr val="44724E"/>
                </a:solidFill>
              </a:defRPr>
            </a:pPr>
            <a:r>
              <a:t>ГЕНЕТИЧНІ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2240280"/>
            <a:ext cx="4754880" cy="338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вид і порода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генотип та спадковість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стать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тип конституції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напрям продуктивності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55080" y="1417320"/>
            <a:ext cx="5120640" cy="640080"/>
          </a:xfrm>
          <a:prstGeom prst="roundRect">
            <a:avLst/>
          </a:prstGeom>
          <a:solidFill>
            <a:srgbClr val="F2F6F2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19672" y="1527048"/>
            <a:ext cx="4791455" cy="420623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000" b="1">
                <a:solidFill>
                  <a:srgbClr val="1F3864"/>
                </a:solidFill>
              </a:defRPr>
            </a:pPr>
            <a:r>
              <a:t>СЕРЕДОВИЩНІ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92240" y="2240280"/>
            <a:ext cx="4754880" cy="338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годівля і водопостачання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умови утримання та мікроклімат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рухова активність і стрес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здоров'я та хвороби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технологія вирощування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9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Годівля як ключовий фактор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Для нормального росту необхідне забезпечення енергією та поживними речовинами.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Основні компоненти раціону: протеїн, вуглеводи, жири, мінеральні речовини, вітаміни та вода.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Тривале недогодовування або дисбаланс поживних речовин можуть спричиняти уповільнення росту і недорозвиток.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Ефективність годівлі оцінюють не лише за споживанням корму, а й за динамікою живої маси та приростів.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14400" y="5212080"/>
            <a:ext cx="10332720" cy="731520"/>
          </a:xfrm>
          <a:prstGeom prst="roundRect">
            <a:avLst/>
          </a:prstGeom>
          <a:solidFill>
            <a:srgbClr val="F2F6F2"/>
          </a:solidFill>
          <a:ln>
            <a:solidFill>
              <a:srgbClr val="A83D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078992" y="5321808"/>
            <a:ext cx="10003536" cy="5120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A83D3D"/>
                </a:solidFill>
              </a:defRPr>
            </a:pPr>
            <a:r>
              <a:t>Для ветеринарного фахівця: відставання приростів — привід оцінити раціон, здоров'я та умови утримання.</a:t>
            </a:r>
          </a:p>
        </p:txBody>
      </p:sp>
      <p:sp>
        <p:nvSpPr>
          <p:cNvPr id="7" name="Rectangle 6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Умови утримання та здоров'я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Мікроклімат: температура, вологість, вентиляція, освітлення.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Щільність утримання, чистота приміщень, доступ до корму і води.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Рухова активність та стрес впливають на фізіологічний стан і продуктивність.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Захворювання можуть знижувати споживання корму, порушувати обмін речовин і темпи росту.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Систематичний контроль приростів допомагає рано виявляти небажані зміни.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11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Стать, порода і скороспілість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325880"/>
            <a:ext cx="5212080" cy="50292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1" y="1435607"/>
            <a:ext cx="4882896" cy="2834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44724E"/>
                </a:solidFill>
              </a:defRPr>
            </a:pPr>
            <a:r>
              <a:t>СПАДКОВІСТЬ І СТАТЬ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1920240"/>
            <a:ext cx="498348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Породи відрізняються потенціалом росту, кінцевою масою та строками дозрівання.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Самці й самки можуть мати різну швидкість росту та будову тіла.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Генетичний потенціал реалізується лише за належних умов.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55080" y="1325880"/>
            <a:ext cx="5212080" cy="502920"/>
          </a:xfrm>
          <a:prstGeom prst="roundRect">
            <a:avLst/>
          </a:prstGeom>
          <a:solidFill>
            <a:srgbClr val="F2F6F2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19672" y="1435607"/>
            <a:ext cx="4882896" cy="2834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1F3864"/>
                </a:solidFill>
              </a:defRPr>
            </a:pPr>
            <a:r>
              <a:t>СКОРОСПІЛІСТЬ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46520" y="1920240"/>
            <a:ext cx="498348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Здатність відносно швидко досягати фізіологічної, статевої та господарської зрілості.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Залежить від генотипу й середовища.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Висока кінцева маса не обов'язково означає високу скороспілість.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12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Затримка росту й розвитку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Затримка може формуватися у внутрішньоутробний або постембріональний період.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Можливі причини: недостатня годівля матері, несприятливі умови, захворювання, порушення обміну, спадкові фактори.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Для оцінки важливо враховувати вік, породу, стать та технологію вирощування.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У навчальній літературі описують форми недорозвитку: ембріоналізм, інфантилізм, неотенія.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13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Ембріоналізм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749039" y="1234440"/>
            <a:ext cx="4663440" cy="731520"/>
          </a:xfrm>
          <a:prstGeom prst="roundRect">
            <a:avLst/>
          </a:prstGeom>
          <a:solidFill>
            <a:srgbClr val="F2F6F2"/>
          </a:solidFill>
          <a:ln>
            <a:solidFill>
              <a:srgbClr val="A83D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3913631" y="1344168"/>
            <a:ext cx="4334255" cy="5120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300" b="1">
                <a:solidFill>
                  <a:srgbClr val="A83D3D"/>
                </a:solidFill>
              </a:defRPr>
            </a:pPr>
            <a:r>
              <a:t>ЕМБРІОНАЛІЗМ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2240280"/>
            <a:ext cx="9875520" cy="338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Форма недорозвитку, пов'язана з порушенням росту і розвитку в ембріональний період.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Може бути пов'язана з неповноцінною годівлею вагітної самки, хворобами, несприятливими умовами або іншими пренатальними чинниками.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Наслідок — народження молодняку з ознаками внутрішньоутробної затримки розвитку.</a:t>
            </a:r>
          </a:p>
        </p:txBody>
      </p:sp>
      <p:sp>
        <p:nvSpPr>
          <p:cNvPr id="7" name="Rectangle 6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14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Інфантилізм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749039" y="1234440"/>
            <a:ext cx="4663440" cy="731520"/>
          </a:xfrm>
          <a:prstGeom prst="roundRect">
            <a:avLst/>
          </a:prstGeom>
          <a:solidFill>
            <a:srgbClr val="F2F6F2"/>
          </a:solidFill>
          <a:ln>
            <a:solidFill>
              <a:srgbClr val="A83D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3913631" y="1344168"/>
            <a:ext cx="4334255" cy="5120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300" b="1">
                <a:solidFill>
                  <a:srgbClr val="A83D3D"/>
                </a:solidFill>
              </a:defRPr>
            </a:pPr>
            <a:r>
              <a:t>ІНФАНТИЛІЗМ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2240280"/>
            <a:ext cx="9875520" cy="338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Затримка постембріонального розвитку, за якої у тварини можуть зберігатися окремі ознаки, характерні для молодого організму.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Чинники: тривале недогодовування, незбалансована годівля, несприятливі умови вирощування, хвороби.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Для діагностичної оцінки необхідно порівнювати тварину з віковими та породними орієнтирами.</a:t>
            </a:r>
          </a:p>
        </p:txBody>
      </p:sp>
      <p:sp>
        <p:nvSpPr>
          <p:cNvPr id="7" name="Rectangle 6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Неотенія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3749039" y="1234440"/>
            <a:ext cx="4663440" cy="731520"/>
          </a:xfrm>
          <a:prstGeom prst="roundRect">
            <a:avLst/>
          </a:prstGeom>
          <a:solidFill>
            <a:srgbClr val="F2F6F2"/>
          </a:solidFill>
          <a:ln>
            <a:solidFill>
              <a:srgbClr val="A83D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3913631" y="1344168"/>
            <a:ext cx="4334255" cy="5120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300" b="1">
                <a:solidFill>
                  <a:srgbClr val="A83D3D"/>
                </a:solidFill>
              </a:defRPr>
            </a:pPr>
            <a:r>
              <a:t>НЕОТЕНІЯ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000" y="2240280"/>
            <a:ext cx="9875520" cy="3383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Форма недорозвитку, за якої репродуктивне дозрівання може відбуватися на тлі збереження окремих ювенільних ознак.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Ключовий момент — поєднання ознак статевої зрілості з незавершеністю частини соматичного розвитку.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Термін важливо відрізняти від загального відставання росту.</a:t>
            </a:r>
          </a:p>
        </p:txBody>
      </p:sp>
      <p:sp>
        <p:nvSpPr>
          <p:cNvPr id="7" name="Rectangle 6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16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Порівняння форм недорозвитку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463040"/>
            <a:ext cx="2560320" cy="685800"/>
          </a:xfrm>
          <a:prstGeom prst="roundRect">
            <a:avLst/>
          </a:prstGeom>
          <a:solidFill>
            <a:srgbClr val="F2F6F2"/>
          </a:solidFill>
          <a:ln>
            <a:solidFill>
              <a:srgbClr val="A83D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1" y="1572768"/>
            <a:ext cx="2231136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A83D3D"/>
                </a:solidFill>
              </a:defRPr>
            </a:pPr>
            <a:r>
              <a:t>Ембріоналізм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429000" y="1463040"/>
            <a:ext cx="3200400" cy="685800"/>
          </a:xfrm>
          <a:prstGeom prst="roundRect">
            <a:avLst/>
          </a:prstGeom>
          <a:solidFill>
            <a:srgbClr val="FFFFFF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593592" y="1572768"/>
            <a:ext cx="2871216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400" b="1">
                <a:solidFill>
                  <a:srgbClr val="1F3864"/>
                </a:solidFill>
              </a:defRPr>
            </a:pPr>
            <a:r>
              <a:t>внутрішньоутробний період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0" y="1463040"/>
            <a:ext cx="4663440" cy="685800"/>
          </a:xfrm>
          <a:prstGeom prst="roundRect">
            <a:avLst/>
          </a:prstGeom>
          <a:solidFill>
            <a:srgbClr val="FFFFFF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022592" y="1572768"/>
            <a:ext cx="4334255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400" b="1">
                <a:solidFill>
                  <a:srgbClr val="44724E"/>
                </a:solidFill>
              </a:defRPr>
            </a:pPr>
            <a:r>
              <a:t>затримка пренатального розвитку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40080" y="2880360"/>
            <a:ext cx="2560320" cy="685800"/>
          </a:xfrm>
          <a:prstGeom prst="roundRect">
            <a:avLst/>
          </a:prstGeom>
          <a:solidFill>
            <a:srgbClr val="F2F6F2"/>
          </a:solidFill>
          <a:ln>
            <a:solidFill>
              <a:srgbClr val="A83D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804671" y="2990088"/>
            <a:ext cx="2231136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A83D3D"/>
                </a:solidFill>
              </a:defRPr>
            </a:pPr>
            <a:r>
              <a:t>Інфантилізм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429000" y="2880360"/>
            <a:ext cx="3200400" cy="685800"/>
          </a:xfrm>
          <a:prstGeom prst="roundRect">
            <a:avLst/>
          </a:prstGeom>
          <a:solidFill>
            <a:srgbClr val="FFFFFF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593592" y="2990088"/>
            <a:ext cx="2871216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400" b="1">
                <a:solidFill>
                  <a:srgbClr val="1F3864"/>
                </a:solidFill>
              </a:defRPr>
            </a:pPr>
            <a:r>
              <a:t>постембріональний період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858000" y="2880360"/>
            <a:ext cx="4663440" cy="685800"/>
          </a:xfrm>
          <a:prstGeom prst="roundRect">
            <a:avLst/>
          </a:prstGeom>
          <a:solidFill>
            <a:srgbClr val="FFFFFF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022592" y="2990088"/>
            <a:ext cx="4334255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400" b="1">
                <a:solidFill>
                  <a:srgbClr val="44724E"/>
                </a:solidFill>
              </a:defRPr>
            </a:pPr>
            <a:r>
              <a:t>збереження окремих ювенільних ознак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0080" y="4297680"/>
            <a:ext cx="2560320" cy="685800"/>
          </a:xfrm>
          <a:prstGeom prst="roundRect">
            <a:avLst/>
          </a:prstGeom>
          <a:solidFill>
            <a:srgbClr val="F2F6F2"/>
          </a:solidFill>
          <a:ln>
            <a:solidFill>
              <a:srgbClr val="A83D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04671" y="4407408"/>
            <a:ext cx="2231136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A83D3D"/>
                </a:solidFill>
              </a:defRPr>
            </a:pPr>
            <a:r>
              <a:t>Неотенія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429000" y="4297680"/>
            <a:ext cx="3200400" cy="685800"/>
          </a:xfrm>
          <a:prstGeom prst="roundRect">
            <a:avLst/>
          </a:prstGeom>
          <a:solidFill>
            <a:srgbClr val="FFFFFF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3593592" y="4407408"/>
            <a:ext cx="2871216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400" b="1">
                <a:solidFill>
                  <a:srgbClr val="1F3864"/>
                </a:solidFill>
              </a:defRPr>
            </a:pPr>
            <a:r>
              <a:t>постембріональний розвиток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58000" y="4297680"/>
            <a:ext cx="4663440" cy="685800"/>
          </a:xfrm>
          <a:prstGeom prst="roundRect">
            <a:avLst/>
          </a:prstGeom>
          <a:solidFill>
            <a:srgbClr val="FFFFFF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7022592" y="4407408"/>
            <a:ext cx="4334255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400" b="1">
                <a:solidFill>
                  <a:srgbClr val="44724E"/>
                </a:solidFill>
              </a:defRPr>
            </a:pPr>
            <a:r>
              <a:t>репродуктивна зрілість при збереженні частини ювенільних рис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1371600" y="5806440"/>
            <a:ext cx="9418320" cy="457200"/>
          </a:xfrm>
          <a:prstGeom prst="roundRect">
            <a:avLst/>
          </a:prstGeom>
          <a:solidFill>
            <a:srgbClr val="F2F6F2"/>
          </a:solidFill>
          <a:ln>
            <a:solidFill>
              <a:srgbClr val="C4993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536192" y="5916168"/>
            <a:ext cx="9089136" cy="2377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300" b="1">
                <a:solidFill>
                  <a:srgbClr val="C49938"/>
                </a:solidFill>
              </a:defRPr>
            </a:pPr>
            <a:r>
              <a:t>Запам'ятати: відрізняємо насамперед за періодом формування та характером проявів.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17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Контроль за ростом і розвитком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Зважування — основний спосіб контролю динаміки живої маси.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Лінійні проміри: висота в холці, коса довжина тулуба, обхват і глибина грудей, ширина грудей, обхват п'ястка тощо.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Оцінювання екстер'єру — аналіз пропорцій та типу будови тіла.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Періодичність вимірювань повинна бути достатньою для виявлення змін і порівняння з плановими показниками.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18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Абсолютний і середньодобовий приріст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2960" y="1325880"/>
            <a:ext cx="5029200" cy="64008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87552" y="1435607"/>
            <a:ext cx="4700016" cy="420623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000" b="1">
                <a:solidFill>
                  <a:srgbClr val="44724E"/>
                </a:solidFill>
              </a:defRPr>
            </a:pPr>
            <a:r>
              <a:t>Абсолютний приріст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417320" y="2240280"/>
            <a:ext cx="3840480" cy="868680"/>
          </a:xfrm>
          <a:prstGeom prst="roundRect">
            <a:avLst/>
          </a:prstGeom>
          <a:solidFill>
            <a:srgbClr val="FFFFFF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581912" y="2350008"/>
            <a:ext cx="3511296" cy="64922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500" b="1">
                <a:solidFill>
                  <a:srgbClr val="1F3864"/>
                </a:solidFill>
              </a:defRPr>
            </a:pPr>
            <a:r>
              <a:t>АП = W₁ − W₀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280" y="3337560"/>
            <a:ext cx="438912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W₁ — маса наприкінці періоду</a:t>
            </a:r>
          </a:p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W₀ — маса на початку періоду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309360" y="1325880"/>
            <a:ext cx="5029200" cy="64008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473952" y="1435607"/>
            <a:ext cx="4700016" cy="420623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000" b="1">
                <a:solidFill>
                  <a:srgbClr val="44724E"/>
                </a:solidFill>
              </a:defRPr>
            </a:pPr>
            <a:r>
              <a:t>Середньодобовий приріст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675120" y="2240280"/>
            <a:ext cx="4297680" cy="868680"/>
          </a:xfrm>
          <a:prstGeom prst="roundRect">
            <a:avLst/>
          </a:prstGeom>
          <a:solidFill>
            <a:srgbClr val="FFFFFF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839712" y="2350008"/>
            <a:ext cx="3968496" cy="64922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300" b="1">
                <a:solidFill>
                  <a:srgbClr val="1F3864"/>
                </a:solidFill>
              </a:defRPr>
            </a:pPr>
            <a:r>
              <a:t>СДП = (W₁ − W₀) / 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29400" y="3337560"/>
            <a:ext cx="438912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t — тривалість періоду, діб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097280" y="5074920"/>
            <a:ext cx="9966960" cy="731520"/>
          </a:xfrm>
          <a:prstGeom prst="roundRect">
            <a:avLst/>
          </a:prstGeom>
          <a:solidFill>
            <a:srgbClr val="F2F6F2"/>
          </a:solidFill>
          <a:ln>
            <a:solidFill>
              <a:srgbClr val="C4993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261872" y="5184648"/>
            <a:ext cx="9637776" cy="5120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C49938"/>
                </a:solidFill>
              </a:defRPr>
            </a:pPr>
            <a:r>
              <a:t>Приклад: 100 → 130 кг за 30 діб = 30 кг абсолютного приросту або 1 кг/добу.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19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Відносний приріст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371600"/>
            <a:ext cx="3017520" cy="59436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078992" y="1481328"/>
            <a:ext cx="2688336" cy="37490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700" b="1">
                <a:solidFill>
                  <a:srgbClr val="44724E"/>
                </a:solidFill>
              </a:defRPr>
            </a:pPr>
            <a:r>
              <a:t>Поширена форма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2240280"/>
            <a:ext cx="4937760" cy="868680"/>
          </a:xfrm>
          <a:prstGeom prst="roundRect">
            <a:avLst/>
          </a:prstGeom>
          <a:solidFill>
            <a:srgbClr val="FFFFFF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87552" y="2350008"/>
            <a:ext cx="4608576" cy="64922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2100" b="1">
                <a:solidFill>
                  <a:srgbClr val="1F3864"/>
                </a:solidFill>
              </a:defRPr>
            </a:pPr>
            <a:r>
              <a:t>ВП = (W₁ − W₀) / W₀ × 100%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400800" y="1371600"/>
            <a:ext cx="4572000" cy="59436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565392" y="1481328"/>
            <a:ext cx="4242816" cy="37490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700" b="1">
                <a:solidFill>
                  <a:srgbClr val="44724E"/>
                </a:solidFill>
              </a:defRPr>
            </a:pPr>
            <a:r>
              <a:t>Формула Броді–Шмальгаузена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26480" y="2240280"/>
            <a:ext cx="5120640" cy="868680"/>
          </a:xfrm>
          <a:prstGeom prst="roundRect">
            <a:avLst/>
          </a:prstGeom>
          <a:solidFill>
            <a:srgbClr val="FFFFFF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291072" y="2350008"/>
            <a:ext cx="4791455" cy="64922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800" b="1">
                <a:solidFill>
                  <a:srgbClr val="1F3864"/>
                </a:solidFill>
              </a:defRPr>
            </a:pPr>
            <a:r>
              <a:t>ВП = (W₁ − W₀) / [(W₁+W₀)/2] × 100%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3749039"/>
            <a:ext cx="10424160" cy="1554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Відносний показник допомагає порівнювати інтенсивність росту тварин із різною початковою масою.</a:t>
            </a:r>
          </a:p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У конкретній методиці слід дотримуватися формули, прийнятої навчальним закладом або протоколом дослідження.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20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Приклад: однаковий абсолютний, різний відносний приріст</a:t>
            </a:r>
          </a:p>
        </p:txBody>
      </p:sp>
      <p:graphicFrame>
        <p:nvGraphicFramePr>
          <p:cNvPr id="4" name="Chart 3"/>
          <p:cNvGraphicFramePr>
            <a:graphicFrameLocks noGrp="1"/>
          </p:cNvGraphicFramePr>
          <p:nvPr/>
        </p:nvGraphicFramePr>
        <p:xfrm>
          <a:off x="822960" y="1417320"/>
          <a:ext cx="6492240" cy="4389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7680960" y="1828800"/>
            <a:ext cx="3657600" cy="82296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845552" y="1938528"/>
            <a:ext cx="3328416" cy="60350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44724E"/>
                </a:solidFill>
              </a:defRPr>
            </a:pPr>
            <a:r>
              <a:t>Теля А: 30 кг; 75% від початкової маси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680960" y="3063240"/>
            <a:ext cx="3657600" cy="822960"/>
          </a:xfrm>
          <a:prstGeom prst="roundRect">
            <a:avLst/>
          </a:prstGeom>
          <a:solidFill>
            <a:srgbClr val="F2F6F2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845552" y="3172968"/>
            <a:ext cx="3328416" cy="60350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1F3864"/>
                </a:solidFill>
              </a:defRPr>
            </a:pPr>
            <a:r>
              <a:t>Теля Б: 30 кг; 50% від початкової маси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498079" y="4389120"/>
            <a:ext cx="3931920" cy="960120"/>
          </a:xfrm>
          <a:prstGeom prst="roundRect">
            <a:avLst/>
          </a:prstGeom>
          <a:solidFill>
            <a:srgbClr val="FFFFFF"/>
          </a:solidFill>
          <a:ln>
            <a:solidFill>
              <a:srgbClr val="C4993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662671" y="4498848"/>
            <a:ext cx="3602736" cy="7406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500" b="1">
                <a:solidFill>
                  <a:srgbClr val="C49938"/>
                </a:solidFill>
              </a:defRPr>
            </a:pPr>
            <a:r>
              <a:t>Висновок: абсолютний приріст однаковий, але інтенсивність росту різна.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21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Компенсація росту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Після періоду несприятливих умов у молодняку за поліпшення годівлі та утримання темпи росту можуть прискорюватися.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Можливість компенсації залежить від віку, тривалості та тяжкості попередньої затримки, а також від якості подальших умов.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Компенсація не гарантує повного відновлення всіх ознак розвитку.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Практичний принцип: профілактика затримки росту ефективніша за спробу виправити наслідки пізніше.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22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Тривалість життя та господарське використання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325880"/>
            <a:ext cx="5212080" cy="502920"/>
          </a:xfrm>
          <a:prstGeom prst="roundRect">
            <a:avLst/>
          </a:prstGeom>
          <a:solidFill>
            <a:srgbClr val="F2F6F2"/>
          </a:solidFill>
          <a:ln>
            <a:solidFill>
              <a:srgbClr val="44724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04671" y="1435607"/>
            <a:ext cx="4882896" cy="2834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44724E"/>
                </a:solidFill>
              </a:defRPr>
            </a:pPr>
            <a:r>
              <a:t>БІОЛОГІЧНА ТРИВАЛІСТЬ ЖИТТЯ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1920240"/>
            <a:ext cx="498348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Період від народження до природної смерті.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Визначається видовими, породними, генетичними та середовищними чинниками.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Не дорівнює економічно доцільному періоду експлуатації.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55080" y="1325880"/>
            <a:ext cx="5212080" cy="502920"/>
          </a:xfrm>
          <a:prstGeom prst="roundRect">
            <a:avLst/>
          </a:prstGeom>
          <a:solidFill>
            <a:srgbClr val="F2F6F2"/>
          </a:solidFill>
          <a:ln>
            <a:solidFill>
              <a:srgbClr val="1F386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519672" y="1435607"/>
            <a:ext cx="4882896" cy="2834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1F3864"/>
                </a:solidFill>
              </a:defRPr>
            </a:pPr>
            <a:r>
              <a:t>ГОСПОДАРСЬКА ТРИВАЛІСТЬ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46520" y="1920240"/>
            <a:ext cx="4983480" cy="4114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Період, коли тварину використовують для отримання продукції або потомства.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Закінчується, коли використання стає недоцільним або тварина вибуває з господарства.</a:t>
            </a:r>
          </a:p>
          <a:p>
            <a:pPr>
              <a:spcAft>
                <a:spcPts val="1000"/>
              </a:spcAft>
              <a:defRPr sz="1700" b="0">
                <a:solidFill>
                  <a:srgbClr val="262A2E"/>
                </a:solidFill>
              </a:defRPr>
            </a:pPr>
            <a:r>
              <a:t>Причини вибракування: продуктивність, відтворення, здоров'я, економіка.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23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Значення теми для ветеринарного фахівця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Оцінювання відповідності росту віку, породі та умовам вирощування.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Виявлення відставання у рості як можливого сигналу проблем із годівлею, утриманням або здоров'ям.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Контроль ефективності лікування та відновлення після хвороб через динаміку маси й приростів.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Профілактика недорозвитку молодняку.</a:t>
            </a:r>
          </a:p>
          <a:p>
            <a:pPr>
              <a:spcAft>
                <a:spcPts val="1000"/>
              </a:spcAft>
              <a:defRPr sz="1900" b="0">
                <a:solidFill>
                  <a:srgbClr val="262A2E"/>
                </a:solidFill>
              </a:defRPr>
            </a:pPr>
            <a:r>
              <a:t>Спільна робота з технологом/зоотехніком для забезпечення належних умов вирощування.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14400" y="5303520"/>
            <a:ext cx="10332720" cy="685800"/>
          </a:xfrm>
          <a:prstGeom prst="roundRect">
            <a:avLst/>
          </a:prstGeom>
          <a:solidFill>
            <a:srgbClr val="F2F6F2"/>
          </a:solidFill>
          <a:ln>
            <a:solidFill>
              <a:srgbClr val="A83D3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6" name="TextBox 5"/>
          <p:cNvSpPr txBox="1"/>
          <p:nvPr/>
        </p:nvSpPr>
        <p:spPr>
          <a:xfrm>
            <a:off x="1078992" y="5413248"/>
            <a:ext cx="10003536" cy="46634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600" b="1">
                <a:solidFill>
                  <a:srgbClr val="A83D3D"/>
                </a:solidFill>
              </a:defRPr>
            </a:pPr>
            <a:r>
              <a:rPr dirty="0" err="1"/>
              <a:t>Ріст</a:t>
            </a:r>
            <a:r>
              <a:rPr dirty="0"/>
              <a:t> — </a:t>
            </a:r>
            <a:r>
              <a:rPr dirty="0" err="1"/>
              <a:t>це</a:t>
            </a:r>
            <a:r>
              <a:rPr dirty="0"/>
              <a:t>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лише</a:t>
            </a:r>
            <a:r>
              <a:rPr dirty="0"/>
              <a:t> </a:t>
            </a:r>
            <a:r>
              <a:rPr dirty="0" err="1"/>
              <a:t>зоотехнічний</a:t>
            </a:r>
            <a:r>
              <a:rPr dirty="0"/>
              <a:t> </a:t>
            </a:r>
            <a:r>
              <a:rPr dirty="0" err="1"/>
              <a:t>показник</a:t>
            </a:r>
            <a:r>
              <a:rPr dirty="0"/>
              <a:t>, </a:t>
            </a:r>
            <a:r>
              <a:rPr dirty="0" err="1"/>
              <a:t>а</a:t>
            </a:r>
            <a:r>
              <a:rPr dirty="0"/>
              <a:t> </a:t>
            </a:r>
            <a:r>
              <a:rPr dirty="0" err="1"/>
              <a:t>важливий</a:t>
            </a:r>
            <a:r>
              <a:rPr dirty="0"/>
              <a:t> </a:t>
            </a:r>
            <a:r>
              <a:rPr dirty="0" err="1"/>
              <a:t>індикатор</a:t>
            </a:r>
            <a:r>
              <a:rPr dirty="0"/>
              <a:t> </a:t>
            </a:r>
            <a:r>
              <a:rPr dirty="0" err="1"/>
              <a:t>стану</a:t>
            </a:r>
            <a:r>
              <a:rPr dirty="0"/>
              <a:t> </a:t>
            </a:r>
            <a:r>
              <a:rPr dirty="0" err="1"/>
              <a:t>організму</a:t>
            </a:r>
            <a:r>
              <a:rPr dirty="0"/>
              <a:t> </a:t>
            </a:r>
            <a:r>
              <a:rPr dirty="0" err="1"/>
              <a:t>молодняку</a:t>
            </a:r>
            <a:r>
              <a:rPr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24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C73FFB-1232-186B-24BA-AF66BD7BAFAA}"/>
              </a:ext>
            </a:extLst>
          </p:cNvPr>
          <p:cNvSpPr txBox="1"/>
          <p:nvPr/>
        </p:nvSpPr>
        <p:spPr>
          <a:xfrm>
            <a:off x="1356189" y="3164440"/>
            <a:ext cx="92570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UA" dirty="0"/>
              <a:t>Переходимо (копіюємо)  по посиланню для перегляду наукового відеофільма </a:t>
            </a:r>
            <a:br>
              <a:rPr lang="ru-UA" dirty="0"/>
            </a:br>
            <a:r>
              <a:rPr lang="ru-UA" dirty="0"/>
              <a:t> </a:t>
            </a:r>
            <a:br>
              <a:rPr lang="ru-UA" dirty="0"/>
            </a:br>
            <a:r>
              <a:rPr lang="id-ID" dirty="0">
                <a:hlinkClick r:id="rId2"/>
              </a:rPr>
              <a:t>https://www.youtube.com/watch?v=cDb6AF78M0A</a:t>
            </a:r>
            <a:r>
              <a:rPr lang="uk-UA" dirty="0"/>
              <a:t> 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700586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Підсумок: що потрібно запам'ятати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Ріст — кількісні, розвиток — якісні зміни; обидва процеси є взаємопов'язаними.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Ріст нерівномірний і гетерохронний; найбільша інтенсивність характерна для молодого віку.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Генотип задає потенціал, а годівля, утримання, здоров'я та інші фактори визначають його реалізацію.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Ембріоналізм, інфантилізм і неотенія — різні форми порушення/затримки розвитку.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Контроль: зважування + проміри + аналіз абсолютного, середньодобового та відносного приросту.</a:t>
            </a:r>
          </a:p>
          <a:p>
            <a:pPr>
              <a:spcAft>
                <a:spcPts val="1000"/>
              </a:spcAft>
              <a:defRPr sz="1800" b="0">
                <a:solidFill>
                  <a:srgbClr val="262A2E"/>
                </a:solidFill>
              </a:defRPr>
            </a:pPr>
            <a:r>
              <a:t>Господарська тривалість використання не тотожна біологічній тривалості життя.</a:t>
            </a:r>
          </a:p>
        </p:txBody>
      </p:sp>
      <p:sp>
        <p:nvSpPr>
          <p:cNvPr id="5" name="Rectangle 4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25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700" b="1">
                <a:solidFill>
                  <a:srgbClr val="1F3864"/>
                </a:solidFill>
              </a:defRPr>
            </a:pPr>
            <a:r>
              <a:t>Рекомендовані наукові та навчальні джерела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417320"/>
            <a:ext cx="1069848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Lawrence T. L. J., Fowler V. R. Growth of Farm Animals. CABI.</a:t>
            </a:r>
          </a:p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НУБіП України. Навчальні матеріали з розведення сільськогосподарських тварин.</a:t>
            </a:r>
          </a:p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Полтавський державний аграрний університет. Навчальні матеріали з росту та розвитку сільськогосподарських тварин.</a:t>
            </a:r>
          </a:p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Миколаївський національний аграрний університет. Технологія виробництва продукції тваринництва.</a:t>
            </a:r>
          </a:p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Білоцерківський НАУ. Розведення сільськогосподарських тварин: українсько-англійський глосарій.</a:t>
            </a:r>
          </a:p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Енциклопедія Сучасної України. Стаття «Онтогенез».</a:t>
            </a:r>
          </a:p>
          <a:p>
            <a:pPr>
              <a:spcAft>
                <a:spcPts val="1000"/>
              </a:spcAft>
              <a:defRPr sz="1600" b="0">
                <a:solidFill>
                  <a:srgbClr val="262A2E"/>
                </a:solidFill>
              </a:defRPr>
            </a:pPr>
            <a:r>
              <a:t>Навчальні матеріали аграрних ЗВО щодо обліку росту: абсолютний, середньодобовий та відносний приріст.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14400" y="5623560"/>
            <a:ext cx="10332720" cy="502920"/>
          </a:xfrm>
          <a:prstGeom prst="roundRect">
            <a:avLst/>
          </a:prstGeom>
          <a:solidFill>
            <a:srgbClr val="F2F6F2"/>
          </a:solidFill>
          <a:ln>
            <a:solidFill>
              <a:srgbClr val="C4993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1078992" y="5733288"/>
            <a:ext cx="10003536" cy="283464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>
              <a:defRPr sz="1300" b="1">
                <a:solidFill>
                  <a:srgbClr val="C49938"/>
                </a:solidFill>
              </a:defRPr>
            </a:pPr>
            <a:r>
              <a:t>Презентація адаптована для студентів фахової передвищої освіти спеціальності «Ветеринарна медицина».</a:t>
            </a:r>
          </a:p>
        </p:txBody>
      </p:sp>
      <p:sp>
        <p:nvSpPr>
          <p:cNvPr id="7" name="Rectangle 6"/>
          <p:cNvSpPr/>
          <p:nvPr/>
        </p:nvSpPr>
        <p:spPr>
          <a:xfrm>
            <a:off x="594360" y="6510528"/>
            <a:ext cx="10972800" cy="18288"/>
          </a:xfrm>
          <a:prstGeom prst="rect">
            <a:avLst/>
          </a:prstGeom>
          <a:solidFill>
            <a:srgbClr val="D7DC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12648" y="6547104"/>
            <a:ext cx="10789920" cy="20116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00">
                <a:solidFill>
                  <a:srgbClr val="5B636B"/>
                </a:solidFill>
              </a:defRPr>
            </a:pPr>
            <a:r>
              <a:t>Тваринництво • Ріст і розвиток тварин • 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1705</Words>
  <Application>Microsoft Macintosh PowerPoint</Application>
  <PresentationFormat>Широкоэкранный</PresentationFormat>
  <Paragraphs>204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0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/>
  <cp:keywords/>
  <dc:description>generated using python-pptx</dc:description>
  <cp:lastModifiedBy>Microsoft Office User</cp:lastModifiedBy>
  <cp:revision>3</cp:revision>
  <dcterms:created xsi:type="dcterms:W3CDTF">2013-01-27T09:14:16Z</dcterms:created>
  <dcterms:modified xsi:type="dcterms:W3CDTF">2026-09-09T09:42:50Z</dcterms:modified>
  <cp:category/>
</cp:coreProperties>
</file>