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6" r:id="rId2"/>
    <p:sldId id="257" r:id="rId3"/>
    <p:sldId id="259" r:id="rId4"/>
    <p:sldId id="261" r:id="rId5"/>
    <p:sldId id="260" r:id="rId6"/>
    <p:sldId id="267" r:id="rId7"/>
    <p:sldId id="268" r:id="rId8"/>
    <p:sldId id="265" r:id="rId9"/>
    <p:sldId id="258" r:id="rId10"/>
    <p:sldId id="262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6" autoAdjust="0"/>
  </p:normalViewPr>
  <p:slideViewPr>
    <p:cSldViewPr>
      <p:cViewPr varScale="1">
        <p:scale>
          <a:sx n="74" d="100"/>
          <a:sy n="74" d="100"/>
        </p:scale>
        <p:origin x="605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1CA897-A9E8-4BD6-8A6F-3D8731E15A71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0C6AB9-027F-423E-90E0-E0148EC95157}">
      <dgm:prSet phldrT="[Текст]"/>
      <dgm:spPr/>
      <dgm:t>
        <a:bodyPr/>
        <a:lstStyle/>
        <a:p>
          <a:r>
            <a:rPr lang="uk-UA" dirty="0">
              <a:solidFill>
                <a:schemeClr val="tx2"/>
              </a:solidFill>
            </a:rPr>
            <a:t>Декрет про мир</a:t>
          </a:r>
          <a:endParaRPr lang="en-US" dirty="0">
            <a:solidFill>
              <a:schemeClr val="tx2"/>
            </a:solidFill>
          </a:endParaRPr>
        </a:p>
      </dgm:t>
    </dgm:pt>
    <dgm:pt modelId="{B11C8CCB-0823-45A5-8EE4-AAF9E2EC202E}" type="parTrans" cxnId="{216DFAAB-FB84-4707-9A60-37BE9F72789D}">
      <dgm:prSet/>
      <dgm:spPr/>
      <dgm:t>
        <a:bodyPr/>
        <a:lstStyle/>
        <a:p>
          <a:endParaRPr lang="en-US"/>
        </a:p>
      </dgm:t>
    </dgm:pt>
    <dgm:pt modelId="{1AE7CD29-904D-4656-B7D2-8C21AB8B40D3}" type="sibTrans" cxnId="{216DFAAB-FB84-4707-9A60-37BE9F72789D}">
      <dgm:prSet/>
      <dgm:spPr/>
      <dgm:t>
        <a:bodyPr/>
        <a:lstStyle/>
        <a:p>
          <a:endParaRPr lang="en-US"/>
        </a:p>
      </dgm:t>
    </dgm:pt>
    <dgm:pt modelId="{D4C46D93-345E-4193-98C7-EDBD0E4AD928}">
      <dgm:prSet phldrT="[Текст]" custT="1"/>
      <dgm:spPr/>
      <dgm:t>
        <a:bodyPr/>
        <a:lstStyle/>
        <a:p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Декрет про мир закликав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усі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воюючі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держави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негайно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припинити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війну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і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приступити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до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переговорів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про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справедливий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демократичний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мир без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будь-яких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1600" b="1" i="0" dirty="0">
              <a:latin typeface="Times New Roman" pitchFamily="18" charset="0"/>
              <a:cs typeface="Times New Roman" pitchFamily="18" charset="0"/>
            </a:rPr>
            <a:t>умов.</a:t>
          </a:r>
          <a:endParaRPr lang="en-US" sz="1600" b="1" dirty="0">
            <a:latin typeface="Times New Roman" pitchFamily="18" charset="0"/>
            <a:cs typeface="Times New Roman" pitchFamily="18" charset="0"/>
          </a:endParaRPr>
        </a:p>
      </dgm:t>
    </dgm:pt>
    <dgm:pt modelId="{231B4C07-C7CA-4EB4-8EF3-D4F86B49521A}" type="parTrans" cxnId="{5AF84644-D7E8-4759-896E-102AE9FD5BA0}">
      <dgm:prSet/>
      <dgm:spPr/>
      <dgm:t>
        <a:bodyPr/>
        <a:lstStyle/>
        <a:p>
          <a:endParaRPr lang="en-US"/>
        </a:p>
      </dgm:t>
    </dgm:pt>
    <dgm:pt modelId="{CC15CBC8-070E-43F8-BF23-0BE89EAE3B70}" type="sibTrans" cxnId="{5AF84644-D7E8-4759-896E-102AE9FD5BA0}">
      <dgm:prSet/>
      <dgm:spPr/>
      <dgm:t>
        <a:bodyPr/>
        <a:lstStyle/>
        <a:p>
          <a:endParaRPr lang="en-US"/>
        </a:p>
      </dgm:t>
    </dgm:pt>
    <dgm:pt modelId="{DA01D661-F966-4160-9323-5F9021B36711}">
      <dgm:prSet phldrT="[Текст]"/>
      <dgm:spPr/>
      <dgm:t>
        <a:bodyPr/>
        <a:lstStyle/>
        <a:p>
          <a:r>
            <a:rPr lang="uk-UA" dirty="0">
              <a:solidFill>
                <a:schemeClr val="tx2"/>
              </a:solidFill>
            </a:rPr>
            <a:t>Декрет про землю</a:t>
          </a:r>
          <a:endParaRPr lang="en-US" dirty="0">
            <a:solidFill>
              <a:schemeClr val="tx2"/>
            </a:solidFill>
          </a:endParaRPr>
        </a:p>
      </dgm:t>
    </dgm:pt>
    <dgm:pt modelId="{13199824-CDC2-40BF-9B17-A22D02381142}" type="parTrans" cxnId="{BB5E0D09-000C-4C57-A83A-05A2140A6A0E}">
      <dgm:prSet/>
      <dgm:spPr/>
      <dgm:t>
        <a:bodyPr/>
        <a:lstStyle/>
        <a:p>
          <a:endParaRPr lang="en-US"/>
        </a:p>
      </dgm:t>
    </dgm:pt>
    <dgm:pt modelId="{1652B441-510F-4A9C-ACC0-EA8DBAB5AE07}" type="sibTrans" cxnId="{BB5E0D09-000C-4C57-A83A-05A2140A6A0E}">
      <dgm:prSet/>
      <dgm:spPr/>
      <dgm:t>
        <a:bodyPr/>
        <a:lstStyle/>
        <a:p>
          <a:endParaRPr lang="en-US"/>
        </a:p>
      </dgm:t>
    </dgm:pt>
    <dgm:pt modelId="{FC3E9FAF-762E-4CD5-85AD-D8B655174F52}">
      <dgm:prSet phldrT="[Текст]" custT="1"/>
      <dgm:spPr/>
      <dgm:t>
        <a:bodyPr/>
        <a:lstStyle/>
        <a:p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Декрет про землю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скасовував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приватну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власність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на землю, надавав право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користування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землею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всім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громадянам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Росії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що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виявляли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бажання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обробляти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її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власною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dirty="0" err="1">
              <a:latin typeface="Times New Roman" pitchFamily="18" charset="0"/>
              <a:cs typeface="Times New Roman" pitchFamily="18" charset="0"/>
            </a:rPr>
            <a:t>працею</a:t>
          </a:r>
          <a:r>
            <a:rPr lang="ru-RU" sz="1600" b="1" i="0" dirty="0">
              <a:latin typeface="Times New Roman" pitchFamily="18" charset="0"/>
              <a:cs typeface="Times New Roman" pitchFamily="18" charset="0"/>
            </a:rPr>
            <a:t>.</a:t>
          </a:r>
          <a:endParaRPr lang="en-US" sz="1600" b="1" dirty="0">
            <a:latin typeface="Times New Roman" pitchFamily="18" charset="0"/>
            <a:cs typeface="Times New Roman" pitchFamily="18" charset="0"/>
          </a:endParaRPr>
        </a:p>
      </dgm:t>
    </dgm:pt>
    <dgm:pt modelId="{0486CBFB-CF60-4DF6-AD38-5CC7EC4EBAC4}" type="parTrans" cxnId="{F64D1D77-587F-4A38-A29F-E71FED0F1BA3}">
      <dgm:prSet/>
      <dgm:spPr/>
      <dgm:t>
        <a:bodyPr/>
        <a:lstStyle/>
        <a:p>
          <a:endParaRPr lang="en-US"/>
        </a:p>
      </dgm:t>
    </dgm:pt>
    <dgm:pt modelId="{685746AF-0CB6-46B6-BBE5-A5F7AE0C6AF4}" type="sibTrans" cxnId="{F64D1D77-587F-4A38-A29F-E71FED0F1BA3}">
      <dgm:prSet/>
      <dgm:spPr/>
      <dgm:t>
        <a:bodyPr/>
        <a:lstStyle/>
        <a:p>
          <a:endParaRPr lang="en-US"/>
        </a:p>
      </dgm:t>
    </dgm:pt>
    <dgm:pt modelId="{CFBF4580-CAF1-486F-B87B-146254A62B17}">
      <dgm:prSet phldrT="[Текст]"/>
      <dgm:spPr/>
      <dgm:t>
        <a:bodyPr/>
        <a:lstStyle/>
        <a:p>
          <a:r>
            <a:rPr lang="uk-UA" dirty="0" err="1">
              <a:solidFill>
                <a:schemeClr val="tx2"/>
              </a:solidFill>
            </a:rPr>
            <a:t>“Тріумфальна</a:t>
          </a:r>
          <a:r>
            <a:rPr lang="uk-UA" dirty="0">
              <a:solidFill>
                <a:schemeClr val="tx2"/>
              </a:solidFill>
            </a:rPr>
            <a:t> хода радянської </a:t>
          </a:r>
          <a:r>
            <a:rPr lang="uk-UA" dirty="0" err="1">
              <a:solidFill>
                <a:schemeClr val="tx2"/>
              </a:solidFill>
            </a:rPr>
            <a:t>влади”</a:t>
          </a:r>
          <a:endParaRPr lang="en-US" dirty="0">
            <a:solidFill>
              <a:schemeClr val="tx2"/>
            </a:solidFill>
          </a:endParaRPr>
        </a:p>
      </dgm:t>
    </dgm:pt>
    <dgm:pt modelId="{02C2BA43-F5B8-4D72-B642-C376EAA02899}" type="parTrans" cxnId="{DA3BB891-44BD-4B07-87D2-06DFCF5A016B}">
      <dgm:prSet/>
      <dgm:spPr/>
      <dgm:t>
        <a:bodyPr/>
        <a:lstStyle/>
        <a:p>
          <a:endParaRPr lang="en-US"/>
        </a:p>
      </dgm:t>
    </dgm:pt>
    <dgm:pt modelId="{23BEE5EA-5211-4A46-A1CF-2C12FBE54CCC}" type="sibTrans" cxnId="{DA3BB891-44BD-4B07-87D2-06DFCF5A016B}">
      <dgm:prSet/>
      <dgm:spPr/>
      <dgm:t>
        <a:bodyPr/>
        <a:lstStyle/>
        <a:p>
          <a:endParaRPr lang="en-US"/>
        </a:p>
      </dgm:t>
    </dgm:pt>
    <dgm:pt modelId="{9CAF90F9-A054-4693-B31E-B89926533F8F}">
      <dgm:prSet phldrT="[Текст]" custT="1"/>
      <dgm:spPr/>
      <dgm:t>
        <a:bodyPr/>
        <a:lstStyle/>
        <a:p>
          <a:r>
            <a:rPr lang="uk-UA" sz="1600" b="1" i="0" dirty="0">
              <a:latin typeface="Times New Roman" pitchFamily="18" charset="0"/>
              <a:cs typeface="Times New Roman" pitchFamily="18" charset="0"/>
            </a:rPr>
            <a:t>Більшовики у містах, де їхній вплив був значним, рішуче брали владу у свої руки. Методи, якими вони діяли, не були підтримані більшістю політичних сил Росії. До того ж зберігалося чимало прихильників Тимчасового уряду і відновлення монархії. Тому поширення влади більшовиків за межами столиці супроводжувалося збройною боротьбою з антибільшовицькими силами.</a:t>
          </a:r>
          <a:endParaRPr lang="en-US" sz="1600" b="1" dirty="0">
            <a:latin typeface="Times New Roman" pitchFamily="18" charset="0"/>
            <a:cs typeface="Times New Roman" pitchFamily="18" charset="0"/>
          </a:endParaRPr>
        </a:p>
      </dgm:t>
    </dgm:pt>
    <dgm:pt modelId="{04BDEC71-19FA-4253-A47A-7D33D35DB922}" type="parTrans" cxnId="{5BC86D02-FD68-4685-83E9-20BB97C65456}">
      <dgm:prSet/>
      <dgm:spPr/>
      <dgm:t>
        <a:bodyPr/>
        <a:lstStyle/>
        <a:p>
          <a:endParaRPr lang="en-US"/>
        </a:p>
      </dgm:t>
    </dgm:pt>
    <dgm:pt modelId="{0AC9D36E-4EF0-42E5-B1D9-C1F5EE3EB120}" type="sibTrans" cxnId="{5BC86D02-FD68-4685-83E9-20BB97C65456}">
      <dgm:prSet/>
      <dgm:spPr/>
      <dgm:t>
        <a:bodyPr/>
        <a:lstStyle/>
        <a:p>
          <a:endParaRPr lang="en-US"/>
        </a:p>
      </dgm:t>
    </dgm:pt>
    <dgm:pt modelId="{990976DA-5236-47AC-B0A0-E38FCCAB8EB5}" type="pres">
      <dgm:prSet presAssocID="{D21CA897-A9E8-4BD6-8A6F-3D8731E15A71}" presName="Name0" presStyleCnt="0">
        <dgm:presLayoutVars>
          <dgm:dir/>
          <dgm:animLvl val="lvl"/>
          <dgm:resizeHandles val="exact"/>
        </dgm:presLayoutVars>
      </dgm:prSet>
      <dgm:spPr/>
    </dgm:pt>
    <dgm:pt modelId="{F41BE8A3-9DB7-4F39-B80F-771C08C7B3FD}" type="pres">
      <dgm:prSet presAssocID="{210C6AB9-027F-423E-90E0-E0148EC95157}" presName="linNode" presStyleCnt="0"/>
      <dgm:spPr/>
    </dgm:pt>
    <dgm:pt modelId="{04CA530D-E5A5-40B9-90EA-DC2233055158}" type="pres">
      <dgm:prSet presAssocID="{210C6AB9-027F-423E-90E0-E0148EC95157}" presName="parentText" presStyleLbl="node1" presStyleIdx="0" presStyleCnt="3" custLinFactNeighborX="190" custLinFactNeighborY="2313">
        <dgm:presLayoutVars>
          <dgm:chMax val="1"/>
          <dgm:bulletEnabled val="1"/>
        </dgm:presLayoutVars>
      </dgm:prSet>
      <dgm:spPr/>
    </dgm:pt>
    <dgm:pt modelId="{6CE6F7F1-3493-4610-9CAE-2621130DFD9E}" type="pres">
      <dgm:prSet presAssocID="{210C6AB9-027F-423E-90E0-E0148EC95157}" presName="descendantText" presStyleLbl="alignAccFollowNode1" presStyleIdx="0" presStyleCnt="3">
        <dgm:presLayoutVars>
          <dgm:bulletEnabled val="1"/>
        </dgm:presLayoutVars>
      </dgm:prSet>
      <dgm:spPr/>
    </dgm:pt>
    <dgm:pt modelId="{5FD979D8-DE87-4E3C-B1AF-53207D6A34A6}" type="pres">
      <dgm:prSet presAssocID="{1AE7CD29-904D-4656-B7D2-8C21AB8B40D3}" presName="sp" presStyleCnt="0"/>
      <dgm:spPr/>
    </dgm:pt>
    <dgm:pt modelId="{50D8AB27-FFC6-4175-9A60-34FB02ABFC18}" type="pres">
      <dgm:prSet presAssocID="{DA01D661-F966-4160-9323-5F9021B36711}" presName="linNode" presStyleCnt="0"/>
      <dgm:spPr/>
    </dgm:pt>
    <dgm:pt modelId="{4924ABD0-BBBA-453C-876D-4DEE99C4DA6C}" type="pres">
      <dgm:prSet presAssocID="{DA01D661-F966-4160-9323-5F9021B36711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686B79B0-4A3C-42BD-A6E3-CA5F7D377B39}" type="pres">
      <dgm:prSet presAssocID="{DA01D661-F966-4160-9323-5F9021B36711}" presName="descendantText" presStyleLbl="alignAccFollowNode1" presStyleIdx="1" presStyleCnt="3">
        <dgm:presLayoutVars>
          <dgm:bulletEnabled val="1"/>
        </dgm:presLayoutVars>
      </dgm:prSet>
      <dgm:spPr/>
    </dgm:pt>
    <dgm:pt modelId="{2CF646E4-205B-447A-9EEF-D46D1C7E4264}" type="pres">
      <dgm:prSet presAssocID="{1652B441-510F-4A9C-ACC0-EA8DBAB5AE07}" presName="sp" presStyleCnt="0"/>
      <dgm:spPr/>
    </dgm:pt>
    <dgm:pt modelId="{A99B2541-18E1-4B8A-AF70-4A5D65CCA973}" type="pres">
      <dgm:prSet presAssocID="{CFBF4580-CAF1-486F-B87B-146254A62B17}" presName="linNode" presStyleCnt="0"/>
      <dgm:spPr/>
    </dgm:pt>
    <dgm:pt modelId="{F96B28FC-04CE-4AE3-8D53-A3F258433233}" type="pres">
      <dgm:prSet presAssocID="{CFBF4580-CAF1-486F-B87B-146254A62B1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5CFB61DA-C895-44F0-8F0E-94D98844F132}" type="pres">
      <dgm:prSet presAssocID="{CFBF4580-CAF1-486F-B87B-146254A62B17}" presName="descendantText" presStyleLbl="alignAccFollowNode1" presStyleIdx="2" presStyleCnt="3" custScaleY="268956" custLinFactNeighborX="1" custLinFactNeighborY="4963">
        <dgm:presLayoutVars>
          <dgm:bulletEnabled val="1"/>
        </dgm:presLayoutVars>
      </dgm:prSet>
      <dgm:spPr/>
    </dgm:pt>
  </dgm:ptLst>
  <dgm:cxnLst>
    <dgm:cxn modelId="{5BC86D02-FD68-4685-83E9-20BB97C65456}" srcId="{CFBF4580-CAF1-486F-B87B-146254A62B17}" destId="{9CAF90F9-A054-4693-B31E-B89926533F8F}" srcOrd="0" destOrd="0" parTransId="{04BDEC71-19FA-4253-A47A-7D33D35DB922}" sibTransId="{0AC9D36E-4EF0-42E5-B1D9-C1F5EE3EB120}"/>
    <dgm:cxn modelId="{BB5E0D09-000C-4C57-A83A-05A2140A6A0E}" srcId="{D21CA897-A9E8-4BD6-8A6F-3D8731E15A71}" destId="{DA01D661-F966-4160-9323-5F9021B36711}" srcOrd="1" destOrd="0" parTransId="{13199824-CDC2-40BF-9B17-A22D02381142}" sibTransId="{1652B441-510F-4A9C-ACC0-EA8DBAB5AE07}"/>
    <dgm:cxn modelId="{AF44D15E-3D3A-477B-A52F-6ECD6497195E}" type="presOf" srcId="{FC3E9FAF-762E-4CD5-85AD-D8B655174F52}" destId="{686B79B0-4A3C-42BD-A6E3-CA5F7D377B39}" srcOrd="0" destOrd="0" presId="urn:microsoft.com/office/officeart/2005/8/layout/vList5"/>
    <dgm:cxn modelId="{5AF84644-D7E8-4759-896E-102AE9FD5BA0}" srcId="{210C6AB9-027F-423E-90E0-E0148EC95157}" destId="{D4C46D93-345E-4193-98C7-EDBD0E4AD928}" srcOrd="0" destOrd="0" parTransId="{231B4C07-C7CA-4EB4-8EF3-D4F86B49521A}" sibTransId="{CC15CBC8-070E-43F8-BF23-0BE89EAE3B70}"/>
    <dgm:cxn modelId="{F64D1D77-587F-4A38-A29F-E71FED0F1BA3}" srcId="{DA01D661-F966-4160-9323-5F9021B36711}" destId="{FC3E9FAF-762E-4CD5-85AD-D8B655174F52}" srcOrd="0" destOrd="0" parTransId="{0486CBFB-CF60-4DF6-AD38-5CC7EC4EBAC4}" sibTransId="{685746AF-0CB6-46B6-BBE5-A5F7AE0C6AF4}"/>
    <dgm:cxn modelId="{279CC977-8377-4A23-9B53-9B09FF6E10CE}" type="presOf" srcId="{210C6AB9-027F-423E-90E0-E0148EC95157}" destId="{04CA530D-E5A5-40B9-90EA-DC2233055158}" srcOrd="0" destOrd="0" presId="urn:microsoft.com/office/officeart/2005/8/layout/vList5"/>
    <dgm:cxn modelId="{800FC758-CDB0-45B1-B7B6-69E43DED43DE}" type="presOf" srcId="{9CAF90F9-A054-4693-B31E-B89926533F8F}" destId="{5CFB61DA-C895-44F0-8F0E-94D98844F132}" srcOrd="0" destOrd="0" presId="urn:microsoft.com/office/officeart/2005/8/layout/vList5"/>
    <dgm:cxn modelId="{A6EF8691-551B-495B-B209-FAFCBDD5764B}" type="presOf" srcId="{D21CA897-A9E8-4BD6-8A6F-3D8731E15A71}" destId="{990976DA-5236-47AC-B0A0-E38FCCAB8EB5}" srcOrd="0" destOrd="0" presId="urn:microsoft.com/office/officeart/2005/8/layout/vList5"/>
    <dgm:cxn modelId="{DA3BB891-44BD-4B07-87D2-06DFCF5A016B}" srcId="{D21CA897-A9E8-4BD6-8A6F-3D8731E15A71}" destId="{CFBF4580-CAF1-486F-B87B-146254A62B17}" srcOrd="2" destOrd="0" parTransId="{02C2BA43-F5B8-4D72-B642-C376EAA02899}" sibTransId="{23BEE5EA-5211-4A46-A1CF-2C12FBE54CCC}"/>
    <dgm:cxn modelId="{216DFAAB-FB84-4707-9A60-37BE9F72789D}" srcId="{D21CA897-A9E8-4BD6-8A6F-3D8731E15A71}" destId="{210C6AB9-027F-423E-90E0-E0148EC95157}" srcOrd="0" destOrd="0" parTransId="{B11C8CCB-0823-45A5-8EE4-AAF9E2EC202E}" sibTransId="{1AE7CD29-904D-4656-B7D2-8C21AB8B40D3}"/>
    <dgm:cxn modelId="{67A5E0AC-3510-46FF-8570-36D46ACAD69E}" type="presOf" srcId="{DA01D661-F966-4160-9323-5F9021B36711}" destId="{4924ABD0-BBBA-453C-876D-4DEE99C4DA6C}" srcOrd="0" destOrd="0" presId="urn:microsoft.com/office/officeart/2005/8/layout/vList5"/>
    <dgm:cxn modelId="{7FD0C8C4-27DC-469F-8BB9-0666B0435E02}" type="presOf" srcId="{CFBF4580-CAF1-486F-B87B-146254A62B17}" destId="{F96B28FC-04CE-4AE3-8D53-A3F258433233}" srcOrd="0" destOrd="0" presId="urn:microsoft.com/office/officeart/2005/8/layout/vList5"/>
    <dgm:cxn modelId="{C5878FCF-C13D-479A-869B-9BC3DBD9080A}" type="presOf" srcId="{D4C46D93-345E-4193-98C7-EDBD0E4AD928}" destId="{6CE6F7F1-3493-4610-9CAE-2621130DFD9E}" srcOrd="0" destOrd="0" presId="urn:microsoft.com/office/officeart/2005/8/layout/vList5"/>
    <dgm:cxn modelId="{CAFEAAF9-F770-4866-9F39-7FF530F272AD}" type="presParOf" srcId="{990976DA-5236-47AC-B0A0-E38FCCAB8EB5}" destId="{F41BE8A3-9DB7-4F39-B80F-771C08C7B3FD}" srcOrd="0" destOrd="0" presId="urn:microsoft.com/office/officeart/2005/8/layout/vList5"/>
    <dgm:cxn modelId="{C2A3552F-2EA8-4C30-8BB4-115D2EEF2F9F}" type="presParOf" srcId="{F41BE8A3-9DB7-4F39-B80F-771C08C7B3FD}" destId="{04CA530D-E5A5-40B9-90EA-DC2233055158}" srcOrd="0" destOrd="0" presId="urn:microsoft.com/office/officeart/2005/8/layout/vList5"/>
    <dgm:cxn modelId="{9F89B4BE-55BC-4752-99E7-3AD826EAA711}" type="presParOf" srcId="{F41BE8A3-9DB7-4F39-B80F-771C08C7B3FD}" destId="{6CE6F7F1-3493-4610-9CAE-2621130DFD9E}" srcOrd="1" destOrd="0" presId="urn:microsoft.com/office/officeart/2005/8/layout/vList5"/>
    <dgm:cxn modelId="{4EDA4C9D-1092-47CA-89CF-EE66068AAC3B}" type="presParOf" srcId="{990976DA-5236-47AC-B0A0-E38FCCAB8EB5}" destId="{5FD979D8-DE87-4E3C-B1AF-53207D6A34A6}" srcOrd="1" destOrd="0" presId="urn:microsoft.com/office/officeart/2005/8/layout/vList5"/>
    <dgm:cxn modelId="{04D16205-1F03-4CD8-BA37-7B7F065D8C68}" type="presParOf" srcId="{990976DA-5236-47AC-B0A0-E38FCCAB8EB5}" destId="{50D8AB27-FFC6-4175-9A60-34FB02ABFC18}" srcOrd="2" destOrd="0" presId="urn:microsoft.com/office/officeart/2005/8/layout/vList5"/>
    <dgm:cxn modelId="{8A7F3BE4-5864-4B4B-B0D8-0EEB0E7795C1}" type="presParOf" srcId="{50D8AB27-FFC6-4175-9A60-34FB02ABFC18}" destId="{4924ABD0-BBBA-453C-876D-4DEE99C4DA6C}" srcOrd="0" destOrd="0" presId="urn:microsoft.com/office/officeart/2005/8/layout/vList5"/>
    <dgm:cxn modelId="{5A546C39-E792-4438-9CF2-45D7C66C54EB}" type="presParOf" srcId="{50D8AB27-FFC6-4175-9A60-34FB02ABFC18}" destId="{686B79B0-4A3C-42BD-A6E3-CA5F7D377B39}" srcOrd="1" destOrd="0" presId="urn:microsoft.com/office/officeart/2005/8/layout/vList5"/>
    <dgm:cxn modelId="{7B57CB79-CF35-4DFD-8932-FFDA0B722341}" type="presParOf" srcId="{990976DA-5236-47AC-B0A0-E38FCCAB8EB5}" destId="{2CF646E4-205B-447A-9EEF-D46D1C7E4264}" srcOrd="3" destOrd="0" presId="urn:microsoft.com/office/officeart/2005/8/layout/vList5"/>
    <dgm:cxn modelId="{8B423104-DE35-4398-81D1-D32C554EA5A4}" type="presParOf" srcId="{990976DA-5236-47AC-B0A0-E38FCCAB8EB5}" destId="{A99B2541-18E1-4B8A-AF70-4A5D65CCA973}" srcOrd="4" destOrd="0" presId="urn:microsoft.com/office/officeart/2005/8/layout/vList5"/>
    <dgm:cxn modelId="{245A4F22-88D2-490E-A901-B61AD15EB115}" type="presParOf" srcId="{A99B2541-18E1-4B8A-AF70-4A5D65CCA973}" destId="{F96B28FC-04CE-4AE3-8D53-A3F258433233}" srcOrd="0" destOrd="0" presId="urn:microsoft.com/office/officeart/2005/8/layout/vList5"/>
    <dgm:cxn modelId="{B991EB3F-6B6C-4260-95AE-840058C7EB6A}" type="presParOf" srcId="{A99B2541-18E1-4B8A-AF70-4A5D65CCA973}" destId="{5CFB61DA-C895-44F0-8F0E-94D98844F13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0350D3-8257-47C2-A19C-3FEA54D66729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ECB65A2-EFFE-44AB-A29A-FA8A7C1789B3}">
      <dgm:prSet phldrT="[Текст]"/>
      <dgm:spPr/>
      <dgm:t>
        <a:bodyPr/>
        <a:lstStyle/>
        <a:p>
          <a:r>
            <a:rPr lang="uk-UA" dirty="0">
              <a:solidFill>
                <a:schemeClr val="tx1"/>
              </a:solidFill>
            </a:rPr>
            <a:t>Спочатку ЦР зайняла позицію доброзичливого нейтралітету</a:t>
          </a:r>
          <a:endParaRPr lang="en-US" dirty="0">
            <a:solidFill>
              <a:schemeClr val="tx1"/>
            </a:solidFill>
          </a:endParaRPr>
        </a:p>
      </dgm:t>
    </dgm:pt>
    <dgm:pt modelId="{D9FD2C9D-B2AF-49B5-8B94-F16CF0733425}" type="parTrans" cxnId="{55F7E633-0107-4557-9555-1DA3DDAB0996}">
      <dgm:prSet/>
      <dgm:spPr/>
      <dgm:t>
        <a:bodyPr/>
        <a:lstStyle/>
        <a:p>
          <a:endParaRPr lang="en-US"/>
        </a:p>
      </dgm:t>
    </dgm:pt>
    <dgm:pt modelId="{FED27DED-879C-4361-A564-438D1C001FA2}" type="sibTrans" cxnId="{55F7E633-0107-4557-9555-1DA3DDAB0996}">
      <dgm:prSet/>
      <dgm:spPr/>
      <dgm:t>
        <a:bodyPr/>
        <a:lstStyle/>
        <a:p>
          <a:endParaRPr lang="en-US"/>
        </a:p>
      </dgm:t>
    </dgm:pt>
    <dgm:pt modelId="{9947D7C4-0E4B-48C3-8B87-EDB612428003}">
      <dgm:prSet phldrT="[Текст]"/>
      <dgm:spPr/>
      <dgm:t>
        <a:bodyPr/>
        <a:lstStyle/>
        <a:p>
          <a:r>
            <a:rPr lang="uk-UA" dirty="0">
              <a:solidFill>
                <a:schemeClr val="tx1"/>
              </a:solidFill>
            </a:rPr>
            <a:t>Розуміння того, що більшовики не обмежаться розгромом сил Тимчасового уряду</a:t>
          </a:r>
          <a:endParaRPr lang="en-US" dirty="0">
            <a:solidFill>
              <a:schemeClr val="tx1"/>
            </a:solidFill>
          </a:endParaRPr>
        </a:p>
      </dgm:t>
    </dgm:pt>
    <dgm:pt modelId="{1668742D-A6B7-4F86-A965-D34FDDCCE8AF}" type="parTrans" cxnId="{3CF956F0-861C-493F-9CA1-69A037FF6AA1}">
      <dgm:prSet/>
      <dgm:spPr/>
      <dgm:t>
        <a:bodyPr/>
        <a:lstStyle/>
        <a:p>
          <a:endParaRPr lang="en-US"/>
        </a:p>
      </dgm:t>
    </dgm:pt>
    <dgm:pt modelId="{6BEE62CC-E1F2-4598-A9B4-92E84FD830A2}" type="sibTrans" cxnId="{3CF956F0-861C-493F-9CA1-69A037FF6AA1}">
      <dgm:prSet/>
      <dgm:spPr/>
      <dgm:t>
        <a:bodyPr/>
        <a:lstStyle/>
        <a:p>
          <a:endParaRPr lang="en-US"/>
        </a:p>
      </dgm:t>
    </dgm:pt>
    <dgm:pt modelId="{FA6BF945-7347-409F-BF3E-2910221F71AD}">
      <dgm:prSet phldrT="[Текст]"/>
      <dgm:spPr/>
      <dgm:t>
        <a:bodyPr/>
        <a:lstStyle/>
        <a:p>
          <a:r>
            <a:rPr lang="uk-UA" dirty="0">
              <a:solidFill>
                <a:schemeClr val="tx1"/>
              </a:solidFill>
            </a:rPr>
            <a:t>Відозва Генерального Секретаріату </a:t>
          </a:r>
          <a:r>
            <a:rPr lang="uk-UA" dirty="0" err="1">
              <a:solidFill>
                <a:schemeClr val="tx1"/>
              </a:solidFill>
            </a:rPr>
            <a:t>“До</a:t>
          </a:r>
          <a:r>
            <a:rPr lang="uk-UA" dirty="0">
              <a:solidFill>
                <a:schemeClr val="tx1"/>
              </a:solidFill>
            </a:rPr>
            <a:t> всіх громадян </a:t>
          </a:r>
          <a:r>
            <a:rPr lang="uk-UA" dirty="0" err="1">
              <a:solidFill>
                <a:schemeClr val="tx1"/>
              </a:solidFill>
            </a:rPr>
            <a:t>України”</a:t>
          </a:r>
          <a:endParaRPr lang="en-US" dirty="0">
            <a:solidFill>
              <a:schemeClr val="tx1"/>
            </a:solidFill>
          </a:endParaRPr>
        </a:p>
      </dgm:t>
    </dgm:pt>
    <dgm:pt modelId="{F52E0FE5-9C01-435C-A4CF-BAE9AE07E31F}" type="parTrans" cxnId="{F25675F5-0A4D-4F24-A8AB-E3BB893E1541}">
      <dgm:prSet/>
      <dgm:spPr/>
      <dgm:t>
        <a:bodyPr/>
        <a:lstStyle/>
        <a:p>
          <a:endParaRPr lang="en-US"/>
        </a:p>
      </dgm:t>
    </dgm:pt>
    <dgm:pt modelId="{1819FC1C-6989-4EAF-8E70-D7182137C8F2}" type="sibTrans" cxnId="{F25675F5-0A4D-4F24-A8AB-E3BB893E1541}">
      <dgm:prSet/>
      <dgm:spPr/>
      <dgm:t>
        <a:bodyPr/>
        <a:lstStyle/>
        <a:p>
          <a:endParaRPr lang="en-US"/>
        </a:p>
      </dgm:t>
    </dgm:pt>
    <dgm:pt modelId="{99AF5869-4F51-4412-AD46-36BBC03D8EF1}" type="pres">
      <dgm:prSet presAssocID="{B20350D3-8257-47C2-A19C-3FEA54D66729}" presName="CompostProcess" presStyleCnt="0">
        <dgm:presLayoutVars>
          <dgm:dir/>
          <dgm:resizeHandles val="exact"/>
        </dgm:presLayoutVars>
      </dgm:prSet>
      <dgm:spPr/>
    </dgm:pt>
    <dgm:pt modelId="{CD9E3B19-FC84-496A-977D-5BFD94895000}" type="pres">
      <dgm:prSet presAssocID="{B20350D3-8257-47C2-A19C-3FEA54D66729}" presName="arrow" presStyleLbl="bgShp" presStyleIdx="0" presStyleCnt="1"/>
      <dgm:spPr/>
    </dgm:pt>
    <dgm:pt modelId="{DF3DD1CC-9CEE-4968-B1CF-C01004EFAB45}" type="pres">
      <dgm:prSet presAssocID="{B20350D3-8257-47C2-A19C-3FEA54D66729}" presName="linearProcess" presStyleCnt="0"/>
      <dgm:spPr/>
    </dgm:pt>
    <dgm:pt modelId="{2D0D6FD3-7C06-45E5-8431-DC42B0B173CC}" type="pres">
      <dgm:prSet presAssocID="{FECB65A2-EFFE-44AB-A29A-FA8A7C1789B3}" presName="textNode" presStyleLbl="node1" presStyleIdx="0" presStyleCnt="3">
        <dgm:presLayoutVars>
          <dgm:bulletEnabled val="1"/>
        </dgm:presLayoutVars>
      </dgm:prSet>
      <dgm:spPr/>
    </dgm:pt>
    <dgm:pt modelId="{B4E81F31-1B02-4AA2-ABEA-1A3A27D9CE7C}" type="pres">
      <dgm:prSet presAssocID="{FED27DED-879C-4361-A564-438D1C001FA2}" presName="sibTrans" presStyleCnt="0"/>
      <dgm:spPr/>
    </dgm:pt>
    <dgm:pt modelId="{8F1992A4-E721-4C78-8ABE-8EDFEF018A79}" type="pres">
      <dgm:prSet presAssocID="{9947D7C4-0E4B-48C3-8B87-EDB612428003}" presName="textNode" presStyleLbl="node1" presStyleIdx="1" presStyleCnt="3" custLinFactNeighborX="10514" custLinFactNeighborY="-439">
        <dgm:presLayoutVars>
          <dgm:bulletEnabled val="1"/>
        </dgm:presLayoutVars>
      </dgm:prSet>
      <dgm:spPr/>
    </dgm:pt>
    <dgm:pt modelId="{7E16DD4D-2CA5-4E4B-9911-F89DCF85DE76}" type="pres">
      <dgm:prSet presAssocID="{6BEE62CC-E1F2-4598-A9B4-92E84FD830A2}" presName="sibTrans" presStyleCnt="0"/>
      <dgm:spPr/>
    </dgm:pt>
    <dgm:pt modelId="{428FA14C-A9CF-433A-864C-D45C7B3E0ADE}" type="pres">
      <dgm:prSet presAssocID="{FA6BF945-7347-409F-BF3E-2910221F71AD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55F7E633-0107-4557-9555-1DA3DDAB0996}" srcId="{B20350D3-8257-47C2-A19C-3FEA54D66729}" destId="{FECB65A2-EFFE-44AB-A29A-FA8A7C1789B3}" srcOrd="0" destOrd="0" parTransId="{D9FD2C9D-B2AF-49B5-8B94-F16CF0733425}" sibTransId="{FED27DED-879C-4361-A564-438D1C001FA2}"/>
    <dgm:cxn modelId="{E65711A3-044C-468D-B003-E7C3C6E22C10}" type="presOf" srcId="{FA6BF945-7347-409F-BF3E-2910221F71AD}" destId="{428FA14C-A9CF-433A-864C-D45C7B3E0ADE}" srcOrd="0" destOrd="0" presId="urn:microsoft.com/office/officeart/2005/8/layout/hProcess9"/>
    <dgm:cxn modelId="{67069CBC-A856-4ADB-8765-130480317A2F}" type="presOf" srcId="{B20350D3-8257-47C2-A19C-3FEA54D66729}" destId="{99AF5869-4F51-4412-AD46-36BBC03D8EF1}" srcOrd="0" destOrd="0" presId="urn:microsoft.com/office/officeart/2005/8/layout/hProcess9"/>
    <dgm:cxn modelId="{F59447C2-458C-4E93-B553-AB8D17137A39}" type="presOf" srcId="{9947D7C4-0E4B-48C3-8B87-EDB612428003}" destId="{8F1992A4-E721-4C78-8ABE-8EDFEF018A79}" srcOrd="0" destOrd="0" presId="urn:microsoft.com/office/officeart/2005/8/layout/hProcess9"/>
    <dgm:cxn modelId="{2FCA51D1-8046-400D-8226-FF621507C9FB}" type="presOf" srcId="{FECB65A2-EFFE-44AB-A29A-FA8A7C1789B3}" destId="{2D0D6FD3-7C06-45E5-8431-DC42B0B173CC}" srcOrd="0" destOrd="0" presId="urn:microsoft.com/office/officeart/2005/8/layout/hProcess9"/>
    <dgm:cxn modelId="{3CF956F0-861C-493F-9CA1-69A037FF6AA1}" srcId="{B20350D3-8257-47C2-A19C-3FEA54D66729}" destId="{9947D7C4-0E4B-48C3-8B87-EDB612428003}" srcOrd="1" destOrd="0" parTransId="{1668742D-A6B7-4F86-A965-D34FDDCCE8AF}" sibTransId="{6BEE62CC-E1F2-4598-A9B4-92E84FD830A2}"/>
    <dgm:cxn modelId="{F25675F5-0A4D-4F24-A8AB-E3BB893E1541}" srcId="{B20350D3-8257-47C2-A19C-3FEA54D66729}" destId="{FA6BF945-7347-409F-BF3E-2910221F71AD}" srcOrd="2" destOrd="0" parTransId="{F52E0FE5-9C01-435C-A4CF-BAE9AE07E31F}" sibTransId="{1819FC1C-6989-4EAF-8E70-D7182137C8F2}"/>
    <dgm:cxn modelId="{9B55EA44-C8A9-40B7-A0C7-137AD485C4CE}" type="presParOf" srcId="{99AF5869-4F51-4412-AD46-36BBC03D8EF1}" destId="{CD9E3B19-FC84-496A-977D-5BFD94895000}" srcOrd="0" destOrd="0" presId="urn:microsoft.com/office/officeart/2005/8/layout/hProcess9"/>
    <dgm:cxn modelId="{F15AAEC8-F22F-4B68-BC7C-181DB3840604}" type="presParOf" srcId="{99AF5869-4F51-4412-AD46-36BBC03D8EF1}" destId="{DF3DD1CC-9CEE-4968-B1CF-C01004EFAB45}" srcOrd="1" destOrd="0" presId="urn:microsoft.com/office/officeart/2005/8/layout/hProcess9"/>
    <dgm:cxn modelId="{444A45F0-89DC-4C26-8B21-E5D711B49491}" type="presParOf" srcId="{DF3DD1CC-9CEE-4968-B1CF-C01004EFAB45}" destId="{2D0D6FD3-7C06-45E5-8431-DC42B0B173CC}" srcOrd="0" destOrd="0" presId="urn:microsoft.com/office/officeart/2005/8/layout/hProcess9"/>
    <dgm:cxn modelId="{552B1A84-7841-4749-A9FA-424AA65A1A6F}" type="presParOf" srcId="{DF3DD1CC-9CEE-4968-B1CF-C01004EFAB45}" destId="{B4E81F31-1B02-4AA2-ABEA-1A3A27D9CE7C}" srcOrd="1" destOrd="0" presId="urn:microsoft.com/office/officeart/2005/8/layout/hProcess9"/>
    <dgm:cxn modelId="{B5C9C227-F257-4CCD-BD8E-C0BA1252211C}" type="presParOf" srcId="{DF3DD1CC-9CEE-4968-B1CF-C01004EFAB45}" destId="{8F1992A4-E721-4C78-8ABE-8EDFEF018A79}" srcOrd="2" destOrd="0" presId="urn:microsoft.com/office/officeart/2005/8/layout/hProcess9"/>
    <dgm:cxn modelId="{54A1CE3C-D231-4B83-9D92-042B8F5DC6FD}" type="presParOf" srcId="{DF3DD1CC-9CEE-4968-B1CF-C01004EFAB45}" destId="{7E16DD4D-2CA5-4E4B-9911-F89DCF85DE76}" srcOrd="3" destOrd="0" presId="urn:microsoft.com/office/officeart/2005/8/layout/hProcess9"/>
    <dgm:cxn modelId="{76A0263A-F70B-4E88-865A-CB463058EE8B}" type="presParOf" srcId="{DF3DD1CC-9CEE-4968-B1CF-C01004EFAB45}" destId="{428FA14C-A9CF-433A-864C-D45C7B3E0AD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C05345-6ED8-44E1-BD54-C8384BE101EC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8DFBB0-598C-489F-A66E-510B94329B53}">
      <dgm:prSet phldrT="[Текст]"/>
      <dgm:spPr/>
      <dgm:t>
        <a:bodyPr/>
        <a:lstStyle/>
        <a:p>
          <a:r>
            <a:rPr lang="uk-UA" dirty="0">
              <a:solidFill>
                <a:schemeClr val="tx1"/>
              </a:solidFill>
            </a:rPr>
            <a:t>Українізовані військові частини УЦР</a:t>
          </a:r>
          <a:endParaRPr lang="en-US" dirty="0">
            <a:solidFill>
              <a:schemeClr val="tx1"/>
            </a:solidFill>
          </a:endParaRPr>
        </a:p>
      </dgm:t>
    </dgm:pt>
    <dgm:pt modelId="{08806B60-1058-495D-97BC-5B40B71078AE}" type="parTrans" cxnId="{CE0F4110-B941-425F-9E66-EAB9B5947973}">
      <dgm:prSet/>
      <dgm:spPr/>
      <dgm:t>
        <a:bodyPr/>
        <a:lstStyle/>
        <a:p>
          <a:endParaRPr lang="en-US"/>
        </a:p>
      </dgm:t>
    </dgm:pt>
    <dgm:pt modelId="{68D499DA-22AC-42FB-A057-3C56CE5EADAC}" type="sibTrans" cxnId="{CE0F4110-B941-425F-9E66-EAB9B5947973}">
      <dgm:prSet/>
      <dgm:spPr/>
      <dgm:t>
        <a:bodyPr/>
        <a:lstStyle/>
        <a:p>
          <a:endParaRPr lang="en-US"/>
        </a:p>
      </dgm:t>
    </dgm:pt>
    <dgm:pt modelId="{F3402BDA-0583-4AFD-A09A-CBD5059B47A7}">
      <dgm:prSet phldrT="[Текст]"/>
      <dgm:spPr/>
      <dgm:t>
        <a:bodyPr/>
        <a:lstStyle/>
        <a:p>
          <a:r>
            <a:rPr lang="uk-UA" dirty="0">
              <a:solidFill>
                <a:schemeClr val="tx1"/>
              </a:solidFill>
            </a:rPr>
            <a:t>Збільшовизовані військові частини та червоногвардійські загони</a:t>
          </a:r>
          <a:endParaRPr lang="en-US" dirty="0">
            <a:solidFill>
              <a:schemeClr val="tx1"/>
            </a:solidFill>
          </a:endParaRPr>
        </a:p>
      </dgm:t>
    </dgm:pt>
    <dgm:pt modelId="{DA718A26-F29B-4CBD-BB51-C20484E69325}" type="parTrans" cxnId="{83A42464-FB97-4C7A-8014-A62DC79D3EA2}">
      <dgm:prSet/>
      <dgm:spPr/>
      <dgm:t>
        <a:bodyPr/>
        <a:lstStyle/>
        <a:p>
          <a:endParaRPr lang="en-US"/>
        </a:p>
      </dgm:t>
    </dgm:pt>
    <dgm:pt modelId="{A1528A29-AEEB-4FBC-B86A-9EBC0E4D0F50}" type="sibTrans" cxnId="{83A42464-FB97-4C7A-8014-A62DC79D3EA2}">
      <dgm:prSet/>
      <dgm:spPr/>
      <dgm:t>
        <a:bodyPr/>
        <a:lstStyle/>
        <a:p>
          <a:endParaRPr lang="en-US"/>
        </a:p>
      </dgm:t>
    </dgm:pt>
    <dgm:pt modelId="{9BBE8025-BEA9-404D-83FC-EAA286EBCFB6}">
      <dgm:prSet phldrT="[Текст]"/>
      <dgm:spPr/>
      <dgm:t>
        <a:bodyPr/>
        <a:lstStyle/>
        <a:p>
          <a:r>
            <a:rPr lang="uk-UA" dirty="0">
              <a:solidFill>
                <a:schemeClr val="tx1"/>
              </a:solidFill>
            </a:rPr>
            <a:t>Війська Київського військового округу (вірні Тимчасовому уряду)</a:t>
          </a:r>
          <a:endParaRPr lang="en-US" dirty="0">
            <a:solidFill>
              <a:schemeClr val="tx1"/>
            </a:solidFill>
          </a:endParaRPr>
        </a:p>
      </dgm:t>
    </dgm:pt>
    <dgm:pt modelId="{6F8F3E42-822C-49BE-ACE3-65C6FBD0A542}" type="parTrans" cxnId="{635180C8-9765-41E7-A5A9-CD3A95BF3212}">
      <dgm:prSet/>
      <dgm:spPr/>
      <dgm:t>
        <a:bodyPr/>
        <a:lstStyle/>
        <a:p>
          <a:endParaRPr lang="en-US"/>
        </a:p>
      </dgm:t>
    </dgm:pt>
    <dgm:pt modelId="{99368131-A384-4BBD-BA8B-DBDD1051BA87}" type="sibTrans" cxnId="{635180C8-9765-41E7-A5A9-CD3A95BF3212}">
      <dgm:prSet/>
      <dgm:spPr/>
      <dgm:t>
        <a:bodyPr/>
        <a:lstStyle/>
        <a:p>
          <a:endParaRPr lang="en-US"/>
        </a:p>
      </dgm:t>
    </dgm:pt>
    <dgm:pt modelId="{BD6A06DD-FF5F-436B-8F84-07C812653E4A}" type="pres">
      <dgm:prSet presAssocID="{61C05345-6ED8-44E1-BD54-C8384BE101EC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E149A00-CBE6-4EF9-B4EB-C403E105B82F}" type="pres">
      <dgm:prSet presAssocID="{2B8DFBB0-598C-489F-A66E-510B94329B53}" presName="centerShape" presStyleLbl="node0" presStyleIdx="0" presStyleCnt="1" custScaleX="99801" custScaleY="81072"/>
      <dgm:spPr/>
    </dgm:pt>
    <dgm:pt modelId="{DC143756-10AA-4E0C-ABD9-47B6824A6569}" type="pres">
      <dgm:prSet presAssocID="{DA718A26-F29B-4CBD-BB51-C20484E69325}" presName="parTrans" presStyleLbl="bgSibTrans2D1" presStyleIdx="0" presStyleCnt="2" custScaleX="35152" custLinFactNeighborX="31634" custLinFactNeighborY="67429"/>
      <dgm:spPr>
        <a:prstGeom prst="rightArrow">
          <a:avLst/>
        </a:prstGeom>
      </dgm:spPr>
    </dgm:pt>
    <dgm:pt modelId="{94FDE2B5-2778-4228-AD5B-C94A927600C0}" type="pres">
      <dgm:prSet presAssocID="{F3402BDA-0583-4AFD-A09A-CBD5059B47A7}" presName="node" presStyleLbl="node1" presStyleIdx="0" presStyleCnt="2">
        <dgm:presLayoutVars>
          <dgm:bulletEnabled val="1"/>
        </dgm:presLayoutVars>
      </dgm:prSet>
      <dgm:spPr/>
    </dgm:pt>
    <dgm:pt modelId="{6B9895E4-A6CD-4246-A473-365F7051ECD3}" type="pres">
      <dgm:prSet presAssocID="{6F8F3E42-822C-49BE-ACE3-65C6FBD0A542}" presName="parTrans" presStyleLbl="bgSibTrans2D1" presStyleIdx="1" presStyleCnt="2" custScaleX="37039" custLinFactNeighborX="-29956" custLinFactNeighborY="68958"/>
      <dgm:spPr>
        <a:prstGeom prst="rightArrow">
          <a:avLst/>
        </a:prstGeom>
      </dgm:spPr>
    </dgm:pt>
    <dgm:pt modelId="{F65D7B3B-4729-45FB-BFFF-C7EBAFEE38C0}" type="pres">
      <dgm:prSet presAssocID="{9BBE8025-BEA9-404D-83FC-EAA286EBCFB6}" presName="node" presStyleLbl="node1" presStyleIdx="1" presStyleCnt="2">
        <dgm:presLayoutVars>
          <dgm:bulletEnabled val="1"/>
        </dgm:presLayoutVars>
      </dgm:prSet>
      <dgm:spPr/>
    </dgm:pt>
  </dgm:ptLst>
  <dgm:cxnLst>
    <dgm:cxn modelId="{C0FB1A0F-63A2-4A64-A5CF-D6227F8A9FE3}" type="presOf" srcId="{F3402BDA-0583-4AFD-A09A-CBD5059B47A7}" destId="{94FDE2B5-2778-4228-AD5B-C94A927600C0}" srcOrd="0" destOrd="0" presId="urn:microsoft.com/office/officeart/2005/8/layout/radial4"/>
    <dgm:cxn modelId="{CE0F4110-B941-425F-9E66-EAB9B5947973}" srcId="{61C05345-6ED8-44E1-BD54-C8384BE101EC}" destId="{2B8DFBB0-598C-489F-A66E-510B94329B53}" srcOrd="0" destOrd="0" parTransId="{08806B60-1058-495D-97BC-5B40B71078AE}" sibTransId="{68D499DA-22AC-42FB-A057-3C56CE5EADAC}"/>
    <dgm:cxn modelId="{5CB8F712-6F9C-4D6C-B464-BE26C2EAD836}" type="presOf" srcId="{2B8DFBB0-598C-489F-A66E-510B94329B53}" destId="{1E149A00-CBE6-4EF9-B4EB-C403E105B82F}" srcOrd="0" destOrd="0" presId="urn:microsoft.com/office/officeart/2005/8/layout/radial4"/>
    <dgm:cxn modelId="{83A42464-FB97-4C7A-8014-A62DC79D3EA2}" srcId="{2B8DFBB0-598C-489F-A66E-510B94329B53}" destId="{F3402BDA-0583-4AFD-A09A-CBD5059B47A7}" srcOrd="0" destOrd="0" parTransId="{DA718A26-F29B-4CBD-BB51-C20484E69325}" sibTransId="{A1528A29-AEEB-4FBC-B86A-9EBC0E4D0F50}"/>
    <dgm:cxn modelId="{D4024968-1FA4-42D2-992F-B2C21A5C5381}" type="presOf" srcId="{DA718A26-F29B-4CBD-BB51-C20484E69325}" destId="{DC143756-10AA-4E0C-ABD9-47B6824A6569}" srcOrd="0" destOrd="0" presId="urn:microsoft.com/office/officeart/2005/8/layout/radial4"/>
    <dgm:cxn modelId="{E937448C-26FA-410A-A395-51B2C917F63C}" type="presOf" srcId="{6F8F3E42-822C-49BE-ACE3-65C6FBD0A542}" destId="{6B9895E4-A6CD-4246-A473-365F7051ECD3}" srcOrd="0" destOrd="0" presId="urn:microsoft.com/office/officeart/2005/8/layout/radial4"/>
    <dgm:cxn modelId="{882118A2-CA17-453E-92E9-BB15F0F4157D}" type="presOf" srcId="{9BBE8025-BEA9-404D-83FC-EAA286EBCFB6}" destId="{F65D7B3B-4729-45FB-BFFF-C7EBAFEE38C0}" srcOrd="0" destOrd="0" presId="urn:microsoft.com/office/officeart/2005/8/layout/radial4"/>
    <dgm:cxn modelId="{635180C8-9765-41E7-A5A9-CD3A95BF3212}" srcId="{2B8DFBB0-598C-489F-A66E-510B94329B53}" destId="{9BBE8025-BEA9-404D-83FC-EAA286EBCFB6}" srcOrd="1" destOrd="0" parTransId="{6F8F3E42-822C-49BE-ACE3-65C6FBD0A542}" sibTransId="{99368131-A384-4BBD-BA8B-DBDD1051BA87}"/>
    <dgm:cxn modelId="{55446CDF-14ED-4137-803B-91C60E42EE6A}" type="presOf" srcId="{61C05345-6ED8-44E1-BD54-C8384BE101EC}" destId="{BD6A06DD-FF5F-436B-8F84-07C812653E4A}" srcOrd="0" destOrd="0" presId="urn:microsoft.com/office/officeart/2005/8/layout/radial4"/>
    <dgm:cxn modelId="{2D739CB1-5B5C-4DD0-B16E-927C43DFDF65}" type="presParOf" srcId="{BD6A06DD-FF5F-436B-8F84-07C812653E4A}" destId="{1E149A00-CBE6-4EF9-B4EB-C403E105B82F}" srcOrd="0" destOrd="0" presId="urn:microsoft.com/office/officeart/2005/8/layout/radial4"/>
    <dgm:cxn modelId="{69841785-7C74-4437-8D64-4F5893D139A2}" type="presParOf" srcId="{BD6A06DD-FF5F-436B-8F84-07C812653E4A}" destId="{DC143756-10AA-4E0C-ABD9-47B6824A6569}" srcOrd="1" destOrd="0" presId="urn:microsoft.com/office/officeart/2005/8/layout/radial4"/>
    <dgm:cxn modelId="{835B5D1E-1DA2-42CD-BF5F-DD9F645299C6}" type="presParOf" srcId="{BD6A06DD-FF5F-436B-8F84-07C812653E4A}" destId="{94FDE2B5-2778-4228-AD5B-C94A927600C0}" srcOrd="2" destOrd="0" presId="urn:microsoft.com/office/officeart/2005/8/layout/radial4"/>
    <dgm:cxn modelId="{16BFD713-D628-4FFB-B25C-8958255D6810}" type="presParOf" srcId="{BD6A06DD-FF5F-436B-8F84-07C812653E4A}" destId="{6B9895E4-A6CD-4246-A473-365F7051ECD3}" srcOrd="3" destOrd="0" presId="urn:microsoft.com/office/officeart/2005/8/layout/radial4"/>
    <dgm:cxn modelId="{4070FAC7-7AE3-4996-82D6-1ED8656C74DB}" type="presParOf" srcId="{BD6A06DD-FF5F-436B-8F84-07C812653E4A}" destId="{F65D7B3B-4729-45FB-BFFF-C7EBAFEE38C0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E6F7F1-3493-4610-9CAE-2621130DFD9E}">
      <dsp:nvSpPr>
        <dsp:cNvPr id="0" name=""/>
        <dsp:cNvSpPr/>
      </dsp:nvSpPr>
      <dsp:spPr>
        <a:xfrm rot="5400000">
          <a:off x="5308236" y="-2125404"/>
          <a:ext cx="953437" cy="54446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Декрет про мир закликав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усі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воюючі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держави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негайно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припинити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війну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і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приступити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до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переговорів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про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справедливий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демократичний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мир без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будь-яких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uk-UA" sz="1600" b="1" i="0" kern="1200" dirty="0">
              <a:latin typeface="Times New Roman" pitchFamily="18" charset="0"/>
              <a:cs typeface="Times New Roman" pitchFamily="18" charset="0"/>
            </a:rPr>
            <a:t>умов.</a:t>
          </a:r>
          <a:endParaRPr lang="en-US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062623" y="166752"/>
        <a:ext cx="5398121" cy="860351"/>
      </dsp:txXfrm>
    </dsp:sp>
    <dsp:sp modelId="{04CA530D-E5A5-40B9-90EA-DC2233055158}">
      <dsp:nvSpPr>
        <dsp:cNvPr id="0" name=""/>
        <dsp:cNvSpPr/>
      </dsp:nvSpPr>
      <dsp:spPr>
        <a:xfrm>
          <a:off x="10344" y="28595"/>
          <a:ext cx="3062623" cy="11917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kern="1200" dirty="0">
              <a:solidFill>
                <a:schemeClr val="tx2"/>
              </a:solidFill>
            </a:rPr>
            <a:t>Декрет про мир</a:t>
          </a:r>
          <a:endParaRPr lang="en-US" sz="2500" kern="1200" dirty="0">
            <a:solidFill>
              <a:schemeClr val="tx2"/>
            </a:solidFill>
          </a:endParaRPr>
        </a:p>
      </dsp:txBody>
      <dsp:txXfrm>
        <a:off x="68523" y="86774"/>
        <a:ext cx="2946265" cy="1075439"/>
      </dsp:txXfrm>
    </dsp:sp>
    <dsp:sp modelId="{686B79B0-4A3C-42BD-A6E3-CA5F7D377B39}">
      <dsp:nvSpPr>
        <dsp:cNvPr id="0" name=""/>
        <dsp:cNvSpPr/>
      </dsp:nvSpPr>
      <dsp:spPr>
        <a:xfrm rot="5400000">
          <a:off x="5308236" y="-874017"/>
          <a:ext cx="953437" cy="544466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Декрет про землю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скасовував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приватну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власність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на землю, надавав право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користування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землею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всім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громадянам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Росії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що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виявляли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бажання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обробляти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її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власною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b="1" i="0" kern="1200" dirty="0" err="1">
              <a:latin typeface="Times New Roman" pitchFamily="18" charset="0"/>
              <a:cs typeface="Times New Roman" pitchFamily="18" charset="0"/>
            </a:rPr>
            <a:t>працею</a:t>
          </a:r>
          <a:r>
            <a:rPr lang="ru-RU" sz="1600" b="1" i="0" kern="1200" dirty="0">
              <a:latin typeface="Times New Roman" pitchFamily="18" charset="0"/>
              <a:cs typeface="Times New Roman" pitchFamily="18" charset="0"/>
            </a:rPr>
            <a:t>.</a:t>
          </a:r>
          <a:endParaRPr lang="en-US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062623" y="1418139"/>
        <a:ext cx="5398121" cy="860351"/>
      </dsp:txXfrm>
    </dsp:sp>
    <dsp:sp modelId="{4924ABD0-BBBA-453C-876D-4DEE99C4DA6C}">
      <dsp:nvSpPr>
        <dsp:cNvPr id="0" name=""/>
        <dsp:cNvSpPr/>
      </dsp:nvSpPr>
      <dsp:spPr>
        <a:xfrm>
          <a:off x="0" y="1252416"/>
          <a:ext cx="3062623" cy="11917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kern="1200" dirty="0">
              <a:solidFill>
                <a:schemeClr val="tx2"/>
              </a:solidFill>
            </a:rPr>
            <a:t>Декрет про землю</a:t>
          </a:r>
          <a:endParaRPr lang="en-US" sz="2500" kern="1200" dirty="0">
            <a:solidFill>
              <a:schemeClr val="tx2"/>
            </a:solidFill>
          </a:endParaRPr>
        </a:p>
      </dsp:txBody>
      <dsp:txXfrm>
        <a:off x="58179" y="1310595"/>
        <a:ext cx="2946265" cy="1075439"/>
      </dsp:txXfrm>
    </dsp:sp>
    <dsp:sp modelId="{5CFB61DA-C895-44F0-8F0E-94D98844F132}">
      <dsp:nvSpPr>
        <dsp:cNvPr id="0" name=""/>
        <dsp:cNvSpPr/>
      </dsp:nvSpPr>
      <dsp:spPr>
        <a:xfrm rot="5400000">
          <a:off x="4497173" y="1067322"/>
          <a:ext cx="2564327" cy="543934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1600" b="1" i="0" kern="1200" dirty="0">
              <a:latin typeface="Times New Roman" pitchFamily="18" charset="0"/>
              <a:cs typeface="Times New Roman" pitchFamily="18" charset="0"/>
            </a:rPr>
            <a:t>Більшовики у містах, де їхній вплив був значним, рішуче брали владу у свої руки. Методи, якими вони діяли, не були підтримані більшістю політичних сил Росії. До того ж зберігалося чимало прихильників Тимчасового уряду і відновлення монархії. Тому поширення влади більшовиків за межами столиці супроводжувалося збройною боротьбою з антибільшовицькими силами.</a:t>
          </a:r>
          <a:endParaRPr lang="en-US" sz="16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3059663" y="2630012"/>
        <a:ext cx="5314167" cy="2313967"/>
      </dsp:txXfrm>
    </dsp:sp>
    <dsp:sp modelId="{F96B28FC-04CE-4AE3-8D53-A3F258433233}">
      <dsp:nvSpPr>
        <dsp:cNvPr id="0" name=""/>
        <dsp:cNvSpPr/>
      </dsp:nvSpPr>
      <dsp:spPr>
        <a:xfrm>
          <a:off x="0" y="3190068"/>
          <a:ext cx="3059632" cy="11917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500" kern="1200" dirty="0" err="1">
              <a:solidFill>
                <a:schemeClr val="tx2"/>
              </a:solidFill>
            </a:rPr>
            <a:t>“Тріумфальна</a:t>
          </a:r>
          <a:r>
            <a:rPr lang="uk-UA" sz="2500" kern="1200" dirty="0">
              <a:solidFill>
                <a:schemeClr val="tx2"/>
              </a:solidFill>
            </a:rPr>
            <a:t> хода радянської </a:t>
          </a:r>
          <a:r>
            <a:rPr lang="uk-UA" sz="2500" kern="1200" dirty="0" err="1">
              <a:solidFill>
                <a:schemeClr val="tx2"/>
              </a:solidFill>
            </a:rPr>
            <a:t>влади”</a:t>
          </a:r>
          <a:endParaRPr lang="en-US" sz="2500" kern="1200" dirty="0">
            <a:solidFill>
              <a:schemeClr val="tx2"/>
            </a:solidFill>
          </a:endParaRPr>
        </a:p>
      </dsp:txBody>
      <dsp:txXfrm>
        <a:off x="58179" y="3248247"/>
        <a:ext cx="2943274" cy="10754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9E3B19-FC84-496A-977D-5BFD94895000}">
      <dsp:nvSpPr>
        <dsp:cNvPr id="0" name=""/>
        <dsp:cNvSpPr/>
      </dsp:nvSpPr>
      <dsp:spPr>
        <a:xfrm>
          <a:off x="616444" y="0"/>
          <a:ext cx="6986367" cy="410445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0D6FD3-7C06-45E5-8431-DC42B0B173CC}">
      <dsp:nvSpPr>
        <dsp:cNvPr id="0" name=""/>
        <dsp:cNvSpPr/>
      </dsp:nvSpPr>
      <dsp:spPr>
        <a:xfrm>
          <a:off x="278523" y="1231336"/>
          <a:ext cx="2465776" cy="16417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dirty="0">
              <a:solidFill>
                <a:schemeClr val="tx1"/>
              </a:solidFill>
            </a:rPr>
            <a:t>Спочатку ЦР зайняла позицію доброзичливого нейтралітету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278523" y="1231336"/>
        <a:ext cx="2465776" cy="1641782"/>
      </dsp:txXfrm>
    </dsp:sp>
    <dsp:sp modelId="{8F1992A4-E721-4C78-8ABE-8EDFEF018A79}">
      <dsp:nvSpPr>
        <dsp:cNvPr id="0" name=""/>
        <dsp:cNvSpPr/>
      </dsp:nvSpPr>
      <dsp:spPr>
        <a:xfrm>
          <a:off x="2890664" y="1224129"/>
          <a:ext cx="2465776" cy="16417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dirty="0">
              <a:solidFill>
                <a:schemeClr val="tx1"/>
              </a:solidFill>
            </a:rPr>
            <a:t>Розуміння того, що більшовики не обмежаться розгромом сил Тимчасового уряду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2890664" y="1224129"/>
        <a:ext cx="2465776" cy="1641782"/>
      </dsp:txXfrm>
    </dsp:sp>
    <dsp:sp modelId="{428FA14C-A9CF-433A-864C-D45C7B3E0ADE}">
      <dsp:nvSpPr>
        <dsp:cNvPr id="0" name=""/>
        <dsp:cNvSpPr/>
      </dsp:nvSpPr>
      <dsp:spPr>
        <a:xfrm>
          <a:off x="5474955" y="1231336"/>
          <a:ext cx="2465776" cy="16417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1900" kern="1200" dirty="0">
              <a:solidFill>
                <a:schemeClr val="tx1"/>
              </a:solidFill>
            </a:rPr>
            <a:t>Відозва Генерального Секретаріату </a:t>
          </a:r>
          <a:r>
            <a:rPr lang="uk-UA" sz="1900" kern="1200" dirty="0" err="1">
              <a:solidFill>
                <a:schemeClr val="tx1"/>
              </a:solidFill>
            </a:rPr>
            <a:t>“До</a:t>
          </a:r>
          <a:r>
            <a:rPr lang="uk-UA" sz="1900" kern="1200" dirty="0">
              <a:solidFill>
                <a:schemeClr val="tx1"/>
              </a:solidFill>
            </a:rPr>
            <a:t> всіх громадян </a:t>
          </a:r>
          <a:r>
            <a:rPr lang="uk-UA" sz="1900" kern="1200" dirty="0" err="1">
              <a:solidFill>
                <a:schemeClr val="tx1"/>
              </a:solidFill>
            </a:rPr>
            <a:t>України”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5474955" y="1231336"/>
        <a:ext cx="2465776" cy="16417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149A00-CBE6-4EF9-B4EB-C403E105B82F}">
      <dsp:nvSpPr>
        <dsp:cNvPr id="0" name=""/>
        <dsp:cNvSpPr/>
      </dsp:nvSpPr>
      <dsp:spPr>
        <a:xfrm>
          <a:off x="2818650" y="2207624"/>
          <a:ext cx="2592298" cy="21058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300" kern="1200" dirty="0">
              <a:solidFill>
                <a:schemeClr val="tx1"/>
              </a:solidFill>
            </a:rPr>
            <a:t>Українізовані військові частини УЦР</a:t>
          </a:r>
          <a:endParaRPr lang="en-US" sz="2300" kern="1200" dirty="0">
            <a:solidFill>
              <a:schemeClr val="tx1"/>
            </a:solidFill>
          </a:endParaRPr>
        </a:p>
      </dsp:txBody>
      <dsp:txXfrm>
        <a:off x="2818650" y="2207624"/>
        <a:ext cx="2592298" cy="2105818"/>
      </dsp:txXfrm>
    </dsp:sp>
    <dsp:sp modelId="{DC143756-10AA-4E0C-ABD9-47B6824A6569}">
      <dsp:nvSpPr>
        <dsp:cNvPr id="0" name=""/>
        <dsp:cNvSpPr/>
      </dsp:nvSpPr>
      <dsp:spPr>
        <a:xfrm rot="12900000">
          <a:off x="2440432" y="2001861"/>
          <a:ext cx="768820" cy="740278"/>
        </a:xfrm>
        <a:prstGeom prst="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FDE2B5-2778-4228-AD5B-C94A927600C0}">
      <dsp:nvSpPr>
        <dsp:cNvPr id="0" name=""/>
        <dsp:cNvSpPr/>
      </dsp:nvSpPr>
      <dsp:spPr>
        <a:xfrm>
          <a:off x="3371" y="258556"/>
          <a:ext cx="2467594" cy="19740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chemeClr val="tx1"/>
              </a:solidFill>
            </a:rPr>
            <a:t>Збільшовизовані військові частини та червоногвардійські загони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371" y="258556"/>
        <a:ext cx="2467594" cy="1974075"/>
      </dsp:txXfrm>
    </dsp:sp>
    <dsp:sp modelId="{6B9895E4-A6CD-4246-A473-365F7051ECD3}">
      <dsp:nvSpPr>
        <dsp:cNvPr id="0" name=""/>
        <dsp:cNvSpPr/>
      </dsp:nvSpPr>
      <dsp:spPr>
        <a:xfrm rot="19500000">
          <a:off x="5036412" y="2013179"/>
          <a:ext cx="810091" cy="740278"/>
        </a:xfrm>
        <a:prstGeom prst="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5D7B3B-4729-45FB-BFFF-C7EBAFEE38C0}">
      <dsp:nvSpPr>
        <dsp:cNvPr id="0" name=""/>
        <dsp:cNvSpPr/>
      </dsp:nvSpPr>
      <dsp:spPr>
        <a:xfrm>
          <a:off x="5758634" y="258556"/>
          <a:ext cx="2467594" cy="19740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kern="1200" dirty="0">
              <a:solidFill>
                <a:schemeClr val="tx1"/>
              </a:solidFill>
            </a:rPr>
            <a:t>Війська Київського військового округу (вірні Тимчасовому уряду)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5758634" y="258556"/>
        <a:ext cx="2467594" cy="19740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5C47D9-498D-4A96-9FF0-276F45872B62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88E00F-60E8-42BE-AC0F-4017BEBE0A6E}" type="slidenum">
              <a:rPr lang="en-US" smtClean="0"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88E00F-60E8-42BE-AC0F-4017BEBE0A6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E17B5C-12D2-4F92-88B0-CB08BC00F51C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4232817-21BB-41AB-BD9E-C6B6B1FB320D}" type="slidenum">
              <a:rPr lang="en-US" smtClean="0"/>
              <a:t>‹№›</a:t>
            </a:fld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  <a:p>
            <a:r>
              <a:rPr lang="uk-UA" dirty="0"/>
              <a:t>Історія України </a:t>
            </a:r>
          </a:p>
          <a:p>
            <a:r>
              <a:rPr lang="uk-UA" dirty="0"/>
              <a:t>10 клас</a:t>
            </a: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tx2"/>
                </a:solidFill>
              </a:rPr>
              <a:t>Тема: Прихід до влади в Росії більшовиків: позиція УЦР.</a:t>
            </a:r>
            <a:br>
              <a:rPr lang="uk-UA" dirty="0">
                <a:solidFill>
                  <a:schemeClr val="tx2"/>
                </a:solidFill>
              </a:rPr>
            </a:br>
            <a:r>
              <a:rPr lang="uk-UA" dirty="0">
                <a:solidFill>
                  <a:schemeClr val="tx2"/>
                </a:solidFill>
              </a:rPr>
              <a:t> ІІІ Універсал УЦР.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Результат пошуку зображень за запитом &quot;ленін про україну цитати&quot;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8250" y="2492896"/>
            <a:ext cx="6667500" cy="410445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2304256"/>
          </a:xfrm>
        </p:spPr>
        <p:txBody>
          <a:bodyPr>
            <a:noAutofit/>
          </a:bodyPr>
          <a:lstStyle/>
          <a:p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br>
              <a:rPr lang="ru-RU" sz="2400" b="1" dirty="0"/>
            </a:b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Більшовицький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переворот</a:t>
            </a:r>
            <a:b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25-26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жовтня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(7-8 листопада) 1917 р. у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Петрограді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більшовики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здійснивши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державний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переворот,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захопили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владу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й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утворили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новий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уряд - Раду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Народних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Комісарів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на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чолі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Леніним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Більшовицький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переворот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різко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змінив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ситуацію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в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Росії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і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в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Україні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br>
              <a:rPr lang="ru-RU" sz="2400" dirty="0"/>
            </a:b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507288" cy="50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Перемога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більшовиків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Петрограді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спонукала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поширення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своєї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влади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решту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території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у тому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української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Цю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боротьбу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вони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розгорнули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гаслами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землю –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селянам, фабрики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заводи –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робітникам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мир – народам,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владу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радам.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908721"/>
          <a:ext cx="821925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>
                <a:solidFill>
                  <a:schemeClr val="tx2"/>
                </a:solidFill>
              </a:rPr>
              <a:t>Ставлення УЦР до більшовиків:</a:t>
            </a:r>
            <a:endParaRPr lang="en-US" b="1" dirty="0">
              <a:solidFill>
                <a:schemeClr val="tx2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4869160"/>
            <a:ext cx="73448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Центральна Рада засудила переворот, не </a:t>
            </a:r>
            <a:r>
              <a:rPr lang="ru-RU" b="1" dirty="0" err="1"/>
              <a:t>визнала</a:t>
            </a:r>
            <a:r>
              <a:rPr lang="ru-RU" b="1" dirty="0"/>
              <a:t> </a:t>
            </a:r>
            <a:r>
              <a:rPr lang="ru-RU" b="1" dirty="0" err="1"/>
              <a:t>владу</a:t>
            </a:r>
            <a:r>
              <a:rPr lang="ru-RU" b="1" dirty="0"/>
              <a:t> </a:t>
            </a:r>
            <a:r>
              <a:rPr lang="ru-RU" b="1" dirty="0" err="1"/>
              <a:t>більшовиків</a:t>
            </a:r>
            <a:r>
              <a:rPr lang="ru-RU" b="1" dirty="0"/>
              <a:t> </a:t>
            </a:r>
            <a:r>
              <a:rPr lang="ru-RU" b="1" dirty="0" err="1"/>
              <a:t>і</a:t>
            </a:r>
            <a:r>
              <a:rPr lang="ru-RU" b="1" dirty="0"/>
              <a:t> </a:t>
            </a:r>
            <a:r>
              <a:rPr lang="ru-RU" b="1" dirty="0" err="1"/>
              <a:t>зайняла</a:t>
            </a:r>
            <a:r>
              <a:rPr lang="ru-RU" b="1" dirty="0"/>
              <a:t> </a:t>
            </a:r>
            <a:r>
              <a:rPr lang="ru-RU" b="1" dirty="0" err="1"/>
              <a:t>щодо</a:t>
            </a:r>
            <a:r>
              <a:rPr lang="ru-RU" b="1" dirty="0"/>
              <a:t> </a:t>
            </a:r>
            <a:r>
              <a:rPr lang="ru-RU" b="1" dirty="0" err="1"/>
              <a:t>неї</a:t>
            </a:r>
            <a:r>
              <a:rPr lang="ru-RU" b="1" dirty="0"/>
              <a:t> ворожу </a:t>
            </a:r>
            <a:r>
              <a:rPr lang="ru-RU" b="1" dirty="0" err="1"/>
              <a:t>позицію</a:t>
            </a:r>
            <a:r>
              <a:rPr lang="ru-RU" b="1" dirty="0"/>
              <a:t>. У </a:t>
            </a:r>
            <a:r>
              <a:rPr lang="ru-RU" b="1" dirty="0" err="1"/>
              <a:t>схваленій</a:t>
            </a:r>
            <a:r>
              <a:rPr lang="ru-RU" b="1" dirty="0"/>
              <a:t> 27 </a:t>
            </a:r>
            <a:r>
              <a:rPr lang="ru-RU" b="1" dirty="0" err="1"/>
              <a:t>жовтня</a:t>
            </a:r>
            <a:r>
              <a:rPr lang="ru-RU" b="1" dirty="0"/>
              <a:t> </a:t>
            </a:r>
            <a:r>
              <a:rPr lang="ru-RU" b="1" dirty="0" err="1"/>
              <a:t>резолюції</a:t>
            </a:r>
            <a:r>
              <a:rPr lang="ru-RU" b="1" dirty="0"/>
              <a:t> про </a:t>
            </a:r>
            <a:r>
              <a:rPr lang="ru-RU" b="1" dirty="0" err="1"/>
              <a:t>владу</a:t>
            </a:r>
            <a:r>
              <a:rPr lang="ru-RU" b="1" dirty="0"/>
              <a:t> Центральна Рада </a:t>
            </a:r>
            <a:r>
              <a:rPr lang="ru-RU" b="1" dirty="0" err="1"/>
              <a:t>наголошувала</a:t>
            </a:r>
            <a:r>
              <a:rPr lang="ru-RU" b="1" dirty="0"/>
              <a:t>, </a:t>
            </a:r>
            <a:r>
              <a:rPr lang="ru-RU" b="1" dirty="0" err="1"/>
              <a:t>що</a:t>
            </a:r>
            <a:r>
              <a:rPr lang="ru-RU" b="1" dirty="0"/>
              <a:t> </a:t>
            </a:r>
            <a:r>
              <a:rPr lang="ru-RU" b="1" dirty="0" err="1"/>
              <a:t>влада</a:t>
            </a:r>
            <a:r>
              <a:rPr lang="ru-RU" b="1" dirty="0"/>
              <a:t> </a:t>
            </a:r>
            <a:r>
              <a:rPr lang="ru-RU" b="1" dirty="0" err="1"/>
              <a:t>має</a:t>
            </a:r>
            <a:r>
              <a:rPr lang="ru-RU" b="1" dirty="0"/>
              <a:t> </a:t>
            </a:r>
            <a:r>
              <a:rPr lang="ru-RU" b="1" dirty="0" err="1"/>
              <a:t>належати</a:t>
            </a:r>
            <a:r>
              <a:rPr lang="ru-RU" b="1" dirty="0"/>
              <a:t> </a:t>
            </a:r>
            <a:r>
              <a:rPr lang="ru-RU" b="1" dirty="0" err="1"/>
              <a:t>всій</a:t>
            </a:r>
            <a:r>
              <a:rPr lang="ru-RU" b="1" dirty="0"/>
              <a:t> </a:t>
            </a:r>
            <a:r>
              <a:rPr lang="ru-RU" b="1" dirty="0" err="1"/>
              <a:t>революційній</a:t>
            </a:r>
            <a:r>
              <a:rPr lang="ru-RU" b="1" dirty="0"/>
              <a:t> </a:t>
            </a:r>
            <a:r>
              <a:rPr lang="ru-RU" b="1" dirty="0" err="1"/>
              <a:t>демократії</a:t>
            </a:r>
            <a:r>
              <a:rPr lang="ru-RU" b="1" dirty="0"/>
              <a:t>, а не </a:t>
            </a:r>
            <a:r>
              <a:rPr lang="ru-RU" b="1" dirty="0" err="1"/>
              <a:t>більшовикам</a:t>
            </a:r>
            <a:r>
              <a:rPr lang="ru-RU" b="1" dirty="0"/>
              <a:t>, </a:t>
            </a:r>
            <a:r>
              <a:rPr lang="ru-RU" b="1" dirty="0" err="1"/>
              <a:t>які</a:t>
            </a:r>
            <a:r>
              <a:rPr lang="ru-RU" b="1" dirty="0"/>
              <a:t> </a:t>
            </a:r>
            <a:r>
              <a:rPr lang="ru-RU" b="1" dirty="0" err="1"/>
              <a:t>становлять</a:t>
            </a:r>
            <a:r>
              <a:rPr lang="ru-RU" b="1" dirty="0"/>
              <a:t> </a:t>
            </a:r>
            <a:r>
              <a:rPr lang="ru-RU" b="1" dirty="0" err="1"/>
              <a:t>лише</a:t>
            </a:r>
            <a:r>
              <a:rPr lang="ru-RU" b="1" dirty="0"/>
              <a:t> </a:t>
            </a:r>
            <a:r>
              <a:rPr lang="ru-RU" b="1" dirty="0" err="1"/>
              <a:t>її</a:t>
            </a:r>
            <a:r>
              <a:rPr lang="ru-RU" b="1" dirty="0"/>
              <a:t> </a:t>
            </a:r>
            <a:r>
              <a:rPr lang="ru-RU" b="1" dirty="0" err="1"/>
              <a:t>частину</a:t>
            </a:r>
            <a:r>
              <a:rPr lang="ru-RU" b="1" dirty="0"/>
              <a:t>.</a:t>
            </a:r>
            <a:endParaRPr lang="en-US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Результат пошуку зображень за запитом &quot;прихід до влади у росії більшовиків позиція уцр&quot;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tx1"/>
                </a:solidFill>
              </a:rPr>
              <a:t>Боротьба за владу у Києві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8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dirty="0"/>
              <a:t>Склалася своєрідна ситуація, за якої в Києві протистояли одна одній три сили: УЦР і віддані їй збройні формування; прибічники Тимчасового уряду, що групувалися навколо штабу </a:t>
            </a:r>
            <a:r>
              <a:rPr lang="uk-UA" sz="2000" dirty="0" err="1"/>
              <a:t>КВО</a:t>
            </a:r>
            <a:r>
              <a:rPr lang="uk-UA" sz="2000" dirty="0"/>
              <a:t>; більшовики, які мали загони Червоної гвардії, керовані воєнно-революційним комітетом (ревкомом), що засідав у Маріїнському палаці. Розв’язання ситуації прискорив штаб </a:t>
            </a:r>
            <a:r>
              <a:rPr lang="uk-UA" sz="2000" dirty="0" err="1"/>
              <a:t>КВО</a:t>
            </a:r>
            <a:r>
              <a:rPr lang="uk-UA" sz="2000" dirty="0"/>
              <a:t>, який </a:t>
            </a:r>
            <a:r>
              <a:rPr lang="uk-UA" sz="2000" b="1" dirty="0"/>
              <a:t>10 листопада 1917 р</a:t>
            </a:r>
            <a:r>
              <a:rPr lang="uk-UA" sz="2000" dirty="0"/>
              <a:t>. Заарештував більшовицький ревком і почав роззброєння загонів Червоної гвардії. У відповідь більшовики утворили новий ревком, і у місті спалахнули бої, що тривали три дні, не визначивши переможця.</a:t>
            </a:r>
          </a:p>
        </p:txBody>
      </p:sp>
      <p:pic>
        <p:nvPicPr>
          <p:cNvPr id="3" name="Рисунок 2" descr="Пов’язане зображення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501008"/>
            <a:ext cx="5184576" cy="3168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60648"/>
            <a:ext cx="7992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/>
              <a:t>Тоді </a:t>
            </a:r>
            <a:r>
              <a:rPr lang="uk-UA" sz="2000" b="1" dirty="0"/>
              <a:t>13 листопада </a:t>
            </a:r>
            <a:r>
              <a:rPr lang="uk-UA" sz="2000" dirty="0"/>
              <a:t>у протистояння втрутилися війська УЦР. Вони зайняли ключові пункти і установи міста. Ворогуючим сторонам запропонували припинити боротьбу. Спеціальна комісія виробила умови припинення вогню: звільнялися заарештовані члени більшовицького ревкому, штаб </a:t>
            </a:r>
            <a:r>
              <a:rPr lang="uk-UA" sz="2000" dirty="0" err="1"/>
              <a:t>КВО</a:t>
            </a:r>
            <a:r>
              <a:rPr lang="uk-UA" sz="2000" dirty="0"/>
              <a:t> виводив війська з міста і розформовував добровольчі офіцерські дружини. Таким чином, УЦР перебрала владу до своїх рук. Більшовики визнали її крайовим органом влади в Україні. Генеральний Секретаріат призначив командувачем </a:t>
            </a:r>
            <a:r>
              <a:rPr lang="uk-UA" sz="2000" dirty="0" err="1"/>
              <a:t>КВО</a:t>
            </a:r>
            <a:r>
              <a:rPr lang="uk-UA" sz="2000" dirty="0"/>
              <a:t> свого представника підполковника В. Павленка. </a:t>
            </a:r>
            <a:r>
              <a:rPr lang="uk-UA" sz="2000" b="1" dirty="0"/>
              <a:t>14 листопада 1917 р. </a:t>
            </a:r>
            <a:r>
              <a:rPr lang="uk-UA" sz="2000" dirty="0"/>
              <a:t>голова ГС УЦР В. Винниченко розіслав телеграму в усі українські губернії, радам, армійським комітетам про перехід влади в краї до УЦР. Також було заявлено, що влада Генерального Секретаріату поширюється додатково на території, де більшість населення складали українці: Катеринославщину, Харківщину, материкову Таврію, Холмщину, частину </a:t>
            </a:r>
            <a:r>
              <a:rPr lang="uk-UA" sz="2000" dirty="0" err="1"/>
              <a:t>Курщини</a:t>
            </a:r>
            <a:r>
              <a:rPr lang="uk-UA" sz="2000" dirty="0"/>
              <a:t> та </a:t>
            </a:r>
            <a:r>
              <a:rPr lang="uk-UA" sz="2000" dirty="0" err="1"/>
              <a:t>Воронежчини</a:t>
            </a:r>
            <a:r>
              <a:rPr lang="uk-UA" sz="2000" dirty="0"/>
              <a:t>. Того ж дня влада УЦР і ГС була визнана всіма політичними силами.</a:t>
            </a: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geomap.com.ua/images/uh10b/uh10_16_files/image00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geomap.com.ua/images/uh10b/uh10_16_files/image006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3336" y="1524000"/>
            <a:ext cx="6317328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br>
              <a:rPr lang="uk-UA" sz="2200" b="1" dirty="0"/>
            </a:br>
            <a:br>
              <a:rPr lang="uk-UA" sz="2200" b="1" dirty="0"/>
            </a:br>
            <a:r>
              <a:rPr lang="uk-UA" sz="2200" b="1" dirty="0">
                <a:solidFill>
                  <a:schemeClr val="tx1"/>
                </a:solidFill>
              </a:rPr>
              <a:t>Проголошення ІІІ-го Універсалу. Київ, листопад 1917 р.</a:t>
            </a:r>
            <a:br>
              <a:rPr lang="uk-UA" sz="2200" dirty="0">
                <a:solidFill>
                  <a:schemeClr val="tx1"/>
                </a:solidFill>
              </a:rPr>
            </a:br>
            <a:r>
              <a:rPr lang="uk-UA" sz="2200" i="1" dirty="0">
                <a:solidFill>
                  <a:schemeClr val="tx1"/>
                </a:solidFill>
              </a:rPr>
              <a:t>7(20) листопада</a:t>
            </a:r>
            <a:r>
              <a:rPr lang="uk-UA" sz="2200" dirty="0">
                <a:solidFill>
                  <a:schemeClr val="tx1"/>
                </a:solidFill>
              </a:rPr>
              <a:t> Центральна Рада прийняла ІІІ Універсал, де проголошувалась </a:t>
            </a:r>
            <a:r>
              <a:rPr lang="uk-UA" sz="2200" i="1" dirty="0">
                <a:solidFill>
                  <a:schemeClr val="tx1"/>
                </a:solidFill>
              </a:rPr>
              <a:t>Українська Народна Республіка (УНР)</a:t>
            </a:r>
            <a:r>
              <a:rPr lang="uk-UA" sz="2200" dirty="0">
                <a:solidFill>
                  <a:schemeClr val="tx1"/>
                </a:solidFill>
              </a:rPr>
              <a:t> як автономна державна одиниця Російської республіки, але не під більшовицькою владою.</a:t>
            </a:r>
            <a:br>
              <a:rPr lang="uk-UA" dirty="0"/>
            </a:b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http://www.memory.gov.ua/sites/default/files/userupload/universal-iiib1917-11-07_0.jpg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19872" y="404664"/>
            <a:ext cx="5472608" cy="626469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457200" y="188640"/>
            <a:ext cx="3008313" cy="5937523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chemeClr val="tx1"/>
                </a:solidFill>
              </a:rPr>
              <a:t>«</a:t>
            </a:r>
            <a:r>
              <a:rPr lang="ru-RU" sz="1800" dirty="0" err="1">
                <a:solidFill>
                  <a:schemeClr val="tx1"/>
                </a:solidFill>
              </a:rPr>
              <a:t>Читання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Універсалу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скінчено</a:t>
            </a:r>
            <a:r>
              <a:rPr lang="ru-RU" sz="1800" dirty="0">
                <a:solidFill>
                  <a:schemeClr val="tx1"/>
                </a:solidFill>
              </a:rPr>
              <a:t>. </a:t>
            </a:r>
            <a:r>
              <a:rPr lang="ru-RU" sz="1800" dirty="0" err="1">
                <a:solidFill>
                  <a:schemeClr val="tx1"/>
                </a:solidFill>
              </a:rPr>
              <a:t>Грім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оплесків</a:t>
            </a:r>
            <a:r>
              <a:rPr lang="ru-RU" sz="1800" dirty="0">
                <a:solidFill>
                  <a:schemeClr val="tx1"/>
                </a:solidFill>
              </a:rPr>
              <a:t> на </a:t>
            </a:r>
            <a:r>
              <a:rPr lang="ru-RU" sz="1800" dirty="0" err="1">
                <a:solidFill>
                  <a:schemeClr val="tx1"/>
                </a:solidFill>
              </a:rPr>
              <a:t>останню</a:t>
            </a:r>
            <a:r>
              <a:rPr lang="ru-RU" sz="1800" dirty="0">
                <a:solidFill>
                  <a:schemeClr val="tx1"/>
                </a:solidFill>
              </a:rPr>
              <a:t> фразу про </a:t>
            </a:r>
            <a:r>
              <a:rPr lang="ru-RU" sz="1800" dirty="0" err="1">
                <a:solidFill>
                  <a:schemeClr val="tx1"/>
                </a:solidFill>
              </a:rPr>
              <a:t>скликання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Української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Установчої</a:t>
            </a:r>
            <a:r>
              <a:rPr lang="ru-RU" sz="1800" dirty="0">
                <a:solidFill>
                  <a:schemeClr val="tx1"/>
                </a:solidFill>
              </a:rPr>
              <a:t> ради переходить в </a:t>
            </a:r>
            <a:r>
              <a:rPr lang="ru-RU" sz="1800" dirty="0" err="1">
                <a:solidFill>
                  <a:schemeClr val="tx1"/>
                </a:solidFill>
              </a:rPr>
              <a:t>спів</a:t>
            </a:r>
            <a:r>
              <a:rPr lang="ru-RU" sz="1800" dirty="0">
                <a:solidFill>
                  <a:schemeClr val="tx1"/>
                </a:solidFill>
              </a:rPr>
              <a:t> «</a:t>
            </a:r>
            <a:r>
              <a:rPr lang="ru-RU" sz="1800" dirty="0" err="1">
                <a:solidFill>
                  <a:schemeClr val="tx1"/>
                </a:solidFill>
              </a:rPr>
              <a:t>Ще</a:t>
            </a:r>
            <a:r>
              <a:rPr lang="ru-RU" sz="1800" dirty="0">
                <a:solidFill>
                  <a:schemeClr val="tx1"/>
                </a:solidFill>
              </a:rPr>
              <a:t> не </a:t>
            </a:r>
            <a:r>
              <a:rPr lang="ru-RU" sz="1800" dirty="0" err="1">
                <a:solidFill>
                  <a:schemeClr val="tx1"/>
                </a:solidFill>
              </a:rPr>
              <a:t>вмерла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Україна</a:t>
            </a:r>
            <a:r>
              <a:rPr lang="ru-RU" sz="1800" dirty="0">
                <a:solidFill>
                  <a:schemeClr val="tx1"/>
                </a:solidFill>
              </a:rPr>
              <a:t>», </a:t>
            </a:r>
            <a:r>
              <a:rPr lang="ru-RU" sz="1800" dirty="0" err="1">
                <a:solidFill>
                  <a:schemeClr val="tx1"/>
                </a:solidFill>
              </a:rPr>
              <a:t>потім</a:t>
            </a:r>
            <a:r>
              <a:rPr lang="ru-RU" sz="1800" dirty="0">
                <a:solidFill>
                  <a:schemeClr val="tx1"/>
                </a:solidFill>
              </a:rPr>
              <a:t> «</a:t>
            </a:r>
            <a:r>
              <a:rPr lang="ru-RU" sz="1800" dirty="0" err="1">
                <a:solidFill>
                  <a:schemeClr val="tx1"/>
                </a:solidFill>
              </a:rPr>
              <a:t>Заповіт</a:t>
            </a:r>
            <a:r>
              <a:rPr lang="ru-RU" sz="1800" dirty="0">
                <a:solidFill>
                  <a:schemeClr val="tx1"/>
                </a:solidFill>
              </a:rPr>
              <a:t>», </a:t>
            </a:r>
            <a:r>
              <a:rPr lang="ru-RU" sz="1800" dirty="0" err="1">
                <a:solidFill>
                  <a:schemeClr val="tx1"/>
                </a:solidFill>
              </a:rPr>
              <a:t>після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якого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оголошено</a:t>
            </a:r>
            <a:r>
              <a:rPr lang="ru-RU" sz="1800" dirty="0">
                <a:solidFill>
                  <a:schemeClr val="tx1"/>
                </a:solidFill>
              </a:rPr>
              <a:t> перерву на 10 </a:t>
            </a:r>
            <a:r>
              <a:rPr lang="ru-RU" sz="1800" dirty="0" err="1">
                <a:solidFill>
                  <a:schemeClr val="tx1"/>
                </a:solidFill>
              </a:rPr>
              <a:t>хв</a:t>
            </a:r>
            <a:r>
              <a:rPr lang="ru-RU" sz="1800" dirty="0">
                <a:solidFill>
                  <a:schemeClr val="tx1"/>
                </a:solidFill>
              </a:rPr>
              <a:t>», — </a:t>
            </a:r>
            <a:r>
              <a:rPr lang="ru-RU" sz="1800" dirty="0" err="1">
                <a:solidFill>
                  <a:schemeClr val="tx1"/>
                </a:solidFill>
              </a:rPr>
              <a:t>повідомляв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кореспондент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київської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газети</a:t>
            </a:r>
            <a:r>
              <a:rPr lang="ru-RU" sz="1800" dirty="0">
                <a:solidFill>
                  <a:schemeClr val="tx1"/>
                </a:solidFill>
              </a:rPr>
              <a:t> «Нова Рада».</a:t>
            </a:r>
          </a:p>
          <a:p>
            <a:r>
              <a:rPr lang="ru-RU" sz="1800" dirty="0">
                <a:solidFill>
                  <a:schemeClr val="tx1"/>
                </a:solidFill>
              </a:rPr>
              <a:t> 42 члени </a:t>
            </a:r>
            <a:r>
              <a:rPr lang="ru-RU" sz="1800" dirty="0" err="1">
                <a:solidFill>
                  <a:schemeClr val="tx1"/>
                </a:solidFill>
              </a:rPr>
              <a:t>Малої</a:t>
            </a:r>
            <a:r>
              <a:rPr lang="ru-RU" sz="1800" dirty="0">
                <a:solidFill>
                  <a:schemeClr val="tx1"/>
                </a:solidFill>
              </a:rPr>
              <a:t> Ради </a:t>
            </a:r>
            <a:r>
              <a:rPr lang="ru-RU" sz="1800" dirty="0" err="1">
                <a:solidFill>
                  <a:schemeClr val="tx1"/>
                </a:solidFill>
              </a:rPr>
              <a:t>зі</a:t>
            </a:r>
            <a:r>
              <a:rPr lang="ru-RU" sz="1800" dirty="0">
                <a:solidFill>
                  <a:schemeClr val="tx1"/>
                </a:solidFill>
              </a:rPr>
              <a:t> 47 </a:t>
            </a:r>
            <a:r>
              <a:rPr lang="ru-RU" sz="1800" dirty="0" err="1">
                <a:solidFill>
                  <a:schemeClr val="tx1"/>
                </a:solidFill>
              </a:rPr>
              <a:t>присутніх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висловилося</a:t>
            </a:r>
            <a:r>
              <a:rPr lang="ru-RU" sz="1800" dirty="0">
                <a:solidFill>
                  <a:schemeClr val="tx1"/>
                </a:solidFill>
              </a:rPr>
              <a:t> «за» </a:t>
            </a:r>
            <a:r>
              <a:rPr lang="ru-RU" sz="1800" dirty="0" err="1">
                <a:solidFill>
                  <a:schemeClr val="tx1"/>
                </a:solidFill>
              </a:rPr>
              <a:t>Універсал</a:t>
            </a:r>
            <a:r>
              <a:rPr lang="ru-RU" sz="1800" dirty="0">
                <a:solidFill>
                  <a:schemeClr val="tx1"/>
                </a:solidFill>
              </a:rPr>
              <a:t>, </a:t>
            </a:r>
            <a:r>
              <a:rPr lang="ru-RU" sz="1800" dirty="0" err="1">
                <a:solidFill>
                  <a:schemeClr val="tx1"/>
                </a:solidFill>
              </a:rPr>
              <a:t>п’ятеро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утрималися</a:t>
            </a:r>
            <a:r>
              <a:rPr lang="ru-RU" sz="1800" dirty="0">
                <a:solidFill>
                  <a:schemeClr val="tx1"/>
                </a:solidFill>
              </a:rPr>
              <a:t>. </a:t>
            </a:r>
            <a:r>
              <a:rPr lang="ru-RU" sz="1800" dirty="0" err="1">
                <a:solidFill>
                  <a:schemeClr val="tx1"/>
                </a:solidFill>
              </a:rPr>
              <a:t>Українська</a:t>
            </a:r>
            <a:r>
              <a:rPr lang="ru-RU" sz="1800" dirty="0">
                <a:solidFill>
                  <a:schemeClr val="tx1"/>
                </a:solidFill>
              </a:rPr>
              <a:t> Народна </a:t>
            </a:r>
            <a:r>
              <a:rPr lang="ru-RU" sz="1800" dirty="0" err="1">
                <a:solidFill>
                  <a:schemeClr val="tx1"/>
                </a:solidFill>
              </a:rPr>
              <a:t>Республіка</a:t>
            </a:r>
            <a:r>
              <a:rPr lang="ru-RU" sz="1800" dirty="0">
                <a:solidFill>
                  <a:schemeClr val="tx1"/>
                </a:solidFill>
              </a:rPr>
              <a:t> стала </a:t>
            </a:r>
            <a:r>
              <a:rPr lang="ru-RU" sz="1800" dirty="0" err="1">
                <a:solidFill>
                  <a:schemeClr val="tx1"/>
                </a:solidFill>
              </a:rPr>
              <a:t>доконаним</a:t>
            </a:r>
            <a:r>
              <a:rPr lang="ru-RU" sz="1800" dirty="0">
                <a:solidFill>
                  <a:schemeClr val="tx1"/>
                </a:solidFill>
              </a:rPr>
              <a:t> фактом.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-33010"/>
            <a:ext cx="17636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400" b="1" i="1" u="sng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Звернімося</a:t>
            </a:r>
            <a:r>
              <a:rPr kumimoji="0" lang="ru-RU" sz="1400" b="1" i="1" u="sng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до</a:t>
            </a:r>
            <a:r>
              <a:rPr kumimoji="0" lang="ru-RU" sz="1400" b="1" i="1" u="sng" strike="noStrike" cap="none" normalizeH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1" i="1" u="sng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джерел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79512" y="613051"/>
            <a:ext cx="8712968" cy="612475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 ІІІ </a:t>
            </a:r>
            <a:r>
              <a:rPr kumimoji="0" lang="ru-RU" sz="1400" b="1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Універсалу</a:t>
            </a:r>
            <a:r>
              <a:rPr kumimoji="0" lang="ru-RU" sz="14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Української</a:t>
            </a:r>
            <a:r>
              <a:rPr kumimoji="0" lang="ru-RU" sz="14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Центральної</a:t>
            </a:r>
            <a:r>
              <a:rPr kumimoji="0" lang="ru-RU" sz="14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Ради. 7 (20) листопада 1917 р.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...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Віднині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стає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Українською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Народною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Республікою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 Не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віддаляючись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від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Російської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Республіки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й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зберігаючи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єдність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її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ми твердо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станемо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нашій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землі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силами нашими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помогти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всій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Росії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уся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Російська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Республіка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стала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федерацією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рівних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вільних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народів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</a:t>
            </a:r>
            <a:b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До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Установчих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Зборів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вся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влада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належить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нам,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¬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їнській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Центральній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Раді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нашому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правительству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Генеральному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Секретаріатові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...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Однині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території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Української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Народної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Республіки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існуюче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право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власності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землі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поміщицькі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інші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землі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нетрудових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хазяйств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сільськогосподарського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начення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також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удільні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кабінетні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церковні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землі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касується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Признаючи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землі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ті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єсть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власність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усього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трудового народу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й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мають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перейти до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нього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без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викупу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Українська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Центральна Рада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доручає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Генеральному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Секретареві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по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земельних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справах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негайно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виробити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Закон про те, як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порядкувати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тими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землями до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Українських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Установчих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Зборів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...</a:t>
            </a:r>
            <a:b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території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Народної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Республіки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від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сього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дня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встановлюється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по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всіх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підприємствах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вісім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годин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праці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...</a:t>
            </a:r>
            <a:b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Так само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будемо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дбати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щоб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на мирному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конгресі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права народу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українського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Росії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по за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Росією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не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було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замиренню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порушено. Але до миру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кожен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громадянин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Республіки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повинен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стояти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твердо на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своїх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позиціях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як на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фронті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так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тилу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...</a:t>
            </a:r>
            <a:b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 тою метою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приписуємо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Генеральному Секретарству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Судових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Справ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зробити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всі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заходи,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упорядкувати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судівництво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привести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його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згоди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правними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поняттями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народу...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Так само в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Українській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Народній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Республіці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має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бути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забезпечено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всі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свободи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здобуті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всеросійською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революцією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: свободу слова,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друку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віри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зібраннів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союзів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страйків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недоторканості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особи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мешкання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право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можливість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уживання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місцевих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мов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зносинах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усіма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установами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Times New Roman" pitchFamily="18" charset="0"/>
              </a:rPr>
              <a:t>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>
              <a:solidFill>
                <a:srgbClr val="333333"/>
              </a:solidFill>
              <a:latin typeface="Helvetica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1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  <a:latin typeface="Helvetica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Якими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були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основні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положення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Універсалу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? Чим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його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зміст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відрізняється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від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І та ІІ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Універсалів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? Як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ви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думаєте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як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поставилось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до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нього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населення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України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? </a:t>
            </a:r>
            <a:r>
              <a:rPr kumimoji="0" lang="ru-RU" sz="1400" b="0" i="1" u="none" strike="noStrike" cap="none" normalizeH="0" baseline="0" dirty="0" err="1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Чому</a:t>
            </a:r>
            <a:r>
              <a:rPr kumimoji="0" lang="ru-RU" sz="1400" b="0" i="1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Helvetica" charset="0"/>
                <a:ea typeface="Times New Roman" pitchFamily="18" charset="0"/>
                <a:cs typeface="Arial" pitchFamily="34" charset="0"/>
              </a:rPr>
              <a:t>?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528</TotalTime>
  <Words>1050</Words>
  <Application>Microsoft Office PowerPoint</Application>
  <PresentationFormat>Екран (4:3)</PresentationFormat>
  <Paragraphs>47</Paragraphs>
  <Slides>11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Constantia</vt:lpstr>
      <vt:lpstr>Helvetica</vt:lpstr>
      <vt:lpstr>Times New Roman</vt:lpstr>
      <vt:lpstr>Wingdings 2</vt:lpstr>
      <vt:lpstr>Бумажная</vt:lpstr>
      <vt:lpstr>Тема: Прихід до влади в Росії більшовиків: позиція УЦР.  ІІІ Універсал УЦР.</vt:lpstr>
      <vt:lpstr>                         Більшовицький переворот 25-26 жовтня (7-8 листопада) 1917 р. у Петрограді більшовики, здійснивши державний переворот, захопили владу й утворили новий уряд - Раду Народних Комісарів на чолі з Леніним. Більшовицький переворот різко змінив ситуацію в Росії і в Україні. </vt:lpstr>
      <vt:lpstr>Перемога більшовиків у Петрограді спонукала їх до поширення своєї влади на решту території, у тому числі й української. Цю боротьбу вони розгорнули під гаслами: землю – селянам, фабрики і заводи – робітникам, мир – народам, владу – радам.</vt:lpstr>
      <vt:lpstr>Ставлення УЦР до більшовиків:</vt:lpstr>
      <vt:lpstr>Боротьба за владу у Києві</vt:lpstr>
      <vt:lpstr>Презентація PowerPoint</vt:lpstr>
      <vt:lpstr>Презентація PowerPoint</vt:lpstr>
      <vt:lpstr>Презентація PowerPoint</vt:lpstr>
      <vt:lpstr>  Проголошення ІІІ-го Універсалу. Київ, листопад 1917 р. 7(20) листопада Центральна Рада прийняла ІІІ Універсал, де проголошувалась Українська Народна Республіка (УНР) як автономна державна одиниця Російської республіки, але не під більшовицькою владою. </vt:lpstr>
      <vt:lpstr>Презентація PowerPoint</vt:lpstr>
      <vt:lpstr>Презентація PowerPoint</vt:lpstr>
    </vt:vector>
  </TitlesOfParts>
  <Company>RePack by SPecialiST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Прихід до влади в Росії більшовиків: позиція УЦР.  ІІІ Універсал УЦР.</dc:title>
  <dc:creator>Laptop 4</dc:creator>
  <cp:lastModifiedBy>User</cp:lastModifiedBy>
  <cp:revision>52</cp:revision>
  <dcterms:created xsi:type="dcterms:W3CDTF">2019-10-06T06:51:29Z</dcterms:created>
  <dcterms:modified xsi:type="dcterms:W3CDTF">2025-02-09T10:18:27Z</dcterms:modified>
</cp:coreProperties>
</file>